
<file path=[Content_Types].xml><?xml version="1.0" encoding="utf-8"?>
<Types xmlns="http://schemas.openxmlformats.org/package/2006/content-types">
  <Default Extension="jpeg" ContentType="image/jpeg"/>
  <Default Extension="png" ContentType="image/png"/>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42"/>
  </p:handoutMasterIdLst>
  <p:sldIdLst>
    <p:sldId id="449" r:id="rId3"/>
    <p:sldId id="414" r:id="rId5"/>
    <p:sldId id="425" r:id="rId6"/>
    <p:sldId id="426" r:id="rId7"/>
    <p:sldId id="477" r:id="rId8"/>
    <p:sldId id="468" r:id="rId9"/>
    <p:sldId id="470" r:id="rId10"/>
    <p:sldId id="455" r:id="rId11"/>
    <p:sldId id="456" r:id="rId12"/>
    <p:sldId id="458" r:id="rId13"/>
    <p:sldId id="459" r:id="rId14"/>
    <p:sldId id="460" r:id="rId15"/>
    <p:sldId id="461" r:id="rId16"/>
    <p:sldId id="462" r:id="rId17"/>
    <p:sldId id="463" r:id="rId18"/>
    <p:sldId id="464" r:id="rId19"/>
    <p:sldId id="465" r:id="rId20"/>
    <p:sldId id="466" r:id="rId21"/>
    <p:sldId id="467" r:id="rId22"/>
    <p:sldId id="427" r:id="rId23"/>
    <p:sldId id="471" r:id="rId24"/>
    <p:sldId id="472" r:id="rId25"/>
    <p:sldId id="429" r:id="rId26"/>
    <p:sldId id="430" r:id="rId27"/>
    <p:sldId id="431" r:id="rId28"/>
    <p:sldId id="432" r:id="rId29"/>
    <p:sldId id="433" r:id="rId30"/>
    <p:sldId id="434" r:id="rId31"/>
    <p:sldId id="435" r:id="rId32"/>
    <p:sldId id="436" r:id="rId33"/>
    <p:sldId id="437" r:id="rId34"/>
    <p:sldId id="438" r:id="rId35"/>
    <p:sldId id="439" r:id="rId36"/>
    <p:sldId id="440" r:id="rId37"/>
    <p:sldId id="441" r:id="rId38"/>
    <p:sldId id="442" r:id="rId39"/>
    <p:sldId id="473" r:id="rId40"/>
    <p:sldId id="256" r:id="rId41"/>
    <p:sldId id="474" r:id="rId42"/>
    <p:sldId id="475" r:id="rId43"/>
    <p:sldId id="451" r:id="rId44"/>
    <p:sldId id="452" r:id="rId45"/>
    <p:sldId id="375" r:id="rId46"/>
    <p:sldId id="376" r:id="rId47"/>
    <p:sldId id="377" r:id="rId48"/>
    <p:sldId id="379" r:id="rId49"/>
    <p:sldId id="380" r:id="rId50"/>
    <p:sldId id="381" r:id="rId51"/>
    <p:sldId id="382" r:id="rId52"/>
    <p:sldId id="384" r:id="rId53"/>
    <p:sldId id="385" r:id="rId54"/>
    <p:sldId id="386" r:id="rId55"/>
    <p:sldId id="387" r:id="rId56"/>
    <p:sldId id="407" r:id="rId57"/>
    <p:sldId id="408" r:id="rId58"/>
    <p:sldId id="388" r:id="rId59"/>
    <p:sldId id="389" r:id="rId60"/>
    <p:sldId id="390" r:id="rId61"/>
    <p:sldId id="391" r:id="rId62"/>
    <p:sldId id="392" r:id="rId63"/>
    <p:sldId id="395" r:id="rId64"/>
    <p:sldId id="396" r:id="rId65"/>
    <p:sldId id="397" r:id="rId66"/>
    <p:sldId id="398" r:id="rId67"/>
    <p:sldId id="394" r:id="rId68"/>
    <p:sldId id="399" r:id="rId69"/>
    <p:sldId id="400" r:id="rId70"/>
    <p:sldId id="401" r:id="rId71"/>
    <p:sldId id="402" r:id="rId72"/>
    <p:sldId id="403" r:id="rId73"/>
    <p:sldId id="404" r:id="rId74"/>
    <p:sldId id="405" r:id="rId75"/>
    <p:sldId id="796" r:id="rId76"/>
    <p:sldId id="671" r:id="rId77"/>
    <p:sldId id="672" r:id="rId78"/>
    <p:sldId id="673" r:id="rId79"/>
    <p:sldId id="674" r:id="rId80"/>
    <p:sldId id="393" r:id="rId81"/>
    <p:sldId id="454" r:id="rId82"/>
    <p:sldId id="303" r:id="rId83"/>
    <p:sldId id="302" r:id="rId84"/>
    <p:sldId id="301" r:id="rId85"/>
    <p:sldId id="297" r:id="rId86"/>
    <p:sldId id="298" r:id="rId87"/>
    <p:sldId id="299" r:id="rId88"/>
    <p:sldId id="300" r:id="rId89"/>
    <p:sldId id="304" r:id="rId90"/>
    <p:sldId id="305" r:id="rId91"/>
    <p:sldId id="306" r:id="rId92"/>
    <p:sldId id="307" r:id="rId93"/>
    <p:sldId id="308" r:id="rId94"/>
    <p:sldId id="309" r:id="rId95"/>
    <p:sldId id="310" r:id="rId96"/>
    <p:sldId id="311" r:id="rId97"/>
    <p:sldId id="312" r:id="rId98"/>
    <p:sldId id="313" r:id="rId99"/>
    <p:sldId id="314" r:id="rId100"/>
    <p:sldId id="315" r:id="rId101"/>
    <p:sldId id="316" r:id="rId102"/>
    <p:sldId id="317" r:id="rId103"/>
    <p:sldId id="318" r:id="rId104"/>
    <p:sldId id="319" r:id="rId105"/>
    <p:sldId id="328" r:id="rId106"/>
    <p:sldId id="329" r:id="rId107"/>
    <p:sldId id="330" r:id="rId108"/>
    <p:sldId id="331" r:id="rId109"/>
    <p:sldId id="332" r:id="rId110"/>
    <p:sldId id="333" r:id="rId111"/>
    <p:sldId id="334" r:id="rId112"/>
    <p:sldId id="335" r:id="rId113"/>
    <p:sldId id="336" r:id="rId114"/>
    <p:sldId id="337" r:id="rId115"/>
    <p:sldId id="338" r:id="rId116"/>
    <p:sldId id="339" r:id="rId117"/>
    <p:sldId id="340" r:id="rId118"/>
    <p:sldId id="341" r:id="rId119"/>
    <p:sldId id="342" r:id="rId120"/>
    <p:sldId id="343" r:id="rId121"/>
    <p:sldId id="344" r:id="rId122"/>
    <p:sldId id="345" r:id="rId123"/>
    <p:sldId id="346" r:id="rId124"/>
    <p:sldId id="347" r:id="rId125"/>
    <p:sldId id="348" r:id="rId126"/>
    <p:sldId id="349" r:id="rId127"/>
    <p:sldId id="350" r:id="rId128"/>
    <p:sldId id="351" r:id="rId129"/>
    <p:sldId id="352" r:id="rId130"/>
    <p:sldId id="353" r:id="rId131"/>
    <p:sldId id="354" r:id="rId132"/>
    <p:sldId id="355" r:id="rId133"/>
    <p:sldId id="356" r:id="rId134"/>
    <p:sldId id="357" r:id="rId135"/>
    <p:sldId id="358" r:id="rId136"/>
    <p:sldId id="359" r:id="rId137"/>
    <p:sldId id="360" r:id="rId138"/>
    <p:sldId id="361" r:id="rId139"/>
    <p:sldId id="362" r:id="rId140"/>
    <p:sldId id="363" r:id="rId141"/>
    <p:sldId id="364" r:id="rId142"/>
    <p:sldId id="365" r:id="rId143"/>
    <p:sldId id="366" r:id="rId144"/>
    <p:sldId id="367" r:id="rId145"/>
    <p:sldId id="368" r:id="rId146"/>
    <p:sldId id="369" r:id="rId147"/>
    <p:sldId id="370" r:id="rId148"/>
    <p:sldId id="371" r:id="rId149"/>
    <p:sldId id="372" r:id="rId150"/>
    <p:sldId id="373" r:id="rId151"/>
    <p:sldId id="374" r:id="rId152"/>
    <p:sldId id="320" r:id="rId153"/>
    <p:sldId id="321" r:id="rId154"/>
    <p:sldId id="322" r:id="rId155"/>
    <p:sldId id="323" r:id="rId156"/>
    <p:sldId id="324" r:id="rId157"/>
    <p:sldId id="325" r:id="rId158"/>
    <p:sldId id="326" r:id="rId159"/>
    <p:sldId id="327" r:id="rId160"/>
    <p:sldId id="287" r:id="rId161"/>
    <p:sldId id="288" r:id="rId162"/>
    <p:sldId id="289" r:id="rId163"/>
    <p:sldId id="291" r:id="rId164"/>
    <p:sldId id="292" r:id="rId165"/>
    <p:sldId id="258" r:id="rId166"/>
    <p:sldId id="294" r:id="rId167"/>
    <p:sldId id="259" r:id="rId168"/>
    <p:sldId id="293" r:id="rId169"/>
    <p:sldId id="295" r:id="rId170"/>
    <p:sldId id="296" r:id="rId171"/>
    <p:sldId id="260" r:id="rId172"/>
    <p:sldId id="276" r:id="rId173"/>
    <p:sldId id="284" r:id="rId174"/>
    <p:sldId id="285" r:id="rId175"/>
    <p:sldId id="286" r:id="rId176"/>
    <p:sldId id="266" r:id="rId177"/>
    <p:sldId id="267" r:id="rId178"/>
    <p:sldId id="268" r:id="rId179"/>
    <p:sldId id="269" r:id="rId180"/>
    <p:sldId id="271" r:id="rId181"/>
    <p:sldId id="272" r:id="rId182"/>
    <p:sldId id="273" r:id="rId183"/>
    <p:sldId id="275" r:id="rId184"/>
    <p:sldId id="270" r:id="rId185"/>
    <p:sldId id="277" r:id="rId186"/>
    <p:sldId id="262" r:id="rId187"/>
    <p:sldId id="263" r:id="rId188"/>
    <p:sldId id="264" r:id="rId189"/>
    <p:sldId id="265" r:id="rId190"/>
    <p:sldId id="279" r:id="rId191"/>
    <p:sldId id="280" r:id="rId192"/>
    <p:sldId id="281" r:id="rId193"/>
    <p:sldId id="282" r:id="rId194"/>
    <p:sldId id="283" r:id="rId195"/>
    <p:sldId id="274" r:id="rId196"/>
    <p:sldId id="448" r:id="rId197"/>
    <p:sldId id="478" r:id="rId198"/>
    <p:sldId id="479" r:id="rId199"/>
    <p:sldId id="480" r:id="rId200"/>
    <p:sldId id="481" r:id="rId201"/>
    <p:sldId id="922" r:id="rId202"/>
    <p:sldId id="924" r:id="rId203"/>
    <p:sldId id="926" r:id="rId204"/>
    <p:sldId id="923" r:id="rId205"/>
    <p:sldId id="927" r:id="rId206"/>
    <p:sldId id="928" r:id="rId207"/>
    <p:sldId id="929" r:id="rId208"/>
    <p:sldId id="930" r:id="rId209"/>
    <p:sldId id="932" r:id="rId210"/>
    <p:sldId id="933" r:id="rId211"/>
    <p:sldId id="934" r:id="rId212"/>
    <p:sldId id="935" r:id="rId213"/>
    <p:sldId id="936" r:id="rId214"/>
    <p:sldId id="937" r:id="rId215"/>
    <p:sldId id="938" r:id="rId216"/>
    <p:sldId id="939" r:id="rId217"/>
    <p:sldId id="940" r:id="rId218"/>
    <p:sldId id="941" r:id="rId219"/>
    <p:sldId id="942" r:id="rId220"/>
    <p:sldId id="943" r:id="rId221"/>
    <p:sldId id="950" r:id="rId222"/>
    <p:sldId id="946" r:id="rId223"/>
    <p:sldId id="947" r:id="rId224"/>
    <p:sldId id="948" r:id="rId225"/>
    <p:sldId id="949" r:id="rId226"/>
    <p:sldId id="974" r:id="rId227"/>
    <p:sldId id="955" r:id="rId228"/>
    <p:sldId id="956" r:id="rId229"/>
    <p:sldId id="957" r:id="rId230"/>
    <p:sldId id="958" r:id="rId231"/>
    <p:sldId id="951" r:id="rId232"/>
    <p:sldId id="953" r:id="rId233"/>
    <p:sldId id="965" r:id="rId234"/>
    <p:sldId id="967" r:id="rId235"/>
    <p:sldId id="968" r:id="rId236"/>
    <p:sldId id="966" r:id="rId237"/>
    <p:sldId id="954" r:id="rId238"/>
    <p:sldId id="952" r:id="rId239"/>
    <p:sldId id="944" r:id="rId240"/>
    <p:sldId id="945" r:id="rId2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æ·±è²æ ·å¼ 1 - å¼ºè°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522" autoAdjust="0"/>
  </p:normalViewPr>
  <p:slideViewPr>
    <p:cSldViewPr snapToGrid="0">
      <p:cViewPr varScale="1">
        <p:scale>
          <a:sx n="71" d="100"/>
          <a:sy n="71" d="100"/>
        </p:scale>
        <p:origin x="1138" y="62"/>
      </p:cViewPr>
      <p:guideLst/>
    </p:cSldViewPr>
  </p:slideViewPr>
  <p:notesTextViewPr>
    <p:cViewPr>
      <p:scale>
        <a:sx n="1" d="1"/>
        <a:sy n="1" d="1"/>
      </p:scale>
      <p:origin x="0" y="-1195"/>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5" Type="http://schemas.openxmlformats.org/officeDocument/2006/relationships/tableStyles" Target="tableStyles.xml"/><Relationship Id="rId244" Type="http://schemas.openxmlformats.org/officeDocument/2006/relationships/viewProps" Target="viewProps.xml"/><Relationship Id="rId243" Type="http://schemas.openxmlformats.org/officeDocument/2006/relationships/presProps" Target="presProps.xml"/><Relationship Id="rId242" Type="http://schemas.openxmlformats.org/officeDocument/2006/relationships/handoutMaster" Target="handoutMasters/handoutMaster1.xml"/><Relationship Id="rId241" Type="http://schemas.openxmlformats.org/officeDocument/2006/relationships/slide" Target="slides/slide238.xml"/><Relationship Id="rId240" Type="http://schemas.openxmlformats.org/officeDocument/2006/relationships/slide" Target="slides/slide237.xml"/><Relationship Id="rId24" Type="http://schemas.openxmlformats.org/officeDocument/2006/relationships/slide" Target="slides/slide21.xml"/><Relationship Id="rId239" Type="http://schemas.openxmlformats.org/officeDocument/2006/relationships/slide" Target="slides/slide236.xml"/><Relationship Id="rId238" Type="http://schemas.openxmlformats.org/officeDocument/2006/relationships/slide" Target="slides/slide235.xml"/><Relationship Id="rId237" Type="http://schemas.openxmlformats.org/officeDocument/2006/relationships/slide" Target="slides/slide234.xml"/><Relationship Id="rId236" Type="http://schemas.openxmlformats.org/officeDocument/2006/relationships/slide" Target="slides/slide233.xml"/><Relationship Id="rId235" Type="http://schemas.openxmlformats.org/officeDocument/2006/relationships/slide" Target="slides/slide232.xml"/><Relationship Id="rId234" Type="http://schemas.openxmlformats.org/officeDocument/2006/relationships/slide" Target="slides/slide231.xml"/><Relationship Id="rId233" Type="http://schemas.openxmlformats.org/officeDocument/2006/relationships/slide" Target="slides/slide230.xml"/><Relationship Id="rId232" Type="http://schemas.openxmlformats.org/officeDocument/2006/relationships/slide" Target="slides/slide229.xml"/><Relationship Id="rId231" Type="http://schemas.openxmlformats.org/officeDocument/2006/relationships/slide" Target="slides/slide228.xml"/><Relationship Id="rId230" Type="http://schemas.openxmlformats.org/officeDocument/2006/relationships/slide" Target="slides/slide227.xml"/><Relationship Id="rId23" Type="http://schemas.openxmlformats.org/officeDocument/2006/relationships/slide" Target="slides/slide20.xml"/><Relationship Id="rId229" Type="http://schemas.openxmlformats.org/officeDocument/2006/relationships/slide" Target="slides/slide226.xml"/><Relationship Id="rId228" Type="http://schemas.openxmlformats.org/officeDocument/2006/relationships/slide" Target="slides/slide225.xml"/><Relationship Id="rId227" Type="http://schemas.openxmlformats.org/officeDocument/2006/relationships/slide" Target="slides/slide224.xml"/><Relationship Id="rId226" Type="http://schemas.openxmlformats.org/officeDocument/2006/relationships/slide" Target="slides/slide223.xml"/><Relationship Id="rId225" Type="http://schemas.openxmlformats.org/officeDocument/2006/relationships/slide" Target="slides/slide222.xml"/><Relationship Id="rId224" Type="http://schemas.openxmlformats.org/officeDocument/2006/relationships/slide" Target="slides/slide221.xml"/><Relationship Id="rId223" Type="http://schemas.openxmlformats.org/officeDocument/2006/relationships/slide" Target="slides/slide220.xml"/><Relationship Id="rId222" Type="http://schemas.openxmlformats.org/officeDocument/2006/relationships/slide" Target="slides/slide219.xml"/><Relationship Id="rId221" Type="http://schemas.openxmlformats.org/officeDocument/2006/relationships/slide" Target="slides/slide218.xml"/><Relationship Id="rId220" Type="http://schemas.openxmlformats.org/officeDocument/2006/relationships/slide" Target="slides/slide217.xml"/><Relationship Id="rId22" Type="http://schemas.openxmlformats.org/officeDocument/2006/relationships/slide" Target="slides/slide19.xml"/><Relationship Id="rId219" Type="http://schemas.openxmlformats.org/officeDocument/2006/relationships/slide" Target="slides/slide216.xml"/><Relationship Id="rId218" Type="http://schemas.openxmlformats.org/officeDocument/2006/relationships/slide" Target="slides/slide215.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8.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7.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6.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58FFC3-C5C7-415E-B6EF-0D9FCAC7C559}"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BB603-1B40-464F-8DD5-703DFB88FC45}"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8.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iki.ith.intel.com/display/androidsec/How+to+install+a+customized+kernel" TargetMode="External"/><Relationship Id="rId2" Type="http://schemas.openxmlformats.org/officeDocument/2006/relationships/notesMaster" Target="../notesMasters/notesMaster1.xml"/><Relationship Id="rId1" Type="http://schemas.openxmlformats.org/officeDocument/2006/relationships/slide" Target="../slides/slide21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8.xml"/></Relationships>
</file>

<file path=ppt/notesSlides/_rels/notesSlide36.xml.rels><?xml version="1.0" encoding="UTF-8" standalone="yes"?>
<Relationships xmlns="http://schemas.openxmlformats.org/package/2006/relationships"><Relationship Id="rId4" Type="http://schemas.openxmlformats.org/officeDocument/2006/relationships/hyperlink" Target="http://selinuxproject.org/page/Main_Page" TargetMode="External"/><Relationship Id="rId3" Type="http://schemas.openxmlformats.org/officeDocument/2006/relationships/hyperlink" Target="https://wiki.ith.intel.com/display/GMIN/SELinux+for+Android" TargetMode="External"/><Relationship Id="rId2" Type="http://schemas.openxmlformats.org/officeDocument/2006/relationships/notesMaster" Target="../notesMasters/notesMaster1.xml"/><Relationship Id="rId1" Type="http://schemas.openxmlformats.org/officeDocument/2006/relationships/slide" Target="../slides/slide229.xml"/></Relationships>
</file>

<file path=ppt/notesSlides/_rels/notesSlide37.xml.rels><?xml version="1.0" encoding="UTF-8" standalone="yes"?>
<Relationships xmlns="http://schemas.openxmlformats.org/package/2006/relationships"><Relationship Id="rId9" Type="http://schemas.openxmlformats.org/officeDocument/2006/relationships/hyperlink" Target="https://wiki.ith.intel.com/display/GMIN/SELinux+and+SEAndroid#SELinuxandSEAndroid-SELinuxbasics" TargetMode="External"/><Relationship Id="rId8" Type="http://schemas.openxmlformats.org/officeDocument/2006/relationships/hyperlink" Target="https://www.mail-archive.com/seandroid-list@tycho.nsa.gov/" TargetMode="External"/><Relationship Id="rId7" Type="http://schemas.openxmlformats.org/officeDocument/2006/relationships/hyperlink" Target="https://events.linuxfoundation.org/images/stories/pdf/lcna_co2012_smalley.pdf" TargetMode="External"/><Relationship Id="rId6" Type="http://schemas.openxmlformats.org/officeDocument/2006/relationships/hyperlink" Target="http://selinuxproject.org/~jmorris/lss2011_slides/caseforseandroid.pdf" TargetMode="External"/><Relationship Id="rId5" Type="http://schemas.openxmlformats.org/officeDocument/2006/relationships/hyperlink" Target="https://www.internetsociety.org/sites/default/files/02_4.pdf" TargetMode="External"/><Relationship Id="rId4" Type="http://schemas.openxmlformats.org/officeDocument/2006/relationships/hyperlink" Target="http://seandroid.bitbucket.org/" TargetMode="External"/><Relationship Id="rId3" Type="http://schemas.openxmlformats.org/officeDocument/2006/relationships/hyperlink" Target="http://selinuxproject.org/page/NB_SEforAndroid_1" TargetMode="External"/><Relationship Id="rId2" Type="http://schemas.openxmlformats.org/officeDocument/2006/relationships/notesMaster" Target="../notesMasters/notesMaster1.xml"/><Relationship Id="rId1" Type="http://schemas.openxmlformats.org/officeDocument/2006/relationships/slide" Target="../slides/slide23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4.xml"/></Relationships>
</file>

<file path=ppt/notesSlides/_rels/notesSlide42.xml.rels><?xml version="1.0" encoding="UTF-8" standalone="yes"?>
<Relationships xmlns="http://schemas.openxmlformats.org/package/2006/relationships"><Relationship Id="rId4" Type="http://schemas.openxmlformats.org/officeDocument/2006/relationships/hyperlink" Target="http://selinuxproject.org/page/NB_SEforAndroid_1#SELinux_Commands" TargetMode="External"/><Relationship Id="rId3" Type="http://schemas.openxmlformats.org/officeDocument/2006/relationships/hyperlink" Target="http://avcdenied/" TargetMode="External"/><Relationship Id="rId2" Type="http://schemas.openxmlformats.org/officeDocument/2006/relationships/notesMaster" Target="../notesMasters/notesMaster1.xml"/><Relationship Id="rId1" Type="http://schemas.openxmlformats.org/officeDocument/2006/relationships/slide" Target="../slides/slide23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https://github.com/projectceladon/manifest/wiki</a:t>
            </a:r>
            <a:endParaRPr lang="x-none" altLang="en-US"/>
          </a:p>
          <a:p>
            <a:r>
              <a:rPr lang="x-none" altLang="en-US"/>
              <a:t>https://wiki.ith.intel.com/display/ANDROIDSI/PROJECT-CELADON</a:t>
            </a:r>
            <a:endParaRPr lang="x-none" alt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https://github.com/projectceladon/manifest/wiki</a:t>
            </a:r>
            <a:endParaRPr lang="x-none" altLang="en-US"/>
          </a:p>
          <a:p>
            <a:r>
              <a:rPr lang="x-none" altLang="en-US"/>
              <a:t>https://wiki.ith.intel.com/display/ANDROIDSI/PROJECT-CELADON</a:t>
            </a:r>
            <a:endParaRPr lang="x-none" alt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https://github.com/projectceladon/manifest/wiki</a:t>
            </a:r>
            <a:endParaRPr lang="x-none" altLang="en-US"/>
          </a:p>
          <a:p>
            <a:r>
              <a:rPr lang="x-none" altLang="en-US"/>
              <a:t>https://wiki.ith.intel.com/display/ANDROIDSI/PROJECT-CELADON</a:t>
            </a:r>
            <a:endParaRPr lang="x-none" alt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https://github.com/projectceladon/manifest/wiki</a:t>
            </a:r>
            <a:endParaRPr lang="x-none" altLang="en-US"/>
          </a:p>
          <a:p>
            <a:r>
              <a:rPr lang="x-none" altLang="en-US"/>
              <a:t>https://wiki.ith.intel.com/display/ANDROIDSI/PROJECT-CELADON</a:t>
            </a:r>
            <a:endParaRPr lang="x-none" altLang="en-US"/>
          </a:p>
          <a:p>
            <a:r>
              <a:rPr lang="x-none" altLang="en-US"/>
              <a:t>Disable Kernel WD</a:t>
            </a:r>
            <a:endParaRPr lang="x-none" altLang="en-US"/>
          </a:p>
          <a:p>
            <a:r>
              <a:rPr lang="x-none" altLang="en-US"/>
              <a:t>Add in cmdline:</a:t>
            </a:r>
            <a:endParaRPr lang="x-none" altLang="en-US"/>
          </a:p>
          <a:p>
            <a:r>
              <a:rPr lang="x-none" altLang="en-US"/>
              <a:t>For Clovertrail:</a:t>
            </a:r>
            <a:endParaRPr lang="x-none" altLang="en-US"/>
          </a:p>
          <a:p>
            <a:r>
              <a:rPr lang="x-none" altLang="en-US"/>
              <a:t>  intel_scu_watchdog.disable_kernel_watchdog=1</a:t>
            </a:r>
            <a:endParaRPr lang="x-none" altLang="en-US"/>
          </a:p>
          <a:p>
            <a:r>
              <a:rPr lang="x-none" altLang="en-US"/>
              <a:t>For Merrifield:</a:t>
            </a:r>
            <a:endParaRPr lang="x-none" altLang="en-US"/>
          </a:p>
          <a:p>
            <a:r>
              <a:rPr lang="x-none" altLang="en-US"/>
              <a:t>  intel_scu_watchdog_evo.disable_kernel_watchdog=1</a:t>
            </a:r>
            <a:endParaRPr lang="x-none" altLang="en-US"/>
          </a:p>
          <a:p>
            <a:r>
              <a:rPr lang="x-none" altLang="en-US"/>
              <a:t>For Baytrail:</a:t>
            </a:r>
            <a:endParaRPr lang="x-none" altLang="en-US"/>
          </a:p>
          <a:p>
            <a:r>
              <a:rPr lang="x-none" altLang="en-US"/>
              <a:t>  enable_tco=0</a:t>
            </a:r>
            <a:endParaRPr lang="x-none" altLang="en-US"/>
          </a:p>
          <a:p>
            <a:r>
              <a:rPr lang="x-none" altLang="en-US"/>
              <a:t>For CHT:</a:t>
            </a:r>
            <a:endParaRPr lang="x-none" altLang="en-US"/>
          </a:p>
          <a:p>
            <a:r>
              <a:rPr lang="x-none" altLang="en-US"/>
              <a:t>  iTCO_wdt.force_no_reboot=1</a:t>
            </a:r>
            <a:endParaRPr lang="x-none" altLang="en-US"/>
          </a:p>
          <a:p>
            <a:r>
              <a:rPr lang="x-none" altLang="en-US"/>
              <a:t>For BXT:</a:t>
            </a:r>
            <a:endParaRPr lang="x-none" altLang="en-US"/>
          </a:p>
          <a:p>
            <a:r>
              <a:rPr lang="x-none" altLang="en-US"/>
              <a:t>  iTCO_wdt.force_no_reboot=1</a:t>
            </a:r>
            <a:endParaRPr lang="x-none" altLang="en-US"/>
          </a:p>
          <a:p>
            <a:endParaRPr lang="x-none" altLang="en-US"/>
          </a:p>
          <a:p>
            <a:r>
              <a:rPr lang="x-none" altLang="en-US"/>
              <a:t>Disable Soft and hard lockups</a:t>
            </a:r>
            <a:endParaRPr lang="x-none" altLang="en-US"/>
          </a:p>
          <a:p>
            <a:r>
              <a:rPr lang="x-none" altLang="en-US"/>
              <a:t>Add in cmdline:</a:t>
            </a:r>
            <a:endParaRPr lang="x-none" altLang="en-US"/>
          </a:p>
          <a:p>
            <a:r>
              <a:rPr lang="x-none" altLang="en-US"/>
              <a:t> nosoftlockup nowatchdog</a:t>
            </a:r>
            <a:endParaRPr lang="x-none" altLang="en-US"/>
          </a:p>
          <a:p>
            <a:endParaRPr lang="x-none" altLang="en-US"/>
          </a:p>
          <a:p>
            <a:r>
              <a:rPr lang="x-none" altLang="en-US"/>
              <a:t>Disable CStates</a:t>
            </a:r>
            <a:endParaRPr lang="x-none" altLang="en-US"/>
          </a:p>
          <a:p>
            <a:r>
              <a:rPr lang="x-none" altLang="en-US"/>
              <a:t>To be able to halt, add in cmdline:</a:t>
            </a:r>
            <a:endParaRPr lang="x-none" altLang="en-US"/>
          </a:p>
          <a:p>
            <a:r>
              <a:rPr lang="x-none" altLang="en-US"/>
              <a:t>  idle=poll no-hlt</a:t>
            </a:r>
            <a:endParaRPr lang="x-none" altLang="en-US"/>
          </a:p>
          <a:p>
            <a:endParaRPr lang="x-none" altLang="en-US"/>
          </a:p>
          <a:p>
            <a:r>
              <a:rPr lang="x-none" altLang="en-US"/>
              <a:t>Disable RCU CPU Stall detection</a:t>
            </a:r>
            <a:endParaRPr lang="x-none" altLang="en-US"/>
          </a:p>
          <a:p>
            <a:r>
              <a:rPr lang="x-none" altLang="en-US"/>
              <a:t>To be able to go step by step, add in cmdline:</a:t>
            </a:r>
            <a:endParaRPr lang="x-none" altLang="en-US"/>
          </a:p>
          <a:p>
            <a:r>
              <a:rPr lang="x-none" altLang="en-US"/>
              <a:t>  rcupdate.rcu_cpu_stall_suppress=1</a:t>
            </a:r>
            <a:endParaRPr lang="x-none" altLang="en-US"/>
          </a:p>
          <a:p>
            <a:endParaRPr lang="x-none" altLang="en-US"/>
          </a:p>
          <a:p>
            <a:r>
              <a:rPr lang="x-none" altLang="en-US"/>
              <a:t>Tombstone</a:t>
            </a:r>
            <a:endParaRPr lang="x-none" altLang="en-US"/>
          </a:p>
          <a:p>
            <a:r>
              <a:rPr lang="x-none" altLang="en-US"/>
              <a:t>Core dump enabling</a:t>
            </a:r>
            <a:endParaRPr lang="x-none" altLang="en-US"/>
          </a:p>
          <a:p>
            <a:r>
              <a:rPr lang="x-none" altLang="en-US"/>
              <a:t>c:\&gt; adb root</a:t>
            </a:r>
            <a:endParaRPr lang="x-none" altLang="en-US"/>
          </a:p>
          <a:p>
            <a:r>
              <a:rPr lang="x-none" altLang="en-US"/>
              <a:t>c:\&gt; adb shell</a:t>
            </a:r>
            <a:endParaRPr lang="x-none" altLang="en-US"/>
          </a:p>
          <a:p>
            <a:r>
              <a:rPr lang="x-none" altLang="en-US"/>
              <a:t># setprop persist.core.enabled 1</a:t>
            </a:r>
            <a:endParaRPr lang="x-none" altLang="en-US"/>
          </a:p>
          <a:p>
            <a:r>
              <a:rPr lang="x-none" altLang="en-US"/>
              <a:t># reboot</a:t>
            </a:r>
            <a:endParaRPr lang="x-none" altLang="en-US"/>
          </a:p>
          <a:p>
            <a:endParaRPr lang="x-none" altLang="en-US"/>
          </a:p>
          <a:p>
            <a:r>
              <a:rPr lang="x-none" altLang="en-US"/>
              <a:t>Stack decoding:</a:t>
            </a:r>
            <a:endParaRPr lang="x-none" altLang="en-US"/>
          </a:p>
          <a:p>
            <a:r>
              <a:rPr lang="x-none" altLang="en-US"/>
              <a:t>Get NDK from Android site, extract ndk-stack tool.</a:t>
            </a:r>
            <a:endParaRPr lang="x-none" altLang="en-US"/>
          </a:p>
          <a:p>
            <a:r>
              <a:rPr lang="x-none" altLang="en-US"/>
              <a:t>c:\&gt; ndk-stack -sym symbols/system/lib -dump tombstone_01 &gt; tombstone.txt</a:t>
            </a:r>
            <a:endParaRPr lang="x-none" alt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GDB commands</a:t>
            </a:r>
            <a:endParaRPr lang="x-none" altLang="en-US"/>
          </a:p>
          <a:p>
            <a:endParaRPr lang="x-none" altLang="en-US"/>
          </a:p>
          <a:p>
            <a:r>
              <a:rPr lang="x-none" altLang="en-US"/>
              <a:t>(gdb) bt                     // Backtrace</a:t>
            </a:r>
            <a:endParaRPr lang="x-none" altLang="en-US"/>
          </a:p>
          <a:p>
            <a:r>
              <a:rPr lang="x-none" altLang="en-US"/>
              <a:t>(gdb) info registers</a:t>
            </a:r>
            <a:endParaRPr lang="x-none" altLang="en-US"/>
          </a:p>
          <a:p>
            <a:r>
              <a:rPr lang="x-none" altLang="en-US"/>
              <a:t>(gdb) generate-core-file     // to do post-mortem analysis</a:t>
            </a:r>
            <a:endParaRPr lang="x-none" altLang="en-US"/>
          </a:p>
          <a:p>
            <a:r>
              <a:rPr lang="x-none" altLang="en-US"/>
              <a:t>(gdb) info symbol 0xf76f631d // to find nearest symbol related addr</a:t>
            </a:r>
            <a:endParaRPr lang="x-none" altLang="en-US"/>
          </a:p>
          <a:p>
            <a:r>
              <a:rPr lang="x-none" altLang="en-US"/>
              <a:t>(gdb) info threads           // List of threads</a:t>
            </a:r>
            <a:endParaRPr lang="x-none" altLang="en-US"/>
          </a:p>
          <a:p>
            <a:r>
              <a:rPr lang="x-none" altLang="en-US"/>
              <a:t>(gdb) thread 2               // Switch to thread n</a:t>
            </a:r>
            <a:endParaRPr lang="x-none" altLang="en-US"/>
          </a:p>
          <a:p>
            <a:r>
              <a:rPr lang="x-none" altLang="en-US"/>
              <a:t>(gdb) x/10xw 0xfff1213c      // dump 10 long words of memory in hex format at addr</a:t>
            </a:r>
            <a:endParaRPr lang="x-none" altLang="en-US"/>
          </a:p>
          <a:p>
            <a:r>
              <a:rPr lang="x-none" altLang="en-US"/>
              <a:t>(gdb) list                   // Print source code</a:t>
            </a:r>
            <a:endParaRPr lang="x-none" altLang="en-US"/>
          </a:p>
          <a:p>
            <a:r>
              <a:rPr lang="x-none" altLang="en-US"/>
              <a:t>(gdb) disassemble            // Print assembler code</a:t>
            </a:r>
            <a:endParaRPr lang="x-none" altLang="en-US"/>
          </a:p>
          <a:p>
            <a:endParaRPr lang="x-none" altLang="en-US"/>
          </a:p>
          <a:p>
            <a:r>
              <a:rPr lang="x-none" altLang="en-US"/>
              <a:t>Other useful gdb commands:   http://www.yolinux.com/TUTORIALS/GDB-Commands.html</a:t>
            </a:r>
            <a:endParaRPr lang="x-none" altLang="en-US"/>
          </a:p>
          <a:p>
            <a:endParaRPr lang="x-none" altLang="en-US"/>
          </a:p>
          <a:p>
            <a:r>
              <a:rPr lang="x-none" altLang="en-US"/>
              <a:t>For undecoded addresses, look at:</a:t>
            </a:r>
            <a:endParaRPr lang="x-none" altLang="en-US"/>
          </a:p>
          <a:p>
            <a:endParaRPr lang="x-none" altLang="en-US"/>
          </a:p>
          <a:p>
            <a:r>
              <a:rPr lang="x-none" altLang="en-US"/>
              <a:t># cat /proc/&lt;PID&gt;/maps | grep "r-x"</a:t>
            </a:r>
            <a:endParaRPr lang="x-none" altLang="en-US"/>
          </a:p>
          <a:p>
            <a:endParaRPr lang="x-none" altLang="en-US"/>
          </a:p>
          <a:p>
            <a:r>
              <a:rPr lang="x-none" altLang="en-US"/>
              <a:t>Kernel static analysis</a:t>
            </a:r>
            <a:endParaRPr lang="x-none" altLang="en-US"/>
          </a:p>
          <a:p>
            <a:endParaRPr lang="x-none" altLang="en-US"/>
          </a:p>
          <a:p>
            <a:r>
              <a:rPr lang="x-none" altLang="en-US"/>
              <a:t>Start gdb on vmlinux:</a:t>
            </a:r>
            <a:endParaRPr lang="x-none" altLang="en-US"/>
          </a:p>
          <a:p>
            <a:endParaRPr lang="x-none" altLang="en-US"/>
          </a:p>
          <a:p>
            <a:r>
              <a:rPr lang="x-none" altLang="en-US"/>
              <a:t># gdb vmlinux</a:t>
            </a:r>
            <a:endParaRPr lang="x-none" altLang="en-US"/>
          </a:p>
          <a:p>
            <a:endParaRPr lang="x-none" altLang="en-US"/>
          </a:p>
          <a:p>
            <a:r>
              <a:rPr lang="x-none" altLang="en-US"/>
              <a:t>Useful commands for static code analysis:</a:t>
            </a:r>
            <a:endParaRPr lang="x-none" altLang="en-US"/>
          </a:p>
          <a:p>
            <a:endParaRPr lang="x-none" altLang="en-US"/>
          </a:p>
          <a:p>
            <a:r>
              <a:rPr lang="x-none" altLang="en-US"/>
              <a:t>(gdb) disassemble 0xffffffff82352c80,+100   // Decode assembler at Addr</a:t>
            </a:r>
            <a:endParaRPr lang="x-none" altLang="en-US"/>
          </a:p>
          <a:p>
            <a:r>
              <a:rPr lang="x-none" altLang="en-US"/>
              <a:t>(gdb) ptype struct kobject                  // Display Object structure</a:t>
            </a:r>
            <a:endParaRPr lang="x-none" altLang="en-US"/>
          </a:p>
          <a:p>
            <a:r>
              <a:rPr lang="x-none" altLang="en-US"/>
              <a:t>(gdb) p &amp;((struct kobject*)0)-&gt;ktype        // Calculate offset of a field</a:t>
            </a:r>
            <a:endParaRPr lang="x-none" alt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x-none" alt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x-none" alt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x-none" alt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Export the TEMPLATECONF variable using:</a:t>
            </a:r>
            <a:endParaRPr lang="x-none" altLang="en-US"/>
          </a:p>
          <a:p>
            <a:r>
              <a:rPr lang="x-none" altLang="en-US"/>
              <a:t>$ export TEMPLATECONF=/home/&lt;user&gt;/GR_Yocto/BSP/project/conf/</a:t>
            </a:r>
            <a:endParaRPr lang="x-none" altLang="en-US"/>
          </a:p>
          <a:p>
            <a:r>
              <a:rPr lang="x-none" altLang="en-US"/>
              <a:t>Note: TEMPLATECONF can point to a directory for the template local.conf &amp; bblayers.conf.</a:t>
            </a:r>
            <a:endParaRPr lang="x-none" altLang="en-US"/>
          </a:p>
          <a:p>
            <a:r>
              <a:rPr lang="x-none" altLang="en-US"/>
              <a:t>Set up the build environment directory using:</a:t>
            </a:r>
            <a:endParaRPr lang="x-none" altLang="en-US"/>
          </a:p>
          <a:p>
            <a:r>
              <a:rPr lang="x-none" altLang="en-US"/>
              <a:t>$ source $GR_YOCTO/poky/oe-init-build-env $GR_YOCTO/build</a:t>
            </a:r>
            <a:endParaRPr lang="x-none" altLang="en-US"/>
          </a:p>
          <a:p>
            <a:r>
              <a:rPr lang="x-none" altLang="en-US"/>
              <a:t>Note: The source command is session-dependent and must be used each time you log</a:t>
            </a:r>
            <a:endParaRPr lang="x-none" altLang="en-US"/>
          </a:p>
          <a:p>
            <a:r>
              <a:rPr lang="x-none" altLang="en-US"/>
              <a:t>on/out or start a new shell/terminal program.</a:t>
            </a:r>
            <a:endParaRPr lang="x-none" altLang="en-US"/>
          </a:p>
          <a:p>
            <a:r>
              <a:rPr lang="en-US" altLang="x-none"/>
              <a:t>Reference: https://wiki.ith.intel.com/display/ASDEng/Yocto+on+Ubuntu+16.04+LTS</a:t>
            </a:r>
            <a:endParaRPr lang="en-US" altLang="x-none"/>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https://wiki.ith.intel.com/display/RSDVMETeam/Android+Perf+Results</a:t>
            </a:r>
            <a:endParaRPr lang="x-none" altLang="en-US"/>
          </a:p>
          <a:p>
            <a:r>
              <a:rPr lang="x-none" altLang="en-US"/>
              <a:t>https://wiki.ith.intel.com/pages/viewpage.action?pageId=1351563507</a:t>
            </a:r>
            <a:endParaRPr lang="x-none" alt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http://www.rodsbooks.com/refind/</a:t>
            </a:r>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Crash 信号列表：</a:t>
            </a:r>
            <a:endParaRPr lang="en-US"/>
          </a:p>
          <a:p>
            <a:r>
              <a:rPr lang="en-US"/>
              <a:t>Signal 	Description</a:t>
            </a:r>
            <a:endParaRPr lang="en-US"/>
          </a:p>
          <a:p>
            <a:r>
              <a:rPr lang="en-US"/>
              <a:t>SIGSEGV 	Invalid memory reference.</a:t>
            </a:r>
            <a:endParaRPr lang="en-US"/>
          </a:p>
          <a:p>
            <a:r>
              <a:rPr lang="en-US"/>
              <a:t>SIGBUS 	Access to an undefined portion of a memory object.</a:t>
            </a:r>
            <a:endParaRPr lang="en-US"/>
          </a:p>
          <a:p>
            <a:r>
              <a:rPr lang="en-US"/>
              <a:t>SIGFPE 	Arithmetic operation error, like divide by zero.</a:t>
            </a:r>
            <a:endParaRPr lang="en-US"/>
          </a:p>
          <a:p>
            <a:r>
              <a:rPr lang="en-US"/>
              <a:t>SIGILL 	Illegal instruction, like execute garbage or a privileged instruction</a:t>
            </a:r>
            <a:endParaRPr lang="en-US"/>
          </a:p>
          <a:p>
            <a:r>
              <a:rPr lang="en-US"/>
              <a:t>SIGSYS 	Bad system call.</a:t>
            </a:r>
            <a:endParaRPr lang="en-US"/>
          </a:p>
          <a:p>
            <a:r>
              <a:rPr lang="en-US"/>
              <a:t>SIGXCPU 	CPU time limit exceeded.</a:t>
            </a:r>
            <a:endParaRPr lang="en-US"/>
          </a:p>
          <a:p>
            <a:r>
              <a:rPr lang="en-US"/>
              <a:t>SIGXFSZ 	File size limit exceeded.</a:t>
            </a:r>
            <a:endParaRPr 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https://woshijpf.github.io/android/2016/06/14/Android-NDK-Tombstone-Crash-%E5%88%86%E6%9E%90.html</a:t>
            </a:r>
            <a:endParaRPr lang="x-none" altLang="en-US"/>
          </a:p>
          <a:p>
            <a:endParaRPr 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a:t>
            </a:r>
            <a:endParaRPr lang="x-none" altLang="en-US"/>
          </a:p>
          <a:p>
            <a:r>
              <a:rPr lang="x-none" altLang="en-US"/>
              <a:t>https://woshijpf.github.io/android/2016/06/14/Android-NDK-Tombstone-Crash-%E5%88%86%E6%9E%90.html</a:t>
            </a:r>
            <a:endParaRPr lang="x-none" altLang="en-US"/>
          </a:p>
          <a:p>
            <a:r>
              <a:rPr lang="x-none" altLang="en-US"/>
              <a:t>GDB script: https://github.com/projectceladon/celadon-documentation/blob/master/blob/celadon_gdb.sh</a:t>
            </a:r>
            <a:endParaRPr lang="x-none" altLang="en-US"/>
          </a:p>
          <a:p>
            <a:r>
              <a:rPr lang="en-US"/>
              <a:t>Android Native 内存泄漏系统化解决方案</a:t>
            </a:r>
            <a:r>
              <a:rPr lang="x-none" altLang="en-US"/>
              <a:t>: </a:t>
            </a:r>
            <a:r>
              <a:rPr lang="en-US"/>
              <a:t>https://www.w3xue.com/exp/article/20197/46234.html</a:t>
            </a:r>
            <a:endParaRPr 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Android Perf Results</a:t>
            </a:r>
            <a:endParaRPr lang="en-US"/>
          </a:p>
          <a:p>
            <a:endParaRPr lang="en-US"/>
          </a:p>
          <a:p>
            <a:r>
              <a:rPr lang="en-US"/>
              <a:t>    PassMark </a:t>
            </a:r>
            <a:endParaRPr lang="en-US"/>
          </a:p>
          <a:p>
            <a:r>
              <a:rPr lang="en-US"/>
              <a:t>        Hardware</a:t>
            </a:r>
            <a:endParaRPr lang="en-US"/>
          </a:p>
          <a:p>
            <a:r>
              <a:rPr lang="en-US"/>
              <a:t>        Software</a:t>
            </a:r>
            <a:endParaRPr lang="en-US"/>
          </a:p>
          <a:p>
            <a:r>
              <a:rPr lang="en-US"/>
              <a:t>    GFX Bench Mark</a:t>
            </a:r>
            <a:endParaRPr lang="en-US"/>
          </a:p>
          <a:p>
            <a:r>
              <a:rPr lang="en-US"/>
              <a:t>        High Level Tests</a:t>
            </a:r>
            <a:endParaRPr lang="en-US"/>
          </a:p>
          <a:p>
            <a:r>
              <a:rPr lang="en-US"/>
              <a:t>        Low Level Tests</a:t>
            </a:r>
            <a:endParaRPr lang="en-US"/>
          </a:p>
          <a:p>
            <a:endParaRPr lang="en-US"/>
          </a:p>
          <a:p>
            <a:r>
              <a:rPr lang="en-US" altLang="en-US"/>
              <a:t>Install VNC on Ubuntu 18.04: https://www.digitalocean.com/community/tutorials/how-to-install-and-configure-vnc-on-ubuntu-18-04</a:t>
            </a:r>
            <a:endParaRPr lang="en-US" alt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a:t>
            </a:r>
            <a:endParaRPr lang="en-US" dirty="0" smtClean="0"/>
          </a:p>
          <a:p>
            <a:r>
              <a:rPr lang="en-US" dirty="0" smtClean="0">
                <a:hlinkClick r:id="rId3"/>
              </a:rPr>
              <a:t>https://wiki.ith.intel.com/display/androidsec/How+to+install+a+customized+kernel</a:t>
            </a:r>
            <a:endParaRPr lang="en-US" dirty="0"/>
          </a:p>
        </p:txBody>
      </p:sp>
      <p:sp>
        <p:nvSpPr>
          <p:cNvPr id="4" name="Slide Number Placeholder 3"/>
          <p:cNvSpPr>
            <a:spLocks noGrp="1"/>
          </p:cNvSpPr>
          <p:nvPr>
            <p:ph type="sldNum" sz="quarter" idx="10"/>
          </p:nvPr>
        </p:nvSpPr>
        <p:spPr/>
        <p:txBody>
          <a:bodyPr/>
          <a:lstStyle/>
          <a:p>
            <a:fld id="{F43BB603-1B40-464F-8DD5-703DFB88FC45}" type="slidenum">
              <a:rPr lang="en-US" smtClean="0"/>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Google Reference Link:   https://source.android.com/security/encryption/full-disk.html</a:t>
            </a:r>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smtClean="0"/>
              <a:t>Google </a:t>
            </a:r>
            <a:r>
              <a:rPr lang="en-US" dirty="0"/>
              <a:t>Reference Link:   https://source.android.com/security/encryption/file-based.html</a:t>
            </a:r>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smtClean="0"/>
              <a:t>https</a:t>
            </a:r>
            <a:r>
              <a:rPr lang="en-US" dirty="0"/>
              <a:t>://wiki.ith.intel.com/display/androidsec/Keystore</a:t>
            </a:r>
            <a:endParaRPr lang="en-US" dirty="0"/>
          </a:p>
          <a:p>
            <a:r>
              <a:rPr lang="en-US" dirty="0"/>
              <a:t>https://wiki.ith.intel.com/display/LADSW/LINUX+Wiki</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Linux Kernel Parameters:</a:t>
            </a:r>
            <a:endParaRPr lang="x-none" altLang="en-US"/>
          </a:p>
          <a:p>
            <a:r>
              <a:rPr lang="x-none" altLang="en-US"/>
              <a:t>https://wiki.archlinux.org/index.php/kernel_parameters</a:t>
            </a:r>
            <a:endParaRPr lang="x-none" alt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smtClean="0"/>
              <a:t>https</a:t>
            </a:r>
            <a:r>
              <a:rPr lang="en-US" dirty="0"/>
              <a:t>://</a:t>
            </a:r>
            <a:r>
              <a:rPr lang="en-US" dirty="0" smtClean="0"/>
              <a:t>wiki.ith.intel.com/display/androidsec/Keystore</a:t>
            </a:r>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3BB603-1B40-464F-8DD5-703DFB88FC45}" type="slidenum">
              <a:rPr lang="en-US" smtClean="0"/>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a:t>
            </a:r>
            <a:endParaRPr lang="en-US" dirty="0" smtClean="0"/>
          </a:p>
          <a:p>
            <a:r>
              <a:rPr lang="en-US" dirty="0" smtClean="0"/>
              <a:t>http://www.cse.psu.edu/~trj1/cse543-f07/slides/03-PolicyConcepts.pdf</a:t>
            </a:r>
            <a:endParaRPr lang="en-US" dirty="0"/>
          </a:p>
        </p:txBody>
      </p:sp>
      <p:sp>
        <p:nvSpPr>
          <p:cNvPr id="4" name="Slide Number Placeholder 3"/>
          <p:cNvSpPr>
            <a:spLocks noGrp="1"/>
          </p:cNvSpPr>
          <p:nvPr>
            <p:ph type="sldNum" sz="quarter" idx="10"/>
          </p:nvPr>
        </p:nvSpPr>
        <p:spPr/>
        <p:txBody>
          <a:bodyPr/>
          <a:lstStyle/>
          <a:p>
            <a:fld id="{F43BB603-1B40-464F-8DD5-703DFB88FC45}" type="slidenum">
              <a:rPr lang="en-US" smtClean="0"/>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3BB603-1B40-464F-8DD5-703DFB88FC45}" type="slidenum">
              <a:rPr lang="en-US" smtClean="0"/>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3BB603-1B40-464F-8DD5-703DFB88FC45}" type="slidenum">
              <a:rPr lang="en-US" smtClean="0"/>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smtClean="0">
                <a:hlinkClick r:id="rId3"/>
              </a:rPr>
              <a:t>https://wiki.ith.intel.com/display/GMIN/SELinux+for+Android</a:t>
            </a:r>
            <a:endParaRPr lang="en-US" dirty="0" smtClean="0"/>
          </a:p>
          <a:p>
            <a:r>
              <a:rPr lang="en-US" sz="1200" b="0" i="0" u="none" strike="noStrike" kern="1200" dirty="0" smtClean="0">
                <a:solidFill>
                  <a:schemeClr val="tx1"/>
                </a:solidFill>
                <a:effectLst/>
                <a:latin typeface="+mn-lt"/>
                <a:ea typeface="+mn-ea"/>
                <a:cs typeface="+mn-cs"/>
                <a:hlinkClick r:id="rId4"/>
              </a:rPr>
              <a:t>http://selinuxproject.org/page/Main_Page</a:t>
            </a:r>
            <a:endParaRPr lang="en-US" sz="1200" b="0" i="0" u="none" strike="noStrike"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Any action done by a process running in a certain OS domain is denied by default unless there is an </a:t>
            </a:r>
            <a:r>
              <a:rPr lang="en-US" sz="1200" b="0" i="1" kern="1200" dirty="0" smtClean="0">
                <a:solidFill>
                  <a:schemeClr val="tx1"/>
                </a:solidFill>
                <a:effectLst/>
                <a:latin typeface="+mn-lt"/>
                <a:ea typeface="+mn-ea"/>
                <a:cs typeface="+mn-cs"/>
              </a:rPr>
              <a:t>allow</a:t>
            </a:r>
            <a:r>
              <a:rPr lang="en-US" sz="1200" b="0" i="0" kern="1200" dirty="0" smtClean="0">
                <a:solidFill>
                  <a:schemeClr val="tx1"/>
                </a:solidFill>
                <a:effectLst/>
                <a:latin typeface="+mn-lt"/>
                <a:ea typeface="+mn-ea"/>
                <a:cs typeface="+mn-cs"/>
              </a:rPr>
              <a:t> rule specified, usually in the </a:t>
            </a:r>
            <a:r>
              <a:rPr lang="en-US" sz="1200" b="0" i="1" kern="1200" dirty="0" smtClean="0">
                <a:solidFill>
                  <a:schemeClr val="tx1"/>
                </a:solidFill>
                <a:effectLst/>
                <a:latin typeface="+mn-lt"/>
                <a:ea typeface="+mn-ea"/>
                <a:cs typeface="+mn-cs"/>
              </a:rPr>
              <a:t>&lt;</a:t>
            </a:r>
            <a:r>
              <a:rPr lang="en-US" sz="1200" b="0" i="1" kern="1200" dirty="0" err="1" smtClean="0">
                <a:solidFill>
                  <a:schemeClr val="tx1"/>
                </a:solidFill>
                <a:effectLst/>
                <a:latin typeface="+mn-lt"/>
                <a:ea typeface="+mn-ea"/>
                <a:cs typeface="+mn-cs"/>
              </a:rPr>
              <a:t>domain_name</a:t>
            </a:r>
            <a:r>
              <a:rPr lang="en-US" sz="1200" b="0" i="1" kern="1200" dirty="0" smtClean="0">
                <a:solidFill>
                  <a:schemeClr val="tx1"/>
                </a:solidFill>
                <a:effectLst/>
                <a:latin typeface="+mn-lt"/>
                <a:ea typeface="+mn-ea"/>
                <a:cs typeface="+mn-cs"/>
              </a:rPr>
              <a:t>&gt;.</a:t>
            </a:r>
            <a:r>
              <a:rPr lang="en-US" sz="1200" b="0" i="1" kern="1200" dirty="0" err="1" smtClean="0">
                <a:solidFill>
                  <a:schemeClr val="tx1"/>
                </a:solidFill>
                <a:effectLst/>
                <a:latin typeface="+mn-lt"/>
                <a:ea typeface="+mn-ea"/>
                <a:cs typeface="+mn-cs"/>
              </a:rPr>
              <a:t>te</a:t>
            </a:r>
            <a:r>
              <a:rPr lang="en-US" sz="1200" b="0" i="0" kern="1200" dirty="0" smtClean="0">
                <a:solidFill>
                  <a:schemeClr val="tx1"/>
                </a:solidFill>
                <a:effectLst/>
                <a:latin typeface="+mn-lt"/>
                <a:ea typeface="+mn-ea"/>
                <a:cs typeface="+mn-cs"/>
              </a:rPr>
              <a:t> file. Allow rules are pretty straightforward to read from the policy file.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On a system running </a:t>
            </a:r>
            <a:r>
              <a:rPr lang="en-US" sz="1200" b="0" i="0" kern="1200" dirty="0" err="1" smtClean="0">
                <a:solidFill>
                  <a:schemeClr val="tx1"/>
                </a:solidFill>
                <a:effectLst/>
                <a:latin typeface="+mn-lt"/>
                <a:ea typeface="+mn-ea"/>
                <a:cs typeface="+mn-cs"/>
              </a:rPr>
              <a:t>SEAndroid</a:t>
            </a:r>
            <a:r>
              <a:rPr lang="en-US" sz="1200" b="0" i="0" kern="1200" dirty="0" smtClean="0">
                <a:solidFill>
                  <a:schemeClr val="tx1"/>
                </a:solidFill>
                <a:effectLst/>
                <a:latin typeface="+mn-lt"/>
                <a:ea typeface="+mn-ea"/>
                <a:cs typeface="+mn-cs"/>
              </a:rPr>
              <a:t>, none of </a:t>
            </a:r>
            <a:r>
              <a:rPr lang="en-US" sz="1200" b="0" i="0" kern="1200" dirty="0" err="1" smtClean="0">
                <a:solidFill>
                  <a:schemeClr val="tx1"/>
                </a:solidFill>
                <a:effectLst/>
                <a:latin typeface="+mn-lt"/>
                <a:ea typeface="+mn-ea"/>
                <a:cs typeface="+mn-cs"/>
              </a:rPr>
              <a:t>uids</a:t>
            </a:r>
            <a:r>
              <a:rPr lang="en-US" sz="1200" b="0" i="0" kern="1200" dirty="0" smtClean="0">
                <a:solidFill>
                  <a:schemeClr val="tx1"/>
                </a:solidFill>
                <a:effectLst/>
                <a:latin typeface="+mn-lt"/>
                <a:ea typeface="+mn-ea"/>
                <a:cs typeface="+mn-cs"/>
              </a:rPr>
              <a:t> (including </a:t>
            </a:r>
            <a:r>
              <a:rPr lang="en-US" sz="1200" b="0" i="0" kern="1200" dirty="0" err="1" smtClean="0">
                <a:solidFill>
                  <a:schemeClr val="tx1"/>
                </a:solidFill>
                <a:effectLst/>
                <a:latin typeface="+mn-lt"/>
                <a:ea typeface="+mn-ea"/>
                <a:cs typeface="+mn-cs"/>
              </a:rPr>
              <a:t>uid</a:t>
            </a:r>
            <a:r>
              <a:rPr lang="en-US" sz="1200" b="0" i="0" kern="1200" dirty="0" smtClean="0">
                <a:solidFill>
                  <a:schemeClr val="tx1"/>
                </a:solidFill>
                <a:effectLst/>
                <a:latin typeface="+mn-lt"/>
                <a:ea typeface="+mn-ea"/>
                <a:cs typeface="+mn-cs"/>
              </a:rPr>
              <a:t> 0) have any POSIX capabilities granted by default. Instead each process needs to request the needed capabilities in its </a:t>
            </a:r>
            <a:r>
              <a:rPr lang="en-US" sz="1200" b="0" i="0" kern="1200" dirty="0" err="1" smtClean="0">
                <a:solidFill>
                  <a:schemeClr val="tx1"/>
                </a:solidFill>
                <a:effectLst/>
                <a:latin typeface="+mn-lt"/>
                <a:ea typeface="+mn-ea"/>
                <a:cs typeface="+mn-cs"/>
              </a:rPr>
              <a:t>SEAndroid</a:t>
            </a:r>
            <a:r>
              <a:rPr lang="en-US" sz="1200" b="0" i="0" kern="1200" dirty="0" smtClean="0">
                <a:solidFill>
                  <a:schemeClr val="tx1"/>
                </a:solidFill>
                <a:effectLst/>
                <a:latin typeface="+mn-lt"/>
                <a:ea typeface="+mn-ea"/>
                <a:cs typeface="+mn-cs"/>
              </a:rPr>
              <a:t> domain policy file via the following special allow rule: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allow &lt;</a:t>
            </a:r>
            <a:r>
              <a:rPr lang="en-US" sz="1200" b="0" i="0" kern="1200" dirty="0" err="1" smtClean="0">
                <a:solidFill>
                  <a:schemeClr val="tx1"/>
                </a:solidFill>
                <a:effectLst/>
                <a:latin typeface="+mn-lt"/>
                <a:ea typeface="+mn-ea"/>
                <a:cs typeface="+mn-cs"/>
              </a:rPr>
              <a:t>domain_name</a:t>
            </a:r>
            <a:r>
              <a:rPr lang="en-US" sz="1200" b="0" i="0" kern="1200" dirty="0" smtClean="0">
                <a:solidFill>
                  <a:schemeClr val="tx1"/>
                </a:solidFill>
                <a:effectLst/>
                <a:latin typeface="+mn-lt"/>
                <a:ea typeface="+mn-ea"/>
                <a:cs typeface="+mn-cs"/>
              </a:rPr>
              <a:t>&gt; </a:t>
            </a:r>
            <a:r>
              <a:rPr lang="en-US" sz="1200" b="0" i="0" kern="1200" dirty="0" err="1" smtClean="0">
                <a:solidFill>
                  <a:schemeClr val="tx1"/>
                </a:solidFill>
                <a:effectLst/>
                <a:latin typeface="+mn-lt"/>
                <a:ea typeface="+mn-ea"/>
                <a:cs typeface="+mn-cs"/>
              </a:rPr>
              <a:t>self:capability</a:t>
            </a:r>
            <a:r>
              <a:rPr lang="en-US" sz="1200" b="0" i="0" kern="1200" dirty="0" smtClean="0">
                <a:solidFill>
                  <a:schemeClr val="tx1"/>
                </a:solidFill>
                <a:effectLst/>
                <a:latin typeface="+mn-lt"/>
                <a:ea typeface="+mn-ea"/>
                <a:cs typeface="+mn-cs"/>
              </a:rPr>
              <a:t> &lt;</a:t>
            </a:r>
            <a:r>
              <a:rPr lang="en-US" sz="1200" b="0" i="0" kern="1200" dirty="0" err="1" smtClean="0">
                <a:solidFill>
                  <a:schemeClr val="tx1"/>
                </a:solidFill>
                <a:effectLst/>
                <a:latin typeface="+mn-lt"/>
                <a:ea typeface="+mn-ea"/>
                <a:cs typeface="+mn-cs"/>
              </a:rPr>
              <a:t>capability_name</a:t>
            </a:r>
            <a:r>
              <a:rPr lang="en-US" sz="1200" b="0" i="0" kern="1200" dirty="0" smtClean="0">
                <a:solidFill>
                  <a:schemeClr val="tx1"/>
                </a:solidFill>
                <a:effectLst/>
                <a:latin typeface="+mn-lt"/>
                <a:ea typeface="+mn-ea"/>
                <a:cs typeface="+mn-cs"/>
              </a:rPr>
              <a:t>&gt;</a:t>
            </a:r>
            <a:endParaRPr lang="en-US" sz="1200" b="0" i="0" kern="1200" dirty="0" smtClean="0">
              <a:solidFill>
                <a:schemeClr val="tx1"/>
              </a:solidFill>
              <a:effectLst/>
              <a:latin typeface="+mn-lt"/>
              <a:ea typeface="+mn-ea"/>
              <a:cs typeface="+mn-cs"/>
            </a:endParaRPr>
          </a:p>
          <a:p>
            <a:endParaRPr lang="en-US" sz="1200" b="0" i="0" u="none" strike="noStrike" kern="1200" dirty="0" smtClean="0">
              <a:solidFill>
                <a:schemeClr val="tx1"/>
              </a:solidFill>
              <a:effectLst/>
              <a:latin typeface="+mn-lt"/>
              <a:ea typeface="+mn-ea"/>
              <a:cs typeface="+mn-cs"/>
            </a:endParaRPr>
          </a:p>
          <a:p>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SELinux</a:t>
            </a:r>
            <a:r>
              <a:rPr lang="en-US" sz="1200" b="0" i="0" kern="1200" dirty="0" smtClean="0">
                <a:solidFill>
                  <a:schemeClr val="tx1"/>
                </a:solidFill>
                <a:effectLst/>
                <a:latin typeface="+mn-lt"/>
                <a:ea typeface="+mn-ea"/>
                <a:cs typeface="+mn-cs"/>
              </a:rPr>
              <a:t> for Android project is an adjustment of the </a:t>
            </a:r>
            <a:r>
              <a:rPr lang="en-US" sz="1200" b="0" i="0" kern="1200" dirty="0" err="1" smtClean="0">
                <a:solidFill>
                  <a:schemeClr val="tx1"/>
                </a:solidFill>
                <a:effectLst/>
                <a:latin typeface="+mn-lt"/>
                <a:ea typeface="+mn-ea"/>
                <a:cs typeface="+mn-cs"/>
              </a:rPr>
              <a:t>SELinux</a:t>
            </a:r>
            <a:r>
              <a:rPr lang="en-US" sz="1200" b="0" i="0" kern="1200" dirty="0" smtClean="0">
                <a:solidFill>
                  <a:schemeClr val="tx1"/>
                </a:solidFill>
                <a:effectLst/>
                <a:latin typeface="+mn-lt"/>
                <a:ea typeface="+mn-ea"/>
                <a:cs typeface="+mn-cs"/>
              </a:rPr>
              <a:t> implementation to fit the Android OS. You can find more public information on </a:t>
            </a:r>
            <a:r>
              <a:rPr lang="en-US" sz="1200" b="0" i="0" kern="1200" dirty="0" err="1" smtClean="0">
                <a:solidFill>
                  <a:schemeClr val="tx1"/>
                </a:solidFill>
                <a:effectLst/>
                <a:latin typeface="+mn-lt"/>
                <a:ea typeface="+mn-ea"/>
                <a:cs typeface="+mn-cs"/>
              </a:rPr>
              <a:t>SEAndroid</a:t>
            </a:r>
            <a:r>
              <a:rPr lang="en-US" sz="1200" b="0" i="0" kern="1200" dirty="0" smtClean="0">
                <a:solidFill>
                  <a:schemeClr val="tx1"/>
                </a:solidFill>
                <a:effectLst/>
                <a:latin typeface="+mn-lt"/>
                <a:ea typeface="+mn-ea"/>
                <a:cs typeface="+mn-cs"/>
              </a:rPr>
              <a:t> in the following locations:</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3"/>
              </a:rPr>
              <a:t>http://selinuxproject.org/page/NB_SEforAndroid_1</a:t>
            </a:r>
            <a:r>
              <a:rPr lang="en-US" sz="1200" b="0" i="0" kern="1200" dirty="0" smtClean="0">
                <a:solidFill>
                  <a:schemeClr val="tx1"/>
                </a:solidFill>
                <a:effectLst/>
                <a:latin typeface="+mn-lt"/>
                <a:ea typeface="+mn-ea"/>
                <a:cs typeface="+mn-cs"/>
              </a:rPr>
              <a:t> </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This wiki has some details on policy and implementation, as well as a list of supported commands.</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4"/>
              </a:rPr>
              <a:t>http://seandroid.bitbucket.org/</a:t>
            </a:r>
            <a:r>
              <a:rPr lang="en-US" sz="1200" b="0" i="0" kern="1200" dirty="0" smtClean="0">
                <a:solidFill>
                  <a:schemeClr val="tx1"/>
                </a:solidFill>
                <a:effectLst/>
                <a:latin typeface="+mn-lt"/>
                <a:ea typeface="+mn-ea"/>
                <a:cs typeface="+mn-cs"/>
              </a:rPr>
              <a:t> </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General overview site.</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5"/>
              </a:rPr>
              <a:t>https://www.internetsociety.org/sites/default/files/02_4.pdf</a:t>
            </a:r>
            <a:r>
              <a:rPr lang="en-US" sz="1200" b="0" i="0" kern="1200" dirty="0" smtClean="0">
                <a:solidFill>
                  <a:schemeClr val="tx1"/>
                </a:solidFill>
                <a:effectLst/>
                <a:latin typeface="+mn-lt"/>
                <a:ea typeface="+mn-ea"/>
                <a:cs typeface="+mn-cs"/>
              </a:rPr>
              <a:t> </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General overview paper.</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6"/>
              </a:rPr>
              <a:t>http://selinuxproject.org/~jmorris/lss2011_slides/caseforseandroid.pdf</a:t>
            </a:r>
            <a:r>
              <a:rPr lang="en-US" sz="1200" b="0" i="0" kern="1200" dirty="0" smtClean="0">
                <a:solidFill>
                  <a:schemeClr val="tx1"/>
                </a:solidFill>
                <a:effectLst/>
                <a:latin typeface="+mn-lt"/>
                <a:ea typeface="+mn-ea"/>
                <a:cs typeface="+mn-cs"/>
              </a:rPr>
              <a:t> </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These slides describe the reasoning behind bringing </a:t>
            </a:r>
            <a:r>
              <a:rPr lang="en-US" sz="1200" b="0" i="0" kern="1200" dirty="0" err="1" smtClean="0">
                <a:solidFill>
                  <a:schemeClr val="tx1"/>
                </a:solidFill>
                <a:effectLst/>
                <a:latin typeface="+mn-lt"/>
                <a:ea typeface="+mn-ea"/>
                <a:cs typeface="+mn-cs"/>
              </a:rPr>
              <a:t>SELinux</a:t>
            </a:r>
            <a:r>
              <a:rPr lang="en-US" sz="1200" b="0" i="0" kern="1200" dirty="0" smtClean="0">
                <a:solidFill>
                  <a:schemeClr val="tx1"/>
                </a:solidFill>
                <a:effectLst/>
                <a:latin typeface="+mn-lt"/>
                <a:ea typeface="+mn-ea"/>
                <a:cs typeface="+mn-cs"/>
              </a:rPr>
              <a:t> to Android.</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7"/>
              </a:rPr>
              <a:t>https://events.linuxfoundation.org/images/stories/pdf/lcna_co2012_smalley.pdf</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This is a </a:t>
            </a:r>
            <a:r>
              <a:rPr lang="en-US" sz="1200" b="0" i="0" kern="1200" dirty="0" err="1" smtClean="0">
                <a:solidFill>
                  <a:schemeClr val="tx1"/>
                </a:solidFill>
                <a:effectLst/>
                <a:latin typeface="+mn-lt"/>
                <a:ea typeface="+mn-ea"/>
                <a:cs typeface="+mn-cs"/>
              </a:rPr>
              <a:t>LinuxCon</a:t>
            </a:r>
            <a:r>
              <a:rPr lang="en-US" sz="1200" b="0" i="0" kern="1200" dirty="0" smtClean="0">
                <a:solidFill>
                  <a:schemeClr val="tx1"/>
                </a:solidFill>
                <a:effectLst/>
                <a:latin typeface="+mn-lt"/>
                <a:ea typeface="+mn-ea"/>
                <a:cs typeface="+mn-cs"/>
              </a:rPr>
              <a:t> 2012 slide desk on </a:t>
            </a:r>
            <a:r>
              <a:rPr lang="en-US" sz="1200" b="0" i="0" kern="1200" dirty="0" err="1" smtClean="0">
                <a:solidFill>
                  <a:schemeClr val="tx1"/>
                </a:solidFill>
                <a:effectLst/>
                <a:latin typeface="+mn-lt"/>
                <a:ea typeface="+mn-ea"/>
                <a:cs typeface="+mn-cs"/>
              </a:rPr>
              <a:t>SEAndroid</a:t>
            </a:r>
            <a:r>
              <a:rPr lang="en-US" sz="1200" b="0" i="0" kern="1200" dirty="0" smtClean="0">
                <a:solidFill>
                  <a:schemeClr val="tx1"/>
                </a:solidFill>
                <a:effectLst/>
                <a:latin typeface="+mn-lt"/>
                <a:ea typeface="+mn-ea"/>
                <a:cs typeface="+mn-cs"/>
              </a:rPr>
              <a:t> goals and basic implementation.</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8"/>
              </a:rPr>
              <a:t>https://www.mail-archive.com/seandroid-list@tycho.nsa.gov/</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SEAndoid</a:t>
            </a:r>
            <a:r>
              <a:rPr lang="en-US" sz="1200" b="0" i="0" kern="1200" dirty="0" smtClean="0">
                <a:solidFill>
                  <a:schemeClr val="tx1"/>
                </a:solidFill>
                <a:effectLst/>
                <a:latin typeface="+mn-lt"/>
                <a:ea typeface="+mn-ea"/>
                <a:cs typeface="+mn-cs"/>
              </a:rPr>
              <a:t> public mailing list archive is another useful resource for information.</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Some initial information about </a:t>
            </a:r>
            <a:r>
              <a:rPr lang="en-US" sz="1200" b="0" i="0" kern="1200" dirty="0" err="1" smtClean="0">
                <a:solidFill>
                  <a:schemeClr val="tx1"/>
                </a:solidFill>
                <a:effectLst/>
                <a:latin typeface="+mn-lt"/>
                <a:ea typeface="+mn-ea"/>
                <a:cs typeface="+mn-cs"/>
              </a:rPr>
              <a:t>SELinux</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SEAndroid</a:t>
            </a:r>
            <a:r>
              <a:rPr lang="en-US" sz="1200" b="0" i="0" kern="1200" dirty="0" smtClean="0">
                <a:solidFill>
                  <a:schemeClr val="tx1"/>
                </a:solidFill>
                <a:effectLst/>
                <a:latin typeface="+mn-lt"/>
                <a:ea typeface="+mn-ea"/>
                <a:cs typeface="+mn-cs"/>
              </a:rPr>
              <a:t> can be found in the </a:t>
            </a:r>
            <a:r>
              <a:rPr lang="en-US" sz="1200" b="0" i="0" u="none" strike="noStrike" kern="1200" dirty="0" err="1" smtClean="0">
                <a:solidFill>
                  <a:schemeClr val="tx1"/>
                </a:solidFill>
                <a:effectLst/>
                <a:latin typeface="+mn-lt"/>
                <a:ea typeface="+mn-ea"/>
                <a:cs typeface="+mn-cs"/>
                <a:hlinkClick r:id="rId9"/>
              </a:rPr>
              <a:t>SELinux</a:t>
            </a:r>
            <a:r>
              <a:rPr lang="en-US" sz="1200" b="0" i="0" u="none" strike="noStrike" kern="1200" dirty="0" smtClean="0">
                <a:solidFill>
                  <a:schemeClr val="tx1"/>
                </a:solidFill>
                <a:effectLst/>
                <a:latin typeface="+mn-lt"/>
                <a:ea typeface="+mn-ea"/>
                <a:cs typeface="+mn-cs"/>
                <a:hlinkClick r:id="rId9"/>
              </a:rPr>
              <a:t> and </a:t>
            </a:r>
            <a:r>
              <a:rPr lang="en-US" sz="1200" b="0" i="0" u="none" strike="noStrike" kern="1200" dirty="0" err="1" smtClean="0">
                <a:solidFill>
                  <a:schemeClr val="tx1"/>
                </a:solidFill>
                <a:effectLst/>
                <a:latin typeface="+mn-lt"/>
                <a:ea typeface="+mn-ea"/>
                <a:cs typeface="+mn-cs"/>
                <a:hlinkClick r:id="rId9"/>
              </a:rPr>
              <a:t>SEAndroid#SELinuxbasics</a:t>
            </a:r>
            <a:r>
              <a:rPr lang="en-US" sz="1200" b="0" i="0" kern="1200" dirty="0" smtClean="0">
                <a:solidFill>
                  <a:schemeClr val="tx1"/>
                </a:solidFill>
                <a:effectLst/>
                <a:latin typeface="+mn-lt"/>
                <a:ea typeface="+mn-ea"/>
                <a:cs typeface="+mn-cs"/>
              </a:rPr>
              <a:t> article.</a:t>
            </a:r>
            <a:endParaRPr lang="en-US" sz="1200" b="0" i="0" kern="1200" dirty="0" smtClean="0">
              <a:solidFill>
                <a:schemeClr val="tx1"/>
              </a:solidFill>
              <a:effectLst/>
              <a:latin typeface="+mn-lt"/>
              <a:ea typeface="+mn-ea"/>
              <a:cs typeface="+mn-cs"/>
            </a:endParaRPr>
          </a:p>
          <a:p>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dirty="0"/>
              <a:t>Reference:</a:t>
            </a:r>
            <a:endParaRPr lang="en-US" altLang="en-US" dirty="0"/>
          </a:p>
          <a:p>
            <a:r>
              <a:rPr lang="en-US" altLang="en-US" dirty="0"/>
              <a:t>https://wiki.ith.intel.com/display/GMIN/Modifying+SEAndroid+policy+-+New+service</a:t>
            </a:r>
            <a:endParaRPr lang="en-US" altLang="en-US" dirty="0"/>
          </a:p>
          <a:p>
            <a:endParaRPr lang="en-US" altLang="en-US" dirty="0"/>
          </a:p>
          <a:p>
            <a:r>
              <a:rPr lang="en-US" altLang="en-US" dirty="0"/>
              <a:t>For each of the rules displayed in step 14, you can find the corresponding  avc:denied message output in the log file you collected in step 11. Verify this, and if you understand why such an action needs to be performed by your daemon or service, then add this line to &lt;domain_name&gt;.te file or &lt;some_other_domain&gt;.te file  (depending on the rule from step 14). More information about decoding avc:denied messages can be found in the Understanding the avc:denied messages article.</a:t>
            </a:r>
            <a:endParaRPr lang="en-US" altLang="en-US" dirty="0"/>
          </a:p>
          <a:p>
            <a:endParaRPr lang="en-US" altLang="en-US" dirty="0"/>
          </a:p>
          <a:p>
            <a:r>
              <a:rPr lang="en-US" altLang="en-US" dirty="0"/>
              <a:t>Save everything, compile, and flash your device. </a:t>
            </a:r>
            <a:endParaRPr lang="en-US" altLang="en-US" dirty="0"/>
          </a:p>
          <a:p>
            <a:r>
              <a:rPr lang="en-US" altLang="en-US" dirty="0"/>
              <a:t>Repeat step 11. If you observe any degradation of functionality for your daemon/service, repeat step 13 through step 15.</a:t>
            </a:r>
            <a:endParaRPr lang="en-US" altLang="en-US" dirty="0"/>
          </a:p>
          <a:p>
            <a:r>
              <a:rPr lang="en-US" altLang="en-US" dirty="0"/>
              <a:t>Repeat step 16 until your daemon/service works properly.</a:t>
            </a:r>
            <a:endParaRPr lang="en-US"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https://source.android.com/devices/tech/ota/sign_builds</a:t>
            </a:r>
            <a:endParaRPr lang="x-none" alt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sz="1200" b="0" i="0" kern="1200" dirty="0" smtClean="0">
                <a:solidFill>
                  <a:schemeClr val="tx1"/>
                </a:solidFill>
                <a:effectLst/>
                <a:latin typeface="+mn-lt"/>
                <a:ea typeface="+mn-ea"/>
                <a:cs typeface="+mn-cs"/>
              </a:rPr>
              <a:t>Useful tools and commands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These are some tools that can help you building/debugging the rules for your policy.</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audit2allow</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Automatically converts </a:t>
            </a:r>
            <a:r>
              <a:rPr lang="en-US" sz="1200" b="0" i="0" u="none" strike="noStrike" kern="1200" dirty="0" err="1" smtClean="0">
                <a:solidFill>
                  <a:schemeClr val="tx1"/>
                </a:solidFill>
                <a:effectLst/>
                <a:latin typeface="+mn-lt"/>
                <a:ea typeface="+mn-ea"/>
                <a:cs typeface="+mn-cs"/>
                <a:hlinkClick r:id="rId3"/>
              </a:rPr>
              <a:t>avc:denied</a:t>
            </a:r>
            <a:r>
              <a:rPr lang="en-US" sz="1200" b="0" i="0" kern="1200" dirty="0" smtClean="0">
                <a:solidFill>
                  <a:schemeClr val="tx1"/>
                </a:solidFill>
                <a:effectLst/>
                <a:latin typeface="+mn-lt"/>
                <a:ea typeface="+mn-ea"/>
                <a:cs typeface="+mn-cs"/>
              </a:rPr>
              <a:t> messages from the log into corresponding </a:t>
            </a:r>
            <a:r>
              <a:rPr lang="en-US" sz="1200" b="0" i="0" kern="1200" dirty="0" err="1" smtClean="0">
                <a:solidFill>
                  <a:schemeClr val="tx1"/>
                </a:solidFill>
                <a:effectLst/>
                <a:latin typeface="+mn-lt"/>
                <a:ea typeface="+mn-ea"/>
                <a:cs typeface="+mn-cs"/>
              </a:rPr>
              <a:t>SEAndroid</a:t>
            </a:r>
            <a:r>
              <a:rPr lang="en-US" sz="1200" b="0" i="0" kern="1200" dirty="0" smtClean="0">
                <a:solidFill>
                  <a:schemeClr val="tx1"/>
                </a:solidFill>
                <a:effectLst/>
                <a:latin typeface="+mn-lt"/>
                <a:ea typeface="+mn-ea"/>
                <a:cs typeface="+mn-cs"/>
              </a:rPr>
              <a:t> rules.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ls -Z</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Displays security label of an object, like file, directory, socket and etc.</a:t>
            </a:r>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ps</a:t>
            </a:r>
            <a:r>
              <a:rPr lang="en-US" sz="1200" b="0" i="0" kern="1200" dirty="0" smtClean="0">
                <a:solidFill>
                  <a:schemeClr val="tx1"/>
                </a:solidFill>
                <a:effectLst/>
                <a:latin typeface="+mn-lt"/>
                <a:ea typeface="+mn-ea"/>
                <a:cs typeface="+mn-cs"/>
              </a:rPr>
              <a:t> -Z</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Displays security label of a process.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id -Z</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Displays security label of current process.</a:t>
            </a:r>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getenforce</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Displays </a:t>
            </a:r>
            <a:r>
              <a:rPr lang="en-US" sz="1200" b="0" i="0" kern="1200" dirty="0" err="1" smtClean="0">
                <a:solidFill>
                  <a:schemeClr val="tx1"/>
                </a:solidFill>
                <a:effectLst/>
                <a:latin typeface="+mn-lt"/>
                <a:ea typeface="+mn-ea"/>
                <a:cs typeface="+mn-cs"/>
              </a:rPr>
              <a:t>SEAndroid</a:t>
            </a:r>
            <a:r>
              <a:rPr lang="en-US" sz="1200" b="0" i="0" kern="1200" dirty="0" smtClean="0">
                <a:solidFill>
                  <a:schemeClr val="tx1"/>
                </a:solidFill>
                <a:effectLst/>
                <a:latin typeface="+mn-lt"/>
                <a:ea typeface="+mn-ea"/>
                <a:cs typeface="+mn-cs"/>
              </a:rPr>
              <a:t> status: permissive or enforcing.</a:t>
            </a:r>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setenforce</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Sets the </a:t>
            </a:r>
            <a:r>
              <a:rPr lang="en-US" sz="1200" b="0" i="0" kern="1200" dirty="0" err="1" smtClean="0">
                <a:solidFill>
                  <a:schemeClr val="tx1"/>
                </a:solidFill>
                <a:effectLst/>
                <a:latin typeface="+mn-lt"/>
                <a:ea typeface="+mn-ea"/>
                <a:cs typeface="+mn-cs"/>
              </a:rPr>
              <a:t>SEAndroid</a:t>
            </a:r>
            <a:r>
              <a:rPr lang="en-US" sz="1200" b="0" i="0" kern="1200" dirty="0" smtClean="0">
                <a:solidFill>
                  <a:schemeClr val="tx1"/>
                </a:solidFill>
                <a:effectLst/>
                <a:latin typeface="+mn-lt"/>
                <a:ea typeface="+mn-ea"/>
                <a:cs typeface="+mn-cs"/>
              </a:rPr>
              <a:t> status.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full list of supported commands on a target device can be found here:</a:t>
            </a:r>
            <a:endParaRPr lang="en-US" sz="1200" b="0" i="0" kern="1200" dirty="0" smtClean="0">
              <a:solidFill>
                <a:schemeClr val="tx1"/>
              </a:solidFill>
              <a:effectLst/>
              <a:latin typeface="+mn-lt"/>
              <a:ea typeface="+mn-ea"/>
              <a:cs typeface="+mn-cs"/>
            </a:endParaRPr>
          </a:p>
          <a:p>
            <a:r>
              <a:rPr lang="en-US" sz="1200" b="0" i="0" kern="1200" smtClean="0">
                <a:solidFill>
                  <a:schemeClr val="tx1"/>
                </a:solidFill>
                <a:effectLst/>
                <a:latin typeface="+mn-lt"/>
                <a:ea typeface="+mn-ea"/>
                <a:cs typeface="+mn-cs"/>
              </a:rPr>
              <a:t> </a:t>
            </a:r>
            <a:r>
              <a:rPr lang="en-US" sz="1200" b="0" i="0" u="none" strike="noStrike" kern="1200" smtClean="0">
                <a:solidFill>
                  <a:schemeClr val="tx1"/>
                </a:solidFill>
                <a:effectLst/>
                <a:latin typeface="+mn-lt"/>
                <a:ea typeface="+mn-ea"/>
                <a:cs typeface="+mn-cs"/>
                <a:hlinkClick r:id="rId4"/>
              </a:rPr>
              <a:t>http://selinuxproject.org/page/NB_SEforAndroid_1#SELinux_Commands</a:t>
            </a:r>
            <a:endParaRPr lang="en-US" sz="1200" b="0" i="0" kern="1200" smtClean="0">
              <a:solidFill>
                <a:schemeClr val="tx1"/>
              </a:solidFill>
              <a:effectLst/>
              <a:latin typeface="+mn-lt"/>
              <a:ea typeface="+mn-ea"/>
              <a:cs typeface="+mn-cs"/>
            </a:endParaRPr>
          </a:p>
          <a:p>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pPr marL="228600" indent="-228600">
              <a:buFont typeface="+mj-lt"/>
              <a:buAutoNum type="arabicPeriod"/>
            </a:pPr>
            <a:r>
              <a:rPr lang="en-US" sz="1200" b="0" i="0" kern="1200" dirty="0" err="1" smtClean="0">
                <a:solidFill>
                  <a:schemeClr val="tx1"/>
                </a:solidFill>
                <a:effectLst/>
                <a:latin typeface="+mn-lt"/>
                <a:ea typeface="+mn-ea"/>
                <a:cs typeface="+mn-cs"/>
              </a:rPr>
              <a:t>adbd.te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bluetooth.te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bootanim.te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clatd.te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debuggerd.te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smtClean="0">
                <a:solidFill>
                  <a:schemeClr val="tx1"/>
                </a:solidFill>
                <a:effectLst/>
                <a:latin typeface="+mn-lt"/>
                <a:ea typeface="+mn-ea"/>
                <a:cs typeface="+mn-cs"/>
              </a:rPr>
              <a:t>dex2oat.te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dhcp.te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dnsmasq.te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drmserver.te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dumpstate.te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gpsd.te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hci_attach.te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healthd.te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hostapd.te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init_shell.te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init.te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inputflinger.te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installd.te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install_recovery.te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isolated_app.te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kernel.te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keystore.te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lmkd.te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logd.te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mdnsd.te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mediaserver.te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mtp.te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netd.te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nfc.te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platform_app.te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ppp.te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racoon.te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radio.te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recovery.te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rild.te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runas.te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sdcardd.te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servicemanager.te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shared_relro.te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shell.te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surfaceflinger.te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su.te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system_app.te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system_server.te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tee.te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ueventd.te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unconfined.te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uncrypt.te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untrusted_app.te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vdc.te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vold.te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watchdogd.te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wpa.te</a:t>
            </a: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zygote.te</a:t>
            </a:r>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https://wiki.ith.intel.com/display/NPI/Android+Mesa+Stack+Enabling+in+1A+Master</a:t>
            </a:r>
            <a:endParaRPr lang="x-none" alt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a:t>
            </a:r>
            <a:endParaRPr lang="x-none" altLang="en-US" dirty="0"/>
          </a:p>
          <a:p>
            <a:r>
              <a:rPr lang="x-none" altLang="en-US" dirty="0"/>
              <a:t>https://wiki.ith.intel.com/display/masedill/Android+KVM+Boot</a:t>
            </a:r>
            <a:endParaRPr lang="x-none" altLang="en-US" dirty="0"/>
          </a:p>
          <a:p>
            <a:r>
              <a:rPr lang="en-US" altLang="x-none" dirty="0"/>
              <a:t>--------------------------------------------------------------------------------------------------------------</a:t>
            </a:r>
            <a:endParaRPr lang="en-US" altLang="x-none" dirty="0"/>
          </a:p>
          <a:p>
            <a:r>
              <a:rPr lang="en-US" altLang="x-none" dirty="0"/>
              <a:t>#!/bin/bash</a:t>
            </a:r>
            <a:endParaRPr lang="en-US" altLang="x-none" dirty="0"/>
          </a:p>
          <a:p>
            <a:r>
              <a:rPr lang="en-US" altLang="x-none" dirty="0"/>
              <a:t>/</a:t>
            </a:r>
            <a:r>
              <a:rPr lang="en-US" altLang="x-none" dirty="0" err="1"/>
              <a:t>usr</a:t>
            </a:r>
            <a:r>
              <a:rPr lang="en-US" altLang="x-none" dirty="0"/>
              <a:t>/bin/qemu-system-x86_64 \</a:t>
            </a:r>
            <a:endParaRPr lang="en-US" altLang="x-none" dirty="0"/>
          </a:p>
          <a:p>
            <a:r>
              <a:rPr lang="en-US" altLang="x-none" dirty="0"/>
              <a:t>-m 8192 \</a:t>
            </a:r>
            <a:endParaRPr lang="en-US" altLang="x-none" dirty="0"/>
          </a:p>
          <a:p>
            <a:r>
              <a:rPr lang="en-US" altLang="x-none" dirty="0"/>
              <a:t>-</a:t>
            </a:r>
            <a:r>
              <a:rPr lang="en-US" altLang="x-none" dirty="0" err="1"/>
              <a:t>smp</a:t>
            </a:r>
            <a:r>
              <a:rPr lang="en-US" altLang="x-none" dirty="0"/>
              <a:t> 8 \</a:t>
            </a:r>
            <a:endParaRPr lang="en-US" altLang="x-none" dirty="0"/>
          </a:p>
          <a:p>
            <a:r>
              <a:rPr lang="en-US" altLang="x-none" dirty="0"/>
              <a:t>-M pc \</a:t>
            </a:r>
            <a:endParaRPr lang="en-US" altLang="x-none" dirty="0"/>
          </a:p>
          <a:p>
            <a:r>
              <a:rPr lang="en-US" altLang="x-none" dirty="0"/>
              <a:t>-name android-</a:t>
            </a:r>
            <a:r>
              <a:rPr lang="en-US" altLang="x-none" dirty="0" err="1"/>
              <a:t>gvt</a:t>
            </a:r>
            <a:r>
              <a:rPr lang="en-US" altLang="x-none" dirty="0"/>
              <a:t>-guest \</a:t>
            </a:r>
            <a:endParaRPr lang="en-US" altLang="x-none" dirty="0"/>
          </a:p>
          <a:p>
            <a:r>
              <a:rPr lang="en-US" altLang="x-none" dirty="0"/>
              <a:t>-</a:t>
            </a:r>
            <a:r>
              <a:rPr lang="en-US" altLang="x-none" dirty="0" err="1"/>
              <a:t>hda</a:t>
            </a:r>
            <a:r>
              <a:rPr lang="en-US" altLang="x-none" dirty="0"/>
              <a:t> /home/</a:t>
            </a:r>
            <a:r>
              <a:rPr lang="en-US" altLang="x-none" dirty="0" err="1"/>
              <a:t>snuc</a:t>
            </a:r>
            <a:r>
              <a:rPr lang="en-US" altLang="x-none" dirty="0"/>
              <a:t>/</a:t>
            </a:r>
            <a:r>
              <a:rPr lang="en-US" altLang="x-none" dirty="0" err="1"/>
              <a:t>vm</a:t>
            </a:r>
            <a:r>
              <a:rPr lang="en-US" altLang="x-none" dirty="0"/>
              <a:t>/disk/android.qcow2 \</a:t>
            </a:r>
            <a:endParaRPr lang="en-US" altLang="x-none" dirty="0"/>
          </a:p>
          <a:p>
            <a:r>
              <a:rPr lang="en-US" altLang="x-none" dirty="0"/>
              <a:t>-bios /home/</a:t>
            </a:r>
            <a:r>
              <a:rPr lang="en-US" altLang="x-none" dirty="0" err="1"/>
              <a:t>snuc</a:t>
            </a:r>
            <a:r>
              <a:rPr lang="en-US" altLang="x-none" dirty="0"/>
              <a:t>/</a:t>
            </a:r>
            <a:r>
              <a:rPr lang="en-US" altLang="x-none" dirty="0" err="1"/>
              <a:t>vm</a:t>
            </a:r>
            <a:r>
              <a:rPr lang="en-US" altLang="x-none" dirty="0"/>
              <a:t>/</a:t>
            </a:r>
            <a:r>
              <a:rPr lang="en-US" altLang="x-none" dirty="0" err="1"/>
              <a:t>fw</a:t>
            </a:r>
            <a:r>
              <a:rPr lang="en-US" altLang="x-none" dirty="0"/>
              <a:t>/</a:t>
            </a:r>
            <a:r>
              <a:rPr lang="en-US" altLang="x-none" dirty="0" err="1"/>
              <a:t>ovmf.fd</a:t>
            </a:r>
            <a:r>
              <a:rPr lang="en-US" altLang="x-none" dirty="0"/>
              <a:t> \</a:t>
            </a:r>
            <a:endParaRPr lang="en-US" altLang="x-none" dirty="0"/>
          </a:p>
          <a:p>
            <a:r>
              <a:rPr lang="en-US" altLang="x-none" dirty="0"/>
              <a:t>-enable-</a:t>
            </a:r>
            <a:r>
              <a:rPr lang="en-US" altLang="x-none" dirty="0" err="1"/>
              <a:t>kvm</a:t>
            </a:r>
            <a:r>
              <a:rPr lang="en-US" altLang="x-none" dirty="0"/>
              <a:t> \</a:t>
            </a:r>
            <a:endParaRPr lang="en-US" altLang="x-none" dirty="0"/>
          </a:p>
          <a:p>
            <a:r>
              <a:rPr lang="en-US" altLang="x-none" dirty="0"/>
              <a:t>-</a:t>
            </a:r>
            <a:r>
              <a:rPr lang="en-US" altLang="x-none" dirty="0" err="1"/>
              <a:t>nic</a:t>
            </a:r>
            <a:r>
              <a:rPr lang="en-US" altLang="x-none" dirty="0"/>
              <a:t> </a:t>
            </a:r>
            <a:r>
              <a:rPr lang="en-US" altLang="x-none" dirty="0" err="1"/>
              <a:t>tap,mac</a:t>
            </a:r>
            <a:r>
              <a:rPr lang="en-US" altLang="x-none" dirty="0"/>
              <a:t>=00:DE:AD:BE:EF:80,mode1=e1000 \</a:t>
            </a:r>
            <a:endParaRPr lang="en-US" altLang="x-none" dirty="0"/>
          </a:p>
          <a:p>
            <a:r>
              <a:rPr lang="en-US" altLang="x-none" dirty="0"/>
              <a:t>-</a:t>
            </a:r>
            <a:r>
              <a:rPr lang="en-US" altLang="x-none" dirty="0" err="1"/>
              <a:t>vga</a:t>
            </a:r>
            <a:r>
              <a:rPr lang="en-US" altLang="x-none" dirty="0"/>
              <a:t> none \</a:t>
            </a:r>
            <a:endParaRPr lang="en-US" altLang="x-none" dirty="0"/>
          </a:p>
          <a:p>
            <a:r>
              <a:rPr lang="en-US" altLang="x-none" dirty="0"/>
              <a:t>-boot d \</a:t>
            </a:r>
            <a:endParaRPr lang="en-US" altLang="x-none" dirty="0"/>
          </a:p>
          <a:p>
            <a:r>
              <a:rPr lang="en-US" altLang="x-none" dirty="0"/>
              <a:t>-</a:t>
            </a:r>
            <a:r>
              <a:rPr lang="en-US" altLang="x-none" dirty="0" err="1"/>
              <a:t>cdrom</a:t>
            </a:r>
            <a:r>
              <a:rPr lang="en-US" altLang="x-none" dirty="0"/>
              <a:t> /home/</a:t>
            </a:r>
            <a:r>
              <a:rPr lang="en-US" altLang="x-none" dirty="0" err="1"/>
              <a:t>snuc</a:t>
            </a:r>
            <a:r>
              <a:rPr lang="en-US" altLang="x-none" dirty="0"/>
              <a:t>/</a:t>
            </a:r>
            <a:r>
              <a:rPr lang="en-US" altLang="x-none" dirty="0" err="1"/>
              <a:t>vm</a:t>
            </a:r>
            <a:r>
              <a:rPr lang="en-US" altLang="x-none" dirty="0"/>
              <a:t>/</a:t>
            </a:r>
            <a:r>
              <a:rPr lang="en-US" altLang="x-none" dirty="0" err="1"/>
              <a:t>iso</a:t>
            </a:r>
            <a:r>
              <a:rPr lang="en-US" altLang="x-none" dirty="0"/>
              <a:t>/</a:t>
            </a:r>
            <a:r>
              <a:rPr lang="en-US" altLang="x-none" dirty="0" err="1"/>
              <a:t>android.iso</a:t>
            </a:r>
            <a:r>
              <a:rPr lang="en-US" altLang="x-none" dirty="0"/>
              <a:t> \</a:t>
            </a:r>
            <a:endParaRPr lang="en-US" altLang="x-none" dirty="0"/>
          </a:p>
          <a:p>
            <a:r>
              <a:rPr lang="en-US" altLang="x-none" dirty="0"/>
              <a:t>-display </a:t>
            </a:r>
            <a:r>
              <a:rPr lang="en-US" altLang="x-none" dirty="0" err="1"/>
              <a:t>egl</a:t>
            </a:r>
            <a:r>
              <a:rPr lang="en-US" altLang="x-none" dirty="0"/>
              <a:t>-headless \</a:t>
            </a:r>
            <a:endParaRPr lang="en-US" altLang="x-none" dirty="0"/>
          </a:p>
          <a:p>
            <a:r>
              <a:rPr lang="en-US" altLang="x-none" dirty="0"/>
              <a:t>-k </a:t>
            </a:r>
            <a:r>
              <a:rPr lang="en-US" altLang="x-none" dirty="0" err="1"/>
              <a:t>en</a:t>
            </a:r>
            <a:r>
              <a:rPr lang="en-US" altLang="x-none" dirty="0"/>
              <a:t>-us \</a:t>
            </a:r>
            <a:endParaRPr lang="en-US" altLang="x-none" dirty="0"/>
          </a:p>
          <a:p>
            <a:r>
              <a:rPr lang="en-US" altLang="x-none" dirty="0"/>
              <a:t>-</a:t>
            </a:r>
            <a:r>
              <a:rPr lang="en-US" altLang="x-none" dirty="0" err="1"/>
              <a:t>vnc</a:t>
            </a:r>
            <a:r>
              <a:rPr lang="en-US" altLang="x-none" dirty="0"/>
              <a:t> :2 \</a:t>
            </a:r>
            <a:endParaRPr lang="en-US" altLang="x-none" dirty="0"/>
          </a:p>
          <a:p>
            <a:r>
              <a:rPr lang="en-US" altLang="x-none" dirty="0"/>
              <a:t>-machine q35 \</a:t>
            </a:r>
            <a:endParaRPr lang="en-US" altLang="x-none" dirty="0"/>
          </a:p>
          <a:p>
            <a:r>
              <a:rPr lang="en-US" altLang="x-none" dirty="0"/>
              <a:t>-</a:t>
            </a:r>
            <a:r>
              <a:rPr lang="en-US" altLang="x-none" dirty="0" err="1"/>
              <a:t>cpu</a:t>
            </a:r>
            <a:r>
              <a:rPr lang="en-US" altLang="x-none" dirty="0"/>
              <a:t> host -</a:t>
            </a:r>
            <a:r>
              <a:rPr lang="en-US" altLang="x-none" dirty="0" err="1"/>
              <a:t>usb</a:t>
            </a:r>
            <a:r>
              <a:rPr lang="en-US" altLang="x-none" dirty="0"/>
              <a:t>  -device </a:t>
            </a:r>
            <a:r>
              <a:rPr lang="en-US" altLang="x-none" dirty="0" err="1"/>
              <a:t>usb</a:t>
            </a:r>
            <a:r>
              <a:rPr lang="en-US" altLang="x-none" dirty="0"/>
              <a:t>-tablet -device </a:t>
            </a:r>
            <a:r>
              <a:rPr lang="en-US" altLang="x-none" dirty="0" err="1"/>
              <a:t>usb-host,hostbus</a:t>
            </a:r>
            <a:r>
              <a:rPr lang="en-US" altLang="x-none" dirty="0"/>
              <a:t>=1,hostaddr=2 \</a:t>
            </a:r>
            <a:endParaRPr lang="en-US" altLang="x-none" dirty="0"/>
          </a:p>
          <a:p>
            <a:r>
              <a:rPr lang="en-US" altLang="x-none" dirty="0"/>
              <a:t>-device </a:t>
            </a:r>
            <a:r>
              <a:rPr lang="en-US" altLang="x-none" dirty="0" err="1"/>
              <a:t>vfio-pci,sysfsdev</a:t>
            </a:r>
            <a:r>
              <a:rPr lang="en-US" altLang="x-none" dirty="0"/>
              <a:t>=/sys/bus/</a:t>
            </a:r>
            <a:r>
              <a:rPr lang="en-US" altLang="x-none" dirty="0" err="1"/>
              <a:t>pci</a:t>
            </a:r>
            <a:r>
              <a:rPr lang="en-US" altLang="x-none" dirty="0"/>
              <a:t>/devices/XXXXXXX/</a:t>
            </a:r>
            <a:r>
              <a:rPr lang="en-US" altLang="x-none" dirty="0" err="1"/>
              <a:t>XXXXXXXXXXXXXX,display</a:t>
            </a:r>
            <a:r>
              <a:rPr lang="en-US" altLang="x-none" dirty="0"/>
              <a:t>=</a:t>
            </a:r>
            <a:r>
              <a:rPr lang="en-US" altLang="x-none" dirty="0" err="1"/>
              <a:t>off,x-igd-opregion</a:t>
            </a:r>
            <a:r>
              <a:rPr lang="en-US" altLang="x-none" dirty="0"/>
              <a:t>=on</a:t>
            </a:r>
            <a:endParaRPr lang="en-US" altLang="x-none" dirty="0"/>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3BB603-1B40-464F-8DD5-703DFB88FC45}"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3BB603-1B40-464F-8DD5-703DFB88FC45}"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Reference:</a:t>
            </a:r>
            <a:endParaRPr lang="en-US"/>
          </a:p>
          <a:p>
            <a:r>
              <a:rPr lang="en-US"/>
              <a:t>https://blog.csdn.net/gh201030460222/article/details/83067155</a:t>
            </a:r>
            <a:endParaRPr lang="en-US"/>
          </a:p>
          <a:p>
            <a:r>
              <a:rPr lang="en-US"/>
              <a:t>https://blog.csdn.net/gh201030460222/article/details/80717604</a:t>
            </a:r>
            <a:endParaRPr lang="en-US"/>
          </a:p>
          <a:p>
            <a:r>
              <a:rPr lang="en-US"/>
              <a:t>https://blog.csdn.net/gh201030460222/article/details/80717690</a:t>
            </a:r>
            <a:endParaRPr lang="en-US"/>
          </a:p>
          <a:p>
            <a:r>
              <a:rPr lang="en-US"/>
              <a:t>https://blog.csdn.net/sfhinsc/article/details/86481308</a:t>
            </a: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https://github.com/projectceladon/manifest/wiki</a:t>
            </a:r>
            <a:endParaRPr lang="x-none" altLang="en-US"/>
          </a:p>
          <a:p>
            <a:r>
              <a:rPr lang="x-none" altLang="en-US"/>
              <a:t>https://wiki.ith.intel.com/display/ANDROIDSI/PROJECT-CELADON</a:t>
            </a:r>
            <a:endParaRPr lang="x-none" altLang="en-US"/>
          </a:p>
          <a:p>
            <a:r>
              <a:rPr lang="x-none" altLang="en-US"/>
              <a:t>https://wiki.ith.intel.com/display/ASDEng/Yocto+on+Ubuntu+16.04+LTS</a:t>
            </a:r>
            <a:endParaRPr lang="x-none" alt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https://github.com/projectceladon/manifest/wiki</a:t>
            </a:r>
            <a:endParaRPr lang="x-none" altLang="en-US"/>
          </a:p>
          <a:p>
            <a:r>
              <a:rPr lang="x-none" altLang="en-US"/>
              <a:t>https://wiki.ith.intel.com/display/ANDROIDSI/PROJECT-CELADON</a:t>
            </a:r>
            <a:endParaRPr lang="x-none" altLang="en-US"/>
          </a:p>
        </p:txBody>
      </p:sp>
      <p:sp>
        <p:nvSpPr>
          <p:cNvPr id="4" name="Slide Number Placeholder 3"/>
          <p:cNvSpPr>
            <a:spLocks noGrp="1"/>
          </p:cNvSpPr>
          <p:nvPr>
            <p:ph type="sldNum" sz="quarter" idx="5"/>
          </p:nvPr>
        </p:nvSpPr>
        <p:spPr/>
        <p:txBody>
          <a:bodyPr/>
          <a:lstStyle/>
          <a:p>
            <a:fld id="{F43BB603-1B40-464F-8DD5-703DFB88FC45}"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751F6CD-5834-44F0-ADB9-8D5E41E0804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9751F6CD-5834-44F0-ADB9-8D5E41E0804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9751F6CD-5834-44F0-ADB9-8D5E41E0804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9751F6CD-5834-44F0-ADB9-8D5E41E0804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9751F6CD-5834-44F0-ADB9-8D5E41E0804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9751F6CD-5834-44F0-ADB9-8D5E41E0804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9751F6CD-5834-44F0-ADB9-8D5E41E0804B}"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751F6CD-5834-44F0-ADB9-8D5E41E0804B}"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51F6CD-5834-44F0-ADB9-8D5E41E0804B}"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9751F6CD-5834-44F0-ADB9-8D5E41E0804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9751F6CD-5834-44F0-ADB9-8D5E41E0804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51F6CD-5834-44F0-ADB9-8D5E41E0804B}"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2E339E-87B7-4687-B793-2B3C61B3DCD1}"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hyperlink" Target="https://www.youtube.com/watch?v=5R9lkqRjZm0&amp;t=49s" TargetMode="Externa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0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8.png"/><Relationship Id="rId2" Type="http://schemas.openxmlformats.org/officeDocument/2006/relationships/hyperlink" Target="http://schemas.android.com/apk/res/android" TargetMode="External"/><Relationship Id="rId1" Type="http://schemas.openxmlformats.org/officeDocument/2006/relationships/image" Target="../media/image5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emas.android.com/tools" TargetMode="External"/><Relationship Id="rId1" Type="http://schemas.openxmlformats.org/officeDocument/2006/relationships/hyperlink" Target="http://schemas.android.com/apk/res/android"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hemas.android.com/apk/res/android"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hemas.android.com/apk/res/android"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emas.android.com/tools" TargetMode="External"/><Relationship Id="rId1" Type="http://schemas.openxmlformats.org/officeDocument/2006/relationships/hyperlink" Target="http://schemas.android.com/apk/res/android" TargetMode="Externa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lib.csdn.net/base/architecture"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hemas.android.com/apk/res/android"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chemas.android.com/apk/res/android" TargetMode="External"/><Relationship Id="rId2" Type="http://schemas.openxmlformats.org/officeDocument/2006/relationships/image" Target="../media/image64.png"/><Relationship Id="rId1" Type="http://schemas.openxmlformats.org/officeDocument/2006/relationships/image" Target="../media/image63.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8.png"/><Relationship Id="rId1" Type="http://schemas.openxmlformats.org/officeDocument/2006/relationships/image" Target="../media/image65.png"/></Relationships>
</file>

<file path=ppt/slides/_rels/slide13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1.png"/><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hyperlink" Target="https://console.developers.google.com/" TargetMode="External"/></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4.png"/><Relationship Id="rId1" Type="http://schemas.openxmlformats.org/officeDocument/2006/relationships/image" Target="../media/image73.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www.khronos.org/registry/cl/sdk/1.2/docs/man/xhtml/scalarDataTypes.html" TargetMode="External"/><Relationship Id="rId2" Type="http://schemas.openxmlformats.org/officeDocument/2006/relationships/hyperlink" Target="http://www.khronos.org/registry/cl/sdk/1.2/docs/man/xhtml/enums.html#cl_mem_flags" TargetMode="External"/><Relationship Id="rId1" Type="http://schemas.openxmlformats.org/officeDocument/2006/relationships/hyperlink" Target="http://www.khronos.org/registry/cl/sdk/1.2/docs/man/xhtml/abstractDataTypes.html" TargetMode="External"/></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6.png"/><Relationship Id="rId1" Type="http://schemas.openxmlformats.org/officeDocument/2006/relationships/image" Target="../media/image75.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guides.codepath.com/android/Styles-and-Themes" TargetMode="Externa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8.png"/><Relationship Id="rId1" Type="http://schemas.openxmlformats.org/officeDocument/2006/relationships/hyperlink" Target="http://developer.android.com/reference/android/app/ActionBar.html" TargetMode="External"/></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16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0.png"/><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hyperlink" Target="http://developer.android.com/reference/android/app/FragmentTransaction.html" TargetMode="External"/></Relationships>
</file>

<file path=ppt/slides/_rels/slide16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kuler.adobe.com/create/color-wheel/" TargetMode="External"/><Relationship Id="rId3" Type="http://schemas.openxmlformats.org/officeDocument/2006/relationships/hyperlink" Target="https://developer.android.com/design/style/color.html" TargetMode="External"/><Relationship Id="rId2" Type="http://schemas.openxmlformats.org/officeDocument/2006/relationships/hyperlink" Target="http://www.smashingmagazine.com/tag/icons/" TargetMode="External"/><Relationship Id="rId1" Type="http://schemas.openxmlformats.org/officeDocument/2006/relationships/image" Target="../media/image8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emas.android.com/tools" TargetMode="External"/><Relationship Id="rId1" Type="http://schemas.openxmlformats.org/officeDocument/2006/relationships/hyperlink" Target="http://schemas.android.com/apk/res/android" TargetMode="External"/></Relationships>
</file>

<file path=ppt/slides/_rels/slide1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emas.android.com/apk/res/android" TargetMode="External"/><Relationship Id="rId1" Type="http://schemas.openxmlformats.org/officeDocument/2006/relationships/hyperlink" Target="https://github.com/google/material-design-icons/" TargetMode="External"/></Relationships>
</file>

<file path=ppt/slides/_rels/slide1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emas.android.com/tools" TargetMode="External"/><Relationship Id="rId1" Type="http://schemas.openxmlformats.org/officeDocument/2006/relationships/hyperlink" Target="http://schemas.android.com/apk/res/android" TargetMode="External"/></Relationships>
</file>

<file path=ppt/slides/_rels/slide16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5.png"/><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8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blog.piasy.com/2016/06/07/Open-gl-es-android-2-part-1/" TargetMode="Externa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6.png"/><Relationship Id="rId1" Type="http://schemas.openxmlformats.org/officeDocument/2006/relationships/hyperlink" Target="https://developer.mozilla.org/en-US/docs/Web/JavaScript/Inheritance_and_the_prototype_chain" TargetMode="Externa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7.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ubit-artifactory-ba.intel.com/artifactory/ped-bxt-local/yocto/releases/" TargetMode="External"/><Relationship Id="rId3" Type="http://schemas.openxmlformats.org/officeDocument/2006/relationships/hyperlink" Target="https://ubit-artifactory-ba.intel.com/artifactory/ped-bxt-local/yocto/builds/2017/stable/ww31.4/images/release/default/core-image-sato-sdk-intel-corei7-64-03-08-2017-hddimg.tar.bz2" TargetMode="External"/><Relationship Id="rId2" Type="http://schemas.openxmlformats.org/officeDocument/2006/relationships/hyperlink" Target="https://securewiki.ith.intel.com/display/BXTLinux/WW31'17+%5bMR3.1+Track-D0%5d+MR3.1+Release+-+Leaf+Hill" TargetMode="External"/><Relationship Id="rId1" Type="http://schemas.openxmlformats.org/officeDocument/2006/relationships/hyperlink" Target="https://securewiki.ith.intel.com/display/BXTLinux/Software+BKC"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1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9.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image" Target="../media/image9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hyperlink" Target="https://www.youtube.com/watch?v=jEdJcOT-e2E" TargetMode="External"/><Relationship Id="rId4" Type="http://schemas.openxmlformats.org/officeDocument/2006/relationships/hyperlink" Target="https://www.youtube.com/watch?v=pMJSSqMmJBg&amp;index=1&amp;list=PLO5e_-yXpYLCoj5XNb1UC9K9_vta_BDET" TargetMode="External"/><Relationship Id="rId3" Type="http://schemas.openxmlformats.org/officeDocument/2006/relationships/hyperlink" Target="https://www.youtube.com/watch?v=Sl0YKcjvotI&amp;t=1161s" TargetMode="External"/><Relationship Id="rId2" Type="http://schemas.openxmlformats.org/officeDocument/2006/relationships/hyperlink" Target="http://www.open-open.com/lib/view/open1435821058294.html" TargetMode="External"/><Relationship Id="rId1" Type="http://schemas.openxmlformats.org/officeDocument/2006/relationships/hyperlink" Target="http://www.aboutyun.com/thread-13121-1-1.html" TargetMode="Externa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1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image" Target="../media/image91.png"/></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image" Target="../media/image92.png"/></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22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image" Target="../media/image93.png"/></Relationships>
</file>

<file path=ppt/slides/_rels/slide227.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4.xml"/><Relationship Id="rId2" Type="http://schemas.openxmlformats.org/officeDocument/2006/relationships/image" Target="../media/image95.png"/><Relationship Id="rId1" Type="http://schemas.openxmlformats.org/officeDocument/2006/relationships/image" Target="../media/image94.png"/></Relationships>
</file>

<file path=ppt/slides/_rels/slide228.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4.xml"/><Relationship Id="rId2" Type="http://schemas.openxmlformats.org/officeDocument/2006/relationships/image" Target="../media/image97.png"/><Relationship Id="rId1" Type="http://schemas.openxmlformats.org/officeDocument/2006/relationships/image" Target="../media/image96.png"/></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blog.csdn.net/flyforfreedom2008/article/details/45113635" TargetMode="External"/><Relationship Id="rId1" Type="http://schemas.openxmlformats.org/officeDocument/2006/relationships/hyperlink" Target="http://blog.csdn.net/flyforfreedom2008/article/details/46389509" TargetMode="Externa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236.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image" Target="../media/image98.png"/></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jpeg"/><Relationship Id="rId1" Type="http://schemas.openxmlformats.org/officeDocument/2006/relationships/image" Target="../media/image15.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hyperlink" Target="https://wsgzao.github.io/post/raid/" TargetMode="Externa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hyperlink" Target="https://www.youtube.com/watch?v=k5iwKUZY9tk&amp;t=129s" TargetMode="Externa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emf"/><Relationship Id="rId1" Type="http://schemas.openxmlformats.org/officeDocument/2006/relationships/image" Target="../media/image22.emf"/></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link.zhihu.com/?target=https://en.wikipedia.org/wiki/LXC" TargetMode="Externa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link.zhihu.com/?target=https://www.vagrantup.com/docs/provisioning/" TargetMode="External"/><Relationship Id="rId1" Type="http://schemas.openxmlformats.org/officeDocument/2006/relationships/hyperlink" Target="https://link.zhihu.com/?target=https://www.vagrantup.com/docs/providers/" TargetMode="Externa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link.zhihu.com/?target=https://en.wikipedia.org/wiki/Operating-system-level_virtualization" TargetMode="Externa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hyperlink" Target="http://link.zhihu.com/?target=http://www.golinuxhub.com/2014/03/step-by-step-linux-boot-process.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link.zhihu.com/?target=http://man7.org/linux/man-pages/man2/clone.2.ht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flux7.com/blogs/docker/docker-saves-the-day-at-flux7/" TargetMode="External"/><Relationship Id="rId2" Type="http://schemas.openxmlformats.org/officeDocument/2006/relationships/hyperlink" Target="https://plus.google.com/+RipRowan/posts/eVeouesvaVX" TargetMode="External"/><Relationship Id="rId1" Type="http://schemas.openxmlformats.org/officeDocument/2006/relationships/hyperlink" Target="http://www.slideshare.net/Flux7Labs/using-docker-to-improve-web-developer-productivity-dev-opsdays-austin-may-5" TargetMode="Externa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jpeg"/><Relationship Id="rId1" Type="http://schemas.openxmlformats.org/officeDocument/2006/relationships/image" Target="../media/image3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hyperlink" Target="https://www.spice-space.org/" TargetMode="Externa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jpeg"/><Relationship Id="rId1" Type="http://schemas.openxmlformats.org/officeDocument/2006/relationships/image" Target="../media/image34.jpe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GIF"/><Relationship Id="rId1" Type="http://schemas.openxmlformats.org/officeDocument/2006/relationships/image" Target="../media/image39.jpe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blog.csdn.net/musiccow/article/details/6387603" TargetMode="External"/></Relationships>
</file>

<file path=ppt/slides/_rels/slide6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hyperlink" Target="http://www.apple.com/macosx/features/bonjour/" TargetMode="External"/><Relationship Id="rId7" Type="http://schemas.openxmlformats.org/officeDocument/2006/relationships/hyperlink" Target="http://www.dns-sd.org/" TargetMode="External"/><Relationship Id="rId6" Type="http://schemas.openxmlformats.org/officeDocument/2006/relationships/hyperlink" Target="http://developer.apple.com/opensource/internet/bonjour.html" TargetMode="External"/><Relationship Id="rId5" Type="http://schemas.openxmlformats.org/officeDocument/2006/relationships/hyperlink" Target="http://avahi.org/" TargetMode="External"/><Relationship Id="rId4" Type="http://schemas.openxmlformats.org/officeDocument/2006/relationships/hyperlink" Target="http://0pointer.de/lennart/projects/nss-mdns/" TargetMode="External"/><Relationship Id="rId3" Type="http://schemas.openxmlformats.org/officeDocument/2006/relationships/hyperlink" Target="http://www.multicastdns.org/" TargetMode="External"/><Relationship Id="rId2" Type="http://schemas.openxmlformats.org/officeDocument/2006/relationships/hyperlink" Target="http://zeroconf.sourceforge.net/?selected=zcip" TargetMode="External"/><Relationship Id="rId1" Type="http://schemas.openxmlformats.org/officeDocument/2006/relationships/hyperlink" Target="http://www.progsoc.org/~wildfire/zeroconf/" TargetMode="External"/></Relationships>
</file>

<file path=ppt/slides/_rels/slide6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www.multicastdns.org/" TargetMode="External"/><Relationship Id="rId3" Type="http://schemas.openxmlformats.org/officeDocument/2006/relationships/hyperlink" Target="http://www.archive.org/" TargetMode="External"/><Relationship Id="rId2" Type="http://schemas.openxmlformats.org/officeDocument/2006/relationships/hyperlink" Target="http://web.archive.org/web/20040408095733/http:/www.upnp.org/resources/specifications.asp" TargetMode="External"/><Relationship Id="rId1" Type="http://schemas.openxmlformats.org/officeDocument/2006/relationships/hyperlink" Target="http://www.ietf.org/rfc/rfc3927.txt" TargetMode="Externa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hyperlink" Target="http://myvirtualcloud.net/?p=7521" TargetMode="External"/><Relationship Id="rId5" Type="http://schemas.openxmlformats.org/officeDocument/2006/relationships/hyperlink" Target="https://github.com/Seitanas/kvm-vdi" TargetMode="External"/><Relationship Id="rId4" Type="http://schemas.openxmlformats.org/officeDocument/2006/relationships/hyperlink" Target="https://github.com/dkmstr/openuds/" TargetMode="External"/><Relationship Id="rId3" Type="http://schemas.openxmlformats.org/officeDocument/2006/relationships/hyperlink" Target="http://www.openuds.org/" TargetMode="External"/><Relationship Id="rId2" Type="http://schemas.openxmlformats.org/officeDocument/2006/relationships/hyperlink" Target="https://github.com/UPC/ravada" TargetMode="External"/><Relationship Id="rId1" Type="http://schemas.openxmlformats.org/officeDocument/2006/relationships/hyperlink" Target="https://upc.github.io/ravada/index.html" TargetMode="External"/></Relationships>
</file>

<file path=ppt/slides/_rels/slide7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hyperlink" Target="http://www.amazon.com/exec/obidos/redirect?path=ASIN/0596101007&amp;link_code=as2&amp;camp=1789&amp;tag=zeroconfigurn-20&amp;creative=9325" TargetMode="External"/><Relationship Id="rId4" Type="http://schemas.openxmlformats.org/officeDocument/2006/relationships/hyperlink" Target="http://goland.org/" TargetMode="External"/><Relationship Id="rId3" Type="http://schemas.openxmlformats.org/officeDocument/2006/relationships/hyperlink" Target="http://www.siteplayer.com/telnet/index.html" TargetMode="External"/><Relationship Id="rId2" Type="http://schemas.openxmlformats.org/officeDocument/2006/relationships/hyperlink" Target="http://web.archive.org/web/20040404065126/www.upnp.org/download/draft_cai_ssdp_v1_03.txt" TargetMode="External"/><Relationship Id="rId1" Type="http://schemas.openxmlformats.org/officeDocument/2006/relationships/hyperlink" Target="http://www.dns-sd.org/"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www.zeroconf.org/zeroconfandupnp.html" TargetMode="Externa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groups.google.com/forum/#!topic/android-porting/tWogIKYnCrI"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8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hyperlink" Target="https://kuler.adobe.com/create/color-wheel/" TargetMode="External"/><Relationship Id="rId6" Type="http://schemas.openxmlformats.org/officeDocument/2006/relationships/hyperlink" Target="https://developer.android.com/design/style/color.html" TargetMode="External"/><Relationship Id="rId5" Type="http://schemas.openxmlformats.org/officeDocument/2006/relationships/hyperlink" Target="http://www.smashingmagazine.com/tag/icons/" TargetMode="External"/><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hyperlink" Target="http://developer.android.com/design/downloads/index.html" TargetMode="Externa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hemas.android.com/apk/res/android"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hyperlink" Target="http://developer.android.com/guide/topics/resources/index.html" TargetMode="Externa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mailto:&#8220;,%20&#12300;&#20301;&#32622;&#12301;&#21487;&#20197;&#20351;&#29992;above&#12289;below&#12289;toLeftOf&#25110;toRightOf&#65292;&#20381;&#29031;&#38918;&#24207;&#34920;&#31034;&#25226;&#33258;&#24049;&#25918;&#22312;&#25351;&#23450;&#20803;&#20214;&#30340;&#19978;&#26041;&#12289;&#19979;&#26041;&#12289;&#24038;&#37002;&#25110;&#21491;&#37002;&#12290;android:layout_align&#23565;&#40778;&#65309;%22@id/&#20803;&#20214;&#21517;&#31281;" TargetMode="External"/><Relationship Id="rId1" Type="http://schemas.openxmlformats.org/officeDocument/2006/relationships/hyperlink" Target="mailto:%22&#12301;&#65292;&#20381;&#29031;LinearLayout&#35373;&#23450;&#28858;&#27700;&#24179;&#25110;&#22402;&#30452;&#25490;&#21015;&#65292;&#35373;&#23450;&#20803;&#20214;&#30340;&#27604;&#20363;&#24460;&#65292;&#23427;&#30340;&#23532;&#25110;&#39640;&#23601;&#30001;&#27604;&#20363;&#20358;&#27770;&#23450;&#65292;&#25152;&#20197;&#25033;&#35442;&#25226;&#20803;&#20214;&#30340;&#23532;&#25110;&#39640;&#35373;&#23450;&#28858;&#12300;0dp&#12301;&#12290;RelativeLayout:%20android:layout_&#20301;&#32622;&#65309;%22@id/&#20803;&#20214;&#21517;&#31281;" TargetMode="Externa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hemas.android.com/apk/res/android" TargetMode="Externa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5005" y="1122362"/>
            <a:ext cx="11381173" cy="3334227"/>
          </a:xfrm>
        </p:spPr>
        <p:txBody>
          <a:bodyPr>
            <a:normAutofit fontScale="90000"/>
          </a:bodyPr>
          <a:lstStyle/>
          <a:p>
            <a:r>
              <a:rPr lang="en-US" dirty="0" err="1" smtClean="0"/>
              <a:t>Blockchain</a:t>
            </a:r>
            <a:r>
              <a:rPr lang="en-US" dirty="0" smtClean="0"/>
              <a:t> &amp; </a:t>
            </a:r>
            <a:r>
              <a:rPr lang="zh-CN" altLang="en-US" dirty="0"/>
              <a:t>比特币一种可行的全新货币系</a:t>
            </a:r>
            <a:r>
              <a:rPr lang="zh-CN" altLang="en-US" dirty="0" smtClean="0"/>
              <a:t>统 </a:t>
            </a:r>
            <a:r>
              <a:rPr lang="en-US" altLang="zh-CN" dirty="0" smtClean="0"/>
              <a:t>&amp; </a:t>
            </a:r>
            <a:r>
              <a:rPr lang="en-US" dirty="0"/>
              <a:t>Proof of Stake Virtual Mining</a:t>
            </a:r>
            <a:br>
              <a:rPr lang="en-US" dirty="0"/>
            </a:br>
            <a:br>
              <a:rPr lang="zh-CN" altLang="en-US" dirty="0"/>
            </a:br>
            <a:endParaRPr lang="en-US" dirty="0"/>
          </a:p>
        </p:txBody>
      </p:sp>
      <p:sp>
        <p:nvSpPr>
          <p:cNvPr id="3" name="Subtitle 2"/>
          <p:cNvSpPr>
            <a:spLocks noGrp="1"/>
          </p:cNvSpPr>
          <p:nvPr>
            <p:ph type="subTitle" idx="1"/>
          </p:nvPr>
        </p:nvSpPr>
        <p:spPr>
          <a:xfrm>
            <a:off x="1524000" y="4731798"/>
            <a:ext cx="9144000" cy="1083076"/>
          </a:xfrm>
        </p:spPr>
        <p:txBody>
          <a:bodyPr>
            <a:normAutofit/>
          </a:bodyPr>
          <a:lstStyle/>
          <a:p>
            <a:r>
              <a:rPr lang="en-US" dirty="0">
                <a:hlinkClick r:id="rId1"/>
              </a:rPr>
              <a:t>https://</a:t>
            </a:r>
            <a:r>
              <a:rPr lang="en-US" dirty="0" smtClean="0">
                <a:hlinkClick r:id="rId1"/>
              </a:rPr>
              <a:t>www.youtube.com/watch?v=5R9lkqRjZm0&amp;t=49s</a:t>
            </a:r>
            <a:endParaRPr lang="en-US" dirty="0" smtClean="0"/>
          </a:p>
          <a:p>
            <a:r>
              <a:rPr lang="en-US" dirty="0"/>
              <a:t>https://www.youtube.com/watch?v=NPzgeCZvAnM</a:t>
            </a:r>
            <a:endParaRPr lang="en-US" dirty="0"/>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img.blog.csdn.net/2013050315261565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5576" y="249383"/>
            <a:ext cx="11768570" cy="63915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4659"/>
            <a:ext cx="6691009" cy="578458"/>
          </a:xfrm>
        </p:spPr>
        <p:txBody>
          <a:bodyPr>
            <a:normAutofit fontScale="90000"/>
          </a:bodyPr>
          <a:lstStyle/>
          <a:p>
            <a:r>
              <a:rPr lang="zh-TW" altLang="en-US" dirty="0"/>
              <a:t>為</a:t>
            </a:r>
            <a:r>
              <a:rPr lang="en-US" altLang="zh-TW" dirty="0" err="1"/>
              <a:t>ListView</a:t>
            </a:r>
            <a:r>
              <a:rPr lang="zh-TW" altLang="en-US" dirty="0"/>
              <a:t>元件建立自定畫</a:t>
            </a:r>
            <a:r>
              <a:rPr lang="zh-TW" altLang="en-US" dirty="0" smtClean="0"/>
              <a:t>面</a:t>
            </a:r>
            <a:endParaRPr lang="en-US" dirty="0"/>
          </a:p>
        </p:txBody>
      </p:sp>
      <p:sp>
        <p:nvSpPr>
          <p:cNvPr id="4" name="TextBox 3"/>
          <p:cNvSpPr txBox="1"/>
          <p:nvPr/>
        </p:nvSpPr>
        <p:spPr>
          <a:xfrm>
            <a:off x="252919" y="875489"/>
            <a:ext cx="4766553" cy="2585323"/>
          </a:xfrm>
          <a:prstGeom prst="rect">
            <a:avLst/>
          </a:prstGeom>
          <a:noFill/>
        </p:spPr>
        <p:txBody>
          <a:bodyPr wrap="square" rtlCol="0">
            <a:spAutoFit/>
          </a:bodyPr>
          <a:lstStyle/>
          <a:p>
            <a:r>
              <a:rPr lang="zh-TW" altLang="en-US" dirty="0"/>
              <a:t>為了讓</a:t>
            </a:r>
            <a:r>
              <a:rPr lang="en-US" altLang="zh-TW" dirty="0" err="1"/>
              <a:t>ListView</a:t>
            </a:r>
            <a:r>
              <a:rPr lang="zh-TW" altLang="en-US" b="1" dirty="0">
                <a:solidFill>
                  <a:srgbClr val="FF0000"/>
                </a:solidFill>
              </a:rPr>
              <a:t>元件</a:t>
            </a:r>
            <a:r>
              <a:rPr lang="zh-TW" altLang="en-US" dirty="0"/>
              <a:t>的每一個項目可以顯示比較多的資料，你可以為項目建立一個畫面配置檔</a:t>
            </a:r>
            <a:r>
              <a:rPr lang="zh-TW" altLang="en-US" dirty="0" smtClean="0"/>
              <a:t>。</a:t>
            </a:r>
            <a:r>
              <a:rPr lang="zh-CN" altLang="en-US" i="1" dirty="0"/>
              <a:t>新增一個給</a:t>
            </a:r>
            <a:r>
              <a:rPr lang="en-US" i="1" dirty="0" err="1"/>
              <a:t>ListView</a:t>
            </a:r>
            <a:r>
              <a:rPr lang="zh-CN" altLang="en-US" b="1" i="1" dirty="0">
                <a:solidFill>
                  <a:srgbClr val="FF0000"/>
                </a:solidFill>
              </a:rPr>
              <a:t>元件項目使用的畫面資源</a:t>
            </a:r>
            <a:r>
              <a:rPr lang="zh-CN" altLang="en-US" i="1" dirty="0"/>
              <a:t>，在「</a:t>
            </a:r>
            <a:r>
              <a:rPr lang="en-US" i="1" dirty="0"/>
              <a:t>res/layout」</a:t>
            </a:r>
            <a:r>
              <a:rPr lang="zh-CN" altLang="en-US" i="1" dirty="0"/>
              <a:t>目錄上按滑鼠右鍵，選擇「</a:t>
            </a:r>
            <a:r>
              <a:rPr lang="en-US" i="1" dirty="0"/>
              <a:t>New -&gt; Layout resource file</a:t>
            </a:r>
            <a:r>
              <a:rPr lang="en-US" i="1" dirty="0" smtClean="0"/>
              <a:t>」</a:t>
            </a:r>
            <a:r>
              <a:rPr lang="zh-CN" altLang="en-US" i="1" dirty="0" smtClean="0"/>
              <a:t>。</a:t>
            </a:r>
            <a:endParaRPr lang="en-US" altLang="zh-CN" i="1" dirty="0" smtClean="0"/>
          </a:p>
          <a:p>
            <a:r>
              <a:rPr lang="zh-TW" altLang="en-US" dirty="0"/>
              <a:t>需要在</a:t>
            </a:r>
            <a:r>
              <a:rPr lang="en-US" altLang="zh-TW" dirty="0" err="1"/>
              <a:t>ListView</a:t>
            </a:r>
            <a:r>
              <a:rPr lang="zh-TW" altLang="en-US" dirty="0"/>
              <a:t>元件中顯示比較複雜的畫面，就不能使用一般的</a:t>
            </a:r>
            <a:r>
              <a:rPr lang="en-US" altLang="zh-TW" dirty="0"/>
              <a:t>Adapter</a:t>
            </a:r>
            <a:r>
              <a:rPr lang="zh-TW" altLang="en-US" dirty="0"/>
              <a:t>物件，你可以依照自己的需求，撰寫一個自定的</a:t>
            </a:r>
            <a:r>
              <a:rPr lang="en-US" altLang="zh-TW" dirty="0"/>
              <a:t>Adapter</a:t>
            </a:r>
            <a:r>
              <a:rPr lang="zh-TW" altLang="en-US" dirty="0"/>
              <a:t>類別給</a:t>
            </a:r>
            <a:r>
              <a:rPr lang="en-US" altLang="zh-TW" dirty="0" err="1"/>
              <a:t>ListView</a:t>
            </a:r>
            <a:r>
              <a:rPr lang="zh-TW" altLang="en-US" dirty="0"/>
              <a:t>元件使用。</a:t>
            </a:r>
            <a:endParaRPr lang="en-US" dirty="0"/>
          </a:p>
        </p:txBody>
      </p:sp>
      <p:pic>
        <p:nvPicPr>
          <p:cNvPr id="2050" name="Picture 2" descr="AndroidTutorial5_03_01_0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08570" y="3803516"/>
            <a:ext cx="1877841" cy="2857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7237379" y="406870"/>
            <a:ext cx="4867069" cy="6355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2"/>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"horizontal"</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顏色分類</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type_color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"64dp"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"64dp"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"3sp"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item_drawable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勾選</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selected_item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android:layout_centerInParent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"true"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android:src</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selected_icon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android:visibility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"invisible"</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"3sp"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center_vertical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"vertical"</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標題</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title_text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"0dp"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center_vertical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日期時間</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date_text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"0dp"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center_vertical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2053" name="Picture 5" descr="AndroidTutorial5_03_01_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919" y="3803516"/>
            <a:ext cx="1809750"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838200" y="24659"/>
            <a:ext cx="6691009" cy="578458"/>
          </a:xfrm>
        </p:spPr>
        <p:txBody>
          <a:bodyPr>
            <a:normAutofit fontScale="90000"/>
          </a:bodyPr>
          <a:lstStyle/>
          <a:p>
            <a:r>
              <a:rPr lang="zh-TW" altLang="en-US" dirty="0"/>
              <a:t>為</a:t>
            </a:r>
            <a:r>
              <a:rPr lang="en-US" altLang="zh-TW" dirty="0" err="1"/>
              <a:t>ListView</a:t>
            </a:r>
            <a:r>
              <a:rPr lang="zh-TW" altLang="en-US" dirty="0"/>
              <a:t>元件建立自定畫</a:t>
            </a:r>
            <a:r>
              <a:rPr lang="zh-TW" altLang="en-US" dirty="0" smtClean="0"/>
              <a:t>面</a:t>
            </a:r>
            <a:endParaRPr lang="en-US" dirty="0"/>
          </a:p>
        </p:txBody>
      </p:sp>
      <p:sp>
        <p:nvSpPr>
          <p:cNvPr id="5" name="Rectangle 2"/>
          <p:cNvSpPr>
            <a:spLocks noChangeArrowheads="1"/>
          </p:cNvSpPr>
          <p:nvPr/>
        </p:nvSpPr>
        <p:spPr bwMode="auto">
          <a:xfrm>
            <a:off x="0" y="1202608"/>
            <a:ext cx="6293796" cy="5678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畫面資源編號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resource;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包裝的記事資料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List&lt;Item&gt; items;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resource, List&lt;Item&gt; items)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 resource, items);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 = resource;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a:t>
            </a:r>
            <a:r>
              <a:rPr kumimoji="0" lang="en-US" altLang="en-US" sz="900" b="0" i="0" u="none" strike="noStrike" cap="none" normalizeH="0" baseline="0" dirty="0" smtClean="0">
                <a:ln>
                  <a:noFill/>
                </a:ln>
                <a:solidFill>
                  <a:srgbClr val="000000"/>
                </a:solidFill>
                <a:effectLst/>
                <a:latin typeface="Consolas" panose="020B0609020204030204" pitchFamily="49" charset="0"/>
              </a:rPr>
              <a:t> = items;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View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View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convertView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ViewGroup</a:t>
            </a:r>
            <a:r>
              <a:rPr kumimoji="0" lang="en-US" altLang="en-US" sz="900" b="0" i="0" u="none" strike="noStrike" cap="none" normalizeH="0" baseline="0" dirty="0" smtClean="0">
                <a:ln>
                  <a:noFill/>
                </a:ln>
                <a:solidFill>
                  <a:srgbClr val="000000"/>
                </a:solidFill>
                <a:effectLst/>
                <a:latin typeface="Consolas" panose="020B0609020204030204" pitchFamily="49" charset="0"/>
              </a:rPr>
              <a:t> parent)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讀取目前位置的記事物件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getItem</a:t>
            </a:r>
            <a:r>
              <a:rPr kumimoji="0" lang="en-US" altLang="en-US" sz="900" b="0" i="0" u="none" strike="noStrike" cap="none" normalizeH="0" baseline="0" dirty="0" smtClean="0">
                <a:ln>
                  <a:noFill/>
                </a:ln>
                <a:solidFill>
                  <a:srgbClr val="000000"/>
                </a:solidFill>
                <a:effectLst/>
                <a:latin typeface="Consolas" panose="020B0609020204030204" pitchFamily="49" charset="0"/>
              </a:rPr>
              <a:t>(position);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convertView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建立項目畫面元件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inflater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Context.LAYOUT_INFLATER_SERVICE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LayoutInflater</a:t>
            </a:r>
            <a:r>
              <a:rPr kumimoji="0" lang="en-US" altLang="en-US" sz="900" b="0" i="0" u="none" strike="noStrike" cap="none" normalizeH="0" baseline="0" dirty="0" smtClean="0">
                <a:ln>
                  <a:noFill/>
                </a:ln>
                <a:solidFill>
                  <a:srgbClr val="000000"/>
                </a:solidFill>
                <a:effectLst/>
                <a:latin typeface="Consolas" panose="020B0609020204030204" pitchFamily="49" charset="0"/>
              </a:rPr>
              <a:t> li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LayoutInflater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getSystemService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inflater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li.inflate</a:t>
            </a:r>
            <a:r>
              <a:rPr kumimoji="0" lang="en-US" altLang="en-US" sz="900" b="0" i="0" u="none" strike="noStrike" cap="none" normalizeH="0" baseline="0" dirty="0" smtClean="0">
                <a:ln>
                  <a:noFill/>
                </a:ln>
                <a:solidFill>
                  <a:srgbClr val="000000"/>
                </a:solidFill>
                <a:effectLst/>
                <a:latin typeface="Consolas" panose="020B0609020204030204" pitchFamily="49" charset="0"/>
              </a:rPr>
              <a:t>(resource,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convertView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讀取記事顏色、已選擇、標題與日期時間元件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typeColor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R.id.type_color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selectedItem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R.id.selected_item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R.id.title_text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R.id.date_text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設定記事顏色</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GradientDrawable</a:t>
            </a:r>
            <a:r>
              <a:rPr kumimoji="0" lang="en-US" altLang="en-US" sz="900" b="0" i="0" u="none" strike="noStrike" cap="none" normalizeH="0" baseline="0" dirty="0" smtClean="0">
                <a:ln>
                  <a:noFill/>
                </a:ln>
                <a:solidFill>
                  <a:srgbClr val="000000"/>
                </a:solidFill>
                <a:effectLst/>
                <a:latin typeface="Consolas" panose="020B0609020204030204" pitchFamily="49" charset="0"/>
              </a:rPr>
              <a:t> background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GradientDrawable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typeColor.getBackground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background.setColor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parseColor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6" name="Rectangle 3"/>
          <p:cNvSpPr>
            <a:spLocks noChangeArrowheads="1"/>
          </p:cNvSpPr>
          <p:nvPr/>
        </p:nvSpPr>
        <p:spPr bwMode="auto">
          <a:xfrm>
            <a:off x="6293796" y="1279475"/>
            <a:ext cx="5898204" cy="3462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900" dirty="0">
                <a:solidFill>
                  <a:srgbClr val="000000"/>
                </a:solidFill>
                <a:latin typeface="Consolas" panose="020B0609020204030204" pitchFamily="49" charset="0"/>
              </a:rPr>
              <a:t>        </a:t>
            </a:r>
            <a:r>
              <a:rPr lang="en-US" altLang="en-US" sz="900" dirty="0">
                <a:solidFill>
                  <a:srgbClr val="008200"/>
                </a:solidFill>
                <a:latin typeface="Consolas" panose="020B0609020204030204" pitchFamily="49" charset="0"/>
              </a:rPr>
              <a:t>// </a:t>
            </a:r>
            <a:r>
              <a:rPr lang="en-US" altLang="en-US" sz="900" dirty="0" err="1">
                <a:solidFill>
                  <a:srgbClr val="008200"/>
                </a:solidFill>
                <a:latin typeface="Consolas" panose="020B0609020204030204" pitchFamily="49" charset="0"/>
              </a:rPr>
              <a:t>設定標題與日期時間</a:t>
            </a:r>
            <a:endParaRPr lang="en-US" altLang="en-US" sz="800" dirty="0"/>
          </a:p>
          <a:p>
            <a:pPr lvl="0"/>
            <a:r>
              <a:rPr lang="en-US" altLang="en-US" sz="900" dirty="0">
                <a:solidFill>
                  <a:srgbClr val="000000"/>
                </a:solidFill>
                <a:latin typeface="Consolas" panose="020B0609020204030204" pitchFamily="49" charset="0"/>
              </a:rPr>
              <a:t>        </a:t>
            </a:r>
            <a:r>
              <a:rPr lang="en-US" altLang="en-US" sz="900" dirty="0" err="1">
                <a:solidFill>
                  <a:srgbClr val="000000"/>
                </a:solidFill>
                <a:latin typeface="Consolas" panose="020B0609020204030204" pitchFamily="49" charset="0"/>
              </a:rPr>
              <a:t>titleView.setText</a:t>
            </a:r>
            <a:r>
              <a:rPr lang="en-US" altLang="en-US" sz="900" dirty="0">
                <a:solidFill>
                  <a:srgbClr val="000000"/>
                </a:solidFill>
                <a:latin typeface="Consolas" panose="020B0609020204030204" pitchFamily="49" charset="0"/>
              </a:rPr>
              <a:t>(</a:t>
            </a:r>
            <a:r>
              <a:rPr lang="en-US" altLang="en-US" sz="900" dirty="0" err="1">
                <a:solidFill>
                  <a:srgbClr val="000000"/>
                </a:solidFill>
                <a:latin typeface="Consolas" panose="020B0609020204030204" pitchFamily="49" charset="0"/>
              </a:rPr>
              <a:t>item.getTitle</a:t>
            </a:r>
            <a:r>
              <a:rPr lang="en-US" altLang="en-US" sz="900" dirty="0">
                <a:solidFill>
                  <a:srgbClr val="000000"/>
                </a:solidFill>
                <a:latin typeface="Consolas" panose="020B0609020204030204" pitchFamily="49" charset="0"/>
              </a:rPr>
              <a:t>());</a:t>
            </a:r>
            <a:endParaRPr lang="en-US" altLang="en-US" sz="800" dirty="0"/>
          </a:p>
          <a:p>
            <a:pPr lvl="0"/>
            <a:r>
              <a:rPr lang="en-US" altLang="en-US" sz="900" dirty="0">
                <a:solidFill>
                  <a:srgbClr val="000000"/>
                </a:solidFill>
                <a:latin typeface="Consolas" panose="020B0609020204030204" pitchFamily="49" charset="0"/>
              </a:rPr>
              <a:t>        </a:t>
            </a:r>
            <a:r>
              <a:rPr lang="en-US" altLang="en-US" sz="900" dirty="0" err="1">
                <a:solidFill>
                  <a:srgbClr val="000000"/>
                </a:solidFill>
                <a:latin typeface="Consolas" panose="020B0609020204030204" pitchFamily="49" charset="0"/>
              </a:rPr>
              <a:t>dateView.setText</a:t>
            </a:r>
            <a:r>
              <a:rPr lang="en-US" altLang="en-US" sz="900" dirty="0">
                <a:solidFill>
                  <a:srgbClr val="000000"/>
                </a:solidFill>
                <a:latin typeface="Consolas" panose="020B0609020204030204" pitchFamily="49" charset="0"/>
              </a:rPr>
              <a:t>(</a:t>
            </a:r>
            <a:r>
              <a:rPr lang="en-US" altLang="en-US" sz="900" dirty="0" err="1">
                <a:solidFill>
                  <a:srgbClr val="000000"/>
                </a:solidFill>
                <a:latin typeface="Consolas" panose="020B0609020204030204" pitchFamily="49" charset="0"/>
              </a:rPr>
              <a:t>item.getLocaleDatetime</a:t>
            </a:r>
            <a:r>
              <a:rPr lang="en-US" altLang="en-US" sz="900" dirty="0">
                <a:solidFill>
                  <a:srgbClr val="000000"/>
                </a:solidFill>
                <a:latin typeface="Consolas" panose="020B0609020204030204" pitchFamily="49" charset="0"/>
              </a:rPr>
              <a:t>());</a:t>
            </a:r>
            <a:endParaRPr lang="en-US" altLang="en-US" sz="800" dirty="0"/>
          </a:p>
          <a:p>
            <a:pPr lvl="0"/>
            <a:r>
              <a:rPr lang="en-US" altLang="en-US" sz="900" dirty="0">
                <a:solidFill>
                  <a:srgbClr val="000000"/>
                </a:solidFill>
                <a:latin typeface="Consolas" panose="020B0609020204030204" pitchFamily="49" charset="0"/>
              </a:rPr>
              <a:t> </a:t>
            </a:r>
            <a:endParaRPr lang="en-US" altLang="en-US" sz="800" dirty="0"/>
          </a:p>
          <a:p>
            <a:pPr lvl="0"/>
            <a:r>
              <a:rPr lang="en-US" altLang="en-US" sz="900" dirty="0">
                <a:solidFill>
                  <a:srgbClr val="000000"/>
                </a:solidFill>
                <a:latin typeface="Consolas" panose="020B0609020204030204" pitchFamily="49" charset="0"/>
              </a:rPr>
              <a:t>        </a:t>
            </a:r>
            <a:r>
              <a:rPr lang="en-US" altLang="en-US" sz="900" dirty="0">
                <a:solidFill>
                  <a:srgbClr val="008200"/>
                </a:solidFill>
                <a:latin typeface="Consolas" panose="020B0609020204030204" pitchFamily="49" charset="0"/>
              </a:rPr>
              <a:t>// </a:t>
            </a:r>
            <a:r>
              <a:rPr lang="en-US" altLang="en-US" sz="900" dirty="0" err="1">
                <a:solidFill>
                  <a:srgbClr val="008200"/>
                </a:solidFill>
                <a:latin typeface="Consolas" panose="020B0609020204030204" pitchFamily="49" charset="0"/>
              </a:rPr>
              <a:t>設定是否已選擇</a:t>
            </a:r>
            <a:endParaRPr lang="en-US" altLang="en-US" sz="800" dirty="0"/>
          </a:p>
          <a:p>
            <a:pPr lvl="0"/>
            <a:r>
              <a:rPr lang="en-US" altLang="en-US" sz="900" dirty="0">
                <a:solidFill>
                  <a:srgbClr val="000000"/>
                </a:solidFill>
                <a:latin typeface="Consolas" panose="020B0609020204030204" pitchFamily="49" charset="0"/>
              </a:rPr>
              <a:t>        </a:t>
            </a:r>
            <a:r>
              <a:rPr lang="en-US" altLang="en-US" sz="900" dirty="0" err="1">
                <a:solidFill>
                  <a:srgbClr val="000000"/>
                </a:solidFill>
                <a:latin typeface="Consolas" panose="020B0609020204030204" pitchFamily="49" charset="0"/>
              </a:rPr>
              <a:t>selectedItem.setVisibility</a:t>
            </a:r>
            <a:r>
              <a:rPr lang="en-US" altLang="en-US" sz="900" dirty="0">
                <a:solidFill>
                  <a:srgbClr val="000000"/>
                </a:solidFill>
                <a:latin typeface="Consolas" panose="020B0609020204030204" pitchFamily="49" charset="0"/>
              </a:rPr>
              <a:t>(</a:t>
            </a:r>
            <a:r>
              <a:rPr lang="en-US" altLang="en-US" sz="900" dirty="0" err="1">
                <a:solidFill>
                  <a:srgbClr val="000000"/>
                </a:solidFill>
                <a:latin typeface="Consolas" panose="020B0609020204030204" pitchFamily="49" charset="0"/>
              </a:rPr>
              <a:t>item.isSelected</a:t>
            </a:r>
            <a:r>
              <a:rPr lang="en-US" altLang="en-US" sz="900" dirty="0">
                <a:solidFill>
                  <a:srgbClr val="000000"/>
                </a:solidFill>
                <a:latin typeface="Consolas" panose="020B0609020204030204" pitchFamily="49" charset="0"/>
              </a:rPr>
              <a:t>() ? </a:t>
            </a:r>
            <a:r>
              <a:rPr lang="en-US" altLang="en-US" sz="900" dirty="0" err="1">
                <a:solidFill>
                  <a:srgbClr val="000000"/>
                </a:solidFill>
                <a:latin typeface="Consolas" panose="020B0609020204030204" pitchFamily="49" charset="0"/>
              </a:rPr>
              <a:t>View.VISIBLE</a:t>
            </a:r>
            <a:r>
              <a:rPr lang="en-US" altLang="en-US" sz="900" dirty="0">
                <a:solidFill>
                  <a:srgbClr val="000000"/>
                </a:solidFill>
                <a:latin typeface="Consolas" panose="020B0609020204030204" pitchFamily="49" charset="0"/>
              </a:rPr>
              <a:t> : </a:t>
            </a:r>
            <a:r>
              <a:rPr lang="en-US" altLang="en-US" sz="900" dirty="0" err="1">
                <a:solidFill>
                  <a:srgbClr val="000000"/>
                </a:solidFill>
                <a:latin typeface="Consolas" panose="020B0609020204030204" pitchFamily="49" charset="0"/>
              </a:rPr>
              <a:t>View.INVISIBLE</a:t>
            </a:r>
            <a:r>
              <a:rPr lang="en-US" altLang="en-US" sz="900" dirty="0">
                <a:solidFill>
                  <a:srgbClr val="000000"/>
                </a:solidFill>
                <a:latin typeface="Consolas" panose="020B0609020204030204" pitchFamily="49" charset="0"/>
              </a:rPr>
              <a:t>);</a:t>
            </a:r>
            <a:endParaRPr lang="en-US" altLang="en-US" sz="800" dirty="0"/>
          </a:p>
          <a:p>
            <a:pPr lvl="0"/>
            <a:r>
              <a:rPr lang="en-US" altLang="en-US" sz="900" dirty="0">
                <a:solidFill>
                  <a:srgbClr val="000000"/>
                </a:solidFill>
                <a:latin typeface="Consolas" panose="020B0609020204030204" pitchFamily="49" charset="0"/>
              </a:rPr>
              <a:t> </a:t>
            </a:r>
            <a:endParaRPr lang="en-US" altLang="en-US" sz="800" dirty="0"/>
          </a:p>
          <a:p>
            <a:pPr lvl="0"/>
            <a:r>
              <a:rPr lang="en-US" altLang="en-US" sz="900" dirty="0">
                <a:solidFill>
                  <a:srgbClr val="000000"/>
                </a:solidFill>
                <a:latin typeface="Consolas" panose="020B0609020204030204" pitchFamily="49" charset="0"/>
              </a:rPr>
              <a:t>        </a:t>
            </a:r>
            <a:r>
              <a:rPr lang="en-US" altLang="en-US" sz="900" b="1" dirty="0">
                <a:solidFill>
                  <a:srgbClr val="006699"/>
                </a:solidFill>
                <a:latin typeface="Consolas" panose="020B0609020204030204" pitchFamily="49" charset="0"/>
              </a:rPr>
              <a:t>return</a:t>
            </a:r>
            <a:r>
              <a:rPr lang="en-US" altLang="en-US" sz="900" dirty="0">
                <a:solidFill>
                  <a:srgbClr val="000000"/>
                </a:solidFill>
                <a:latin typeface="Consolas" panose="020B0609020204030204" pitchFamily="49" charset="0"/>
              </a:rPr>
              <a:t> </a:t>
            </a:r>
            <a:r>
              <a:rPr lang="en-US" altLang="en-US" sz="900" dirty="0" err="1">
                <a:solidFill>
                  <a:srgbClr val="000000"/>
                </a:solidFill>
                <a:latin typeface="Consolas" panose="020B0609020204030204" pitchFamily="49" charset="0"/>
              </a:rPr>
              <a:t>itemView</a:t>
            </a:r>
            <a:r>
              <a:rPr lang="en-US" altLang="en-US" sz="900" dirty="0">
                <a:solidFill>
                  <a:srgbClr val="000000"/>
                </a:solidFill>
                <a:latin typeface="Consolas" panose="020B0609020204030204" pitchFamily="49" charset="0"/>
              </a:rPr>
              <a:t>;</a:t>
            </a:r>
            <a:endParaRPr lang="en-US" altLang="en-US" sz="800" dirty="0"/>
          </a:p>
          <a:p>
            <a:pPr lvl="0"/>
            <a:r>
              <a:rPr lang="en-US" altLang="en-US" sz="900" dirty="0">
                <a:solidFill>
                  <a:srgbClr val="000000"/>
                </a:solidFill>
                <a:latin typeface="Consolas" panose="020B0609020204030204" pitchFamily="49" charset="0"/>
              </a:rPr>
              <a:t>    }</a:t>
            </a:r>
            <a:endParaRPr lang="en-US" altLang="en-US" sz="800" dirty="0"/>
          </a:p>
          <a:p>
            <a:pPr lvl="0"/>
            <a:r>
              <a:rPr lang="en-US" altLang="en-US" sz="900" dirty="0">
                <a:solidFill>
                  <a:srgbClr val="000000"/>
                </a:solidFill>
                <a:latin typeface="Consolas" panose="020B0609020204030204" pitchFamily="49" charset="0"/>
              </a:rPr>
              <a:t> </a:t>
            </a:r>
            <a:endParaRPr lang="en-US" altLang="en-US" dirty="0"/>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設定指定編號的記事資料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set(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Item item)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&gt;=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&amp;&amp; index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items.size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items.set</a:t>
            </a:r>
            <a:r>
              <a:rPr kumimoji="0" lang="en-US" altLang="en-US" sz="900" b="0" i="0" u="none" strike="noStrike" cap="none" normalizeH="0" baseline="0" dirty="0" smtClean="0">
                <a:ln>
                  <a:noFill/>
                </a:ln>
                <a:solidFill>
                  <a:srgbClr val="000000"/>
                </a:solidFill>
                <a:effectLst/>
                <a:latin typeface="Consolas" panose="020B0609020204030204" pitchFamily="49" charset="0"/>
              </a:rPr>
              <a:t>(index,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讀取指定編號的記事資料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get(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items.get</a:t>
            </a:r>
            <a:r>
              <a:rPr kumimoji="0" lang="en-US" altLang="en-US" sz="900" b="0" i="0" u="none" strike="noStrike" cap="none" normalizeH="0" baseline="0" dirty="0" smtClean="0">
                <a:ln>
                  <a:noFill/>
                </a:ln>
                <a:solidFill>
                  <a:srgbClr val="000000"/>
                </a:solidFill>
                <a:effectLst/>
                <a:latin typeface="Consolas" panose="020B0609020204030204" pitchFamily="49" charset="0"/>
              </a:rPr>
              <a:t>(index);</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TextBox 6"/>
          <p:cNvSpPr txBox="1"/>
          <p:nvPr/>
        </p:nvSpPr>
        <p:spPr>
          <a:xfrm>
            <a:off x="6293796" y="5301574"/>
            <a:ext cx="5291847" cy="923330"/>
          </a:xfrm>
          <a:prstGeom prst="rect">
            <a:avLst/>
          </a:prstGeom>
          <a:noFill/>
        </p:spPr>
        <p:txBody>
          <a:bodyPr wrap="square" rtlCol="0">
            <a:spAutoFit/>
          </a:bodyPr>
          <a:lstStyle/>
          <a:p>
            <a:r>
              <a:rPr lang="en-US" dirty="0" smtClean="0"/>
              <a:t>Note: </a:t>
            </a:r>
            <a:r>
              <a:rPr lang="zh-CN" altLang="en-US" dirty="0" smtClean="0"/>
              <a:t>从这个实现可以看出代码是如何引用和操作在元件</a:t>
            </a:r>
            <a:r>
              <a:rPr lang="en-US" altLang="zh-CN" dirty="0" smtClean="0"/>
              <a:t>layout</a:t>
            </a:r>
            <a:r>
              <a:rPr lang="zh-CN" altLang="en-US" dirty="0" smtClean="0"/>
              <a:t>中定义的各个子元件的，包括设置各种背景和文字信息等。</a:t>
            </a:r>
            <a:endParaRPr 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4658"/>
            <a:ext cx="10515600" cy="597913"/>
          </a:xfrm>
        </p:spPr>
        <p:txBody>
          <a:bodyPr>
            <a:normAutofit fontScale="90000"/>
          </a:bodyPr>
          <a:lstStyle/>
          <a:p>
            <a:r>
              <a:rPr lang="zh-TW" altLang="en-US" b="1" dirty="0"/>
              <a:t>設定記事顏</a:t>
            </a:r>
            <a:r>
              <a:rPr lang="zh-TW" altLang="en-US" b="1" dirty="0" smtClean="0"/>
              <a:t>色</a:t>
            </a:r>
            <a:endParaRPr lang="en-US" dirty="0"/>
          </a:p>
        </p:txBody>
      </p:sp>
      <p:sp>
        <p:nvSpPr>
          <p:cNvPr id="4" name="Rectangle 2"/>
          <p:cNvSpPr>
            <a:spLocks noChangeArrowheads="1"/>
          </p:cNvSpPr>
          <p:nvPr/>
        </p:nvSpPr>
        <p:spPr bwMode="auto">
          <a:xfrm>
            <a:off x="263950" y="614382"/>
            <a:ext cx="411008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AndroidManifest.xml:</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net.macdidi.myandroidtutorial.ColorActivity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android:theme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android:style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Theme.Dialog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android:label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title_activity_color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3"/>
          <p:cNvSpPr>
            <a:spLocks noChangeArrowheads="1"/>
          </p:cNvSpPr>
          <p:nvPr/>
        </p:nvSpPr>
        <p:spPr bwMode="auto">
          <a:xfrm>
            <a:off x="6080289" y="635055"/>
            <a:ext cx="5703216"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Activity_color.xml (used for ColorActivity</a:t>
            </a:r>
            <a:r>
              <a:rPr lang="en-US" altLang="en-US" sz="900" dirty="0" smtClean="0">
                <a:solidFill>
                  <a:srgbClr val="000000"/>
                </a:solidFill>
                <a:latin typeface="Consolas" panose="020B0609020204030204" pitchFamily="49" charset="0"/>
              </a:rPr>
              <a:t>.java layout file):</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HorizontalScrollView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xmlns:tools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http://schemas.android.com/tools</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android:spacing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"3sp"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tools:context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net.macdidi.myandroidtutorial.ColorActivity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color_gallery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"horizontal"</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HorizontalScrollView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4"/>
          <p:cNvSpPr>
            <a:spLocks noChangeArrowheads="1"/>
          </p:cNvSpPr>
          <p:nvPr/>
        </p:nvSpPr>
        <p:spPr bwMode="auto">
          <a:xfrm>
            <a:off x="0" y="2366057"/>
            <a:ext cx="5578450" cy="4416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color_gallery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800" b="0" i="0" u="none" strike="noStrike" cap="none" normalizeH="0" baseline="0" dirty="0" smtClean="0">
                <a:ln>
                  <a:noFill/>
                </a:ln>
                <a:solidFill>
                  <a:schemeClr val="tx1"/>
                </a:solidFill>
                <a:effectLst/>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listener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for</a:t>
            </a:r>
            <a:r>
              <a:rPr kumimoji="0" lang="en-US" altLang="en-US" sz="900" b="0" i="0" u="none" strike="noStrike" cap="none" normalizeH="0" baseline="0" dirty="0" smtClean="0">
                <a:ln>
                  <a:noFill/>
                </a:ln>
                <a:solidFill>
                  <a:srgbClr val="000000"/>
                </a:solidFill>
                <a:effectLst/>
                <a:latin typeface="Consolas" panose="020B0609020204030204" pitchFamily="49" charset="0"/>
              </a:rPr>
              <a:t> (Colors c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Colors.values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Button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Button(</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button.setId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c.parseColor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LinearLayout.LayoutParams</a:t>
            </a:r>
            <a:r>
              <a:rPr kumimoji="0" lang="en-US" altLang="en-US" sz="900" b="0" i="0" u="none" strike="noStrike" cap="none" normalizeH="0" baseline="0" dirty="0" smtClean="0">
                <a:ln>
                  <a:noFill/>
                </a:ln>
                <a:solidFill>
                  <a:srgbClr val="000000"/>
                </a:solidFill>
                <a:effectLst/>
                <a:latin typeface="Consolas" panose="020B0609020204030204" pitchFamily="49" charset="0"/>
              </a:rPr>
              <a:t> layout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LinearLayout.LayoutParams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128</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128</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layout.setMargins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button.setLayoutParams</a:t>
            </a:r>
            <a:r>
              <a:rPr kumimoji="0" lang="en-US" altLang="en-US" sz="900" b="0" i="0" u="none" strike="noStrike" cap="none" normalizeH="0" baseline="0" dirty="0" smtClean="0">
                <a:ln>
                  <a:noFill/>
                </a:ln>
                <a:solidFill>
                  <a:srgbClr val="000000"/>
                </a:solidFill>
                <a:effectLst/>
                <a:latin typeface="Consolas" panose="020B0609020204030204" pitchFamily="49" charset="0"/>
              </a:rPr>
              <a:t>(layout);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button.setBackgroundColor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c.parseColor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button.setOnClickListener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(listener);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color_gallery.addView</a:t>
            </a:r>
            <a:r>
              <a:rPr kumimoji="0" lang="en-US" altLang="en-US" sz="900" b="0" i="0" u="none" strike="noStrike" cap="none" normalizeH="0" baseline="0" dirty="0" smtClean="0">
                <a:ln>
                  <a:noFill/>
                </a:ln>
                <a:solidFill>
                  <a:srgbClr val="000000"/>
                </a:solidFill>
                <a:effectLst/>
                <a:latin typeface="Consolas" panose="020B0609020204030204" pitchFamily="49" charset="0"/>
              </a:rPr>
              <a:t>(button);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color_gallery</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R.id.color_gallery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implements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result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colorId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4658"/>
            <a:ext cx="10515600" cy="597913"/>
          </a:xfrm>
        </p:spPr>
        <p:txBody>
          <a:bodyPr>
            <a:normAutofit fontScale="90000"/>
          </a:bodyPr>
          <a:lstStyle/>
          <a:p>
            <a:r>
              <a:rPr lang="zh-TW" altLang="en-US" b="1" dirty="0"/>
              <a:t>選擇記事資料與主功能</a:t>
            </a:r>
            <a:r>
              <a:rPr lang="zh-TW" altLang="en-US" b="1" dirty="0" smtClean="0"/>
              <a:t>表</a:t>
            </a:r>
            <a:endParaRPr lang="en-US" dirty="0"/>
          </a:p>
        </p:txBody>
      </p:sp>
      <p:sp>
        <p:nvSpPr>
          <p:cNvPr id="3" name="TextBox 2"/>
          <p:cNvSpPr txBox="1"/>
          <p:nvPr/>
        </p:nvSpPr>
        <p:spPr>
          <a:xfrm>
            <a:off x="197963" y="876693"/>
            <a:ext cx="11547835" cy="923330"/>
          </a:xfrm>
          <a:prstGeom prst="rect">
            <a:avLst/>
          </a:prstGeom>
          <a:noFill/>
        </p:spPr>
        <p:txBody>
          <a:bodyPr wrap="square" rtlCol="0">
            <a:spAutoFit/>
          </a:bodyPr>
          <a:lstStyle/>
          <a:p>
            <a:r>
              <a:rPr lang="zh-TW" altLang="en-US" dirty="0"/>
              <a:t>「</a:t>
            </a:r>
            <a:r>
              <a:rPr lang="en-US" altLang="zh-TW" dirty="0"/>
              <a:t>MainActivity.java</a:t>
            </a:r>
            <a:r>
              <a:rPr lang="zh-TW" altLang="en-US" dirty="0"/>
              <a:t>」，找到「</a:t>
            </a:r>
            <a:r>
              <a:rPr lang="en-US" altLang="zh-TW" dirty="0" err="1"/>
              <a:t>processControllers</a:t>
            </a:r>
            <a:r>
              <a:rPr lang="zh-TW" altLang="en-US" dirty="0"/>
              <a:t>」方法，修改記事項目長按事件的程式碼，原來的點擊事件也要執行相關的修改。因為在使用者勾選事件項目以後，主功能表就要根據選擇的情況調整，所以也增加控制功能表顯示的方法</a:t>
            </a:r>
            <a:r>
              <a:rPr lang="en-US" altLang="zh-TW" dirty="0" err="1"/>
              <a:t>processMenu</a:t>
            </a:r>
            <a:r>
              <a:rPr lang="zh-TW" altLang="en-US" dirty="0"/>
              <a:t>：</a:t>
            </a:r>
            <a:endParaRPr lang="en-US" dirty="0"/>
          </a:p>
        </p:txBody>
      </p:sp>
      <p:sp>
        <p:nvSpPr>
          <p:cNvPr id="7" name="Rectangle 2"/>
          <p:cNvSpPr>
            <a:spLocks noChangeArrowheads="1"/>
          </p:cNvSpPr>
          <p:nvPr/>
        </p:nvSpPr>
        <p:spPr bwMode="auto">
          <a:xfrm>
            <a:off x="197962" y="1991798"/>
            <a:ext cx="3101419" cy="318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處理是否顯示已選擇項目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processMenu(Item item)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如果需要設定記事項目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(item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設定已勾選的狀態</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item.setSelected(!item.isSelected());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計算已勾選數量</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(item.isSelected())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selectedCount++;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selectedCount--;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根據選擇的狀況，設定是否顯示選單項目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add_item.setVisible(selectedCount ==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search_item.setVisible(selectedCount ==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revert_item.setVisible(selectedCount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share_item.setVisible(selectedCount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delete_item.setVisible(selectedCount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3"/>
          <p:cNvSpPr>
            <a:spLocks noChangeArrowheads="1"/>
          </p:cNvSpPr>
          <p:nvPr/>
        </p:nvSpPr>
        <p:spPr bwMode="auto">
          <a:xfrm>
            <a:off x="4930219" y="2001941"/>
            <a:ext cx="6815580"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建立記事項目長按監聽物件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AdapterView.OnItemLongClickListener itemLongListener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AdapterView.OnItemLongClickListener()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boolean</a:t>
            </a:r>
            <a:r>
              <a:rPr kumimoji="0" lang="en-US" altLang="en-US" sz="900" b="0" i="0" u="none" strike="noStrike" cap="none" normalizeH="0" baseline="0" smtClean="0">
                <a:ln>
                  <a:noFill/>
                </a:ln>
                <a:solidFill>
                  <a:srgbClr val="000000"/>
                </a:solidFill>
                <a:effectLst/>
                <a:latin typeface="Consolas" panose="020B0609020204030204" pitchFamily="49" charset="0"/>
              </a:rPr>
              <a:t> onItemLongClick(AdapterView&lt;?&gt; parent, View view,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position, </a:t>
            </a:r>
            <a:r>
              <a:rPr kumimoji="0" lang="en-US" altLang="en-US" sz="900" b="1" i="0" u="none" strike="noStrike" cap="none" normalizeH="0" baseline="0" smtClean="0">
                <a:ln>
                  <a:noFill/>
                </a:ln>
                <a:solidFill>
                  <a:srgbClr val="006699"/>
                </a:solidFill>
                <a:effectLst/>
                <a:latin typeface="Consolas" panose="020B0609020204030204" pitchFamily="49" charset="0"/>
              </a:rPr>
              <a:t>long</a:t>
            </a:r>
            <a:r>
              <a:rPr kumimoji="0" lang="en-US" altLang="en-US" sz="900" b="0" i="0" u="none" strike="noStrike" cap="none" normalizeH="0" baseline="0" smtClean="0">
                <a:ln>
                  <a:noFill/>
                </a:ln>
                <a:solidFill>
                  <a:srgbClr val="000000"/>
                </a:solidFill>
                <a:effectLst/>
                <a:latin typeface="Consolas" panose="020B0609020204030204" pitchFamily="49" charset="0"/>
              </a:rPr>
              <a:t> id)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讀取選擇的記事物件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 = itemAdapter.getItem(position);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處理是否顯示已選擇項目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processMenu(item);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重新設定記事項目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itemAdapter.set(position, 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true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註冊記事項目長按監聽物件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item_list.setOnItemLongClickListener(itemLongListener);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dirty="0"/>
              <a:t>儲存與讀取應用程式資</a:t>
            </a:r>
            <a:r>
              <a:rPr lang="zh-TW" altLang="en-US" dirty="0" smtClean="0"/>
              <a:t>訊</a:t>
            </a:r>
            <a:endParaRPr lang="en-US" dirty="0"/>
          </a:p>
        </p:txBody>
      </p:sp>
      <p:sp>
        <p:nvSpPr>
          <p:cNvPr id="4" name="TextBox 3"/>
          <p:cNvSpPr txBox="1"/>
          <p:nvPr/>
        </p:nvSpPr>
        <p:spPr>
          <a:xfrm>
            <a:off x="226243" y="914400"/>
            <a:ext cx="11755225" cy="923330"/>
          </a:xfrm>
          <a:prstGeom prst="rect">
            <a:avLst/>
          </a:prstGeom>
          <a:noFill/>
        </p:spPr>
        <p:txBody>
          <a:bodyPr wrap="square" rtlCol="0">
            <a:spAutoFit/>
          </a:bodyPr>
          <a:lstStyle/>
          <a:p>
            <a:r>
              <a:rPr lang="en-US" altLang="zh-TW" dirty="0"/>
              <a:t>Android </a:t>
            </a:r>
            <a:r>
              <a:rPr lang="zh-TW" altLang="en-US" dirty="0"/>
              <a:t>系統提供一種「</a:t>
            </a:r>
            <a:r>
              <a:rPr lang="en-US" altLang="zh-TW" dirty="0"/>
              <a:t>Preference</a:t>
            </a:r>
            <a:r>
              <a:rPr lang="zh-TW" altLang="en-US" dirty="0"/>
              <a:t>」的架構，它可以在應用程式中儲存一些「名稱＝值」這類簡單的資料，這些資料可以用來儲存應用程式的狀態，或是儲存使用者執行的設定</a:t>
            </a:r>
            <a:r>
              <a:rPr lang="zh-TW" altLang="en-US" dirty="0" smtClean="0"/>
              <a:t>。</a:t>
            </a:r>
            <a:r>
              <a:rPr lang="en-US" dirty="0"/>
              <a:t>Android</a:t>
            </a:r>
            <a:r>
              <a:rPr lang="zh-CN" altLang="en-US" dirty="0"/>
              <a:t>提供的設計元件「</a:t>
            </a:r>
            <a:r>
              <a:rPr lang="en-US" dirty="0" err="1"/>
              <a:t>PreferenceActivity</a:t>
            </a:r>
            <a:r>
              <a:rPr lang="en-US" dirty="0"/>
              <a:t>」，</a:t>
            </a:r>
            <a:r>
              <a:rPr lang="zh-CN" altLang="en-US" dirty="0"/>
              <a:t>使用它提供的設計方式，可以簡化設定元件。</a:t>
            </a:r>
            <a:endParaRPr lang="en-US" dirty="0"/>
          </a:p>
        </p:txBody>
      </p:sp>
      <p:pic>
        <p:nvPicPr>
          <p:cNvPr id="3074" name="Picture 2" descr="AndroidTutorial5_03_02_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6977" y="1927782"/>
            <a:ext cx="1800225"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ndroidTutorial5_03_02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1130" y="1927782"/>
            <a:ext cx="180975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ndroidTutorial5_03_02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2672" y="1927782"/>
            <a:ext cx="180975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ndroidTutorial5_03_02_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9373" y="1927782"/>
            <a:ext cx="1800225"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系統</a:t>
            </a:r>
            <a:r>
              <a:rPr lang="en-US" altLang="zh-TW" b="1" dirty="0"/>
              <a:t>Preference</a:t>
            </a:r>
            <a:r>
              <a:rPr lang="zh-TW" altLang="en-US" b="1" dirty="0"/>
              <a:t>設計架構介紹</a:t>
            </a:r>
            <a:endParaRPr lang="zh-TW" altLang="en-US" b="1" dirty="0"/>
          </a:p>
        </p:txBody>
      </p:sp>
      <p:sp>
        <p:nvSpPr>
          <p:cNvPr id="4" name="TextBox 3"/>
          <p:cNvSpPr txBox="1"/>
          <p:nvPr/>
        </p:nvSpPr>
        <p:spPr>
          <a:xfrm>
            <a:off x="226243" y="914400"/>
            <a:ext cx="11755225" cy="4801314"/>
          </a:xfrm>
          <a:prstGeom prst="rect">
            <a:avLst/>
          </a:prstGeom>
          <a:noFill/>
        </p:spPr>
        <p:txBody>
          <a:bodyPr wrap="square" rtlCol="0">
            <a:spAutoFit/>
          </a:bodyPr>
          <a:lstStyle/>
          <a:p>
            <a:r>
              <a:rPr lang="zh-TW" altLang="en-US" dirty="0"/>
              <a:t>一般的應用程式，通常需要提供使用者執行設定的功</a:t>
            </a:r>
            <a:r>
              <a:rPr lang="zh-TW" altLang="en-US" dirty="0" smtClean="0"/>
              <a:t>能</a:t>
            </a:r>
            <a:r>
              <a:rPr lang="zh-TW" altLang="en-US" dirty="0"/>
              <a:t>。</a:t>
            </a:r>
            <a:r>
              <a:rPr lang="en-US" altLang="zh-TW" dirty="0"/>
              <a:t>Android </a:t>
            </a:r>
            <a:r>
              <a:rPr lang="zh-TW" altLang="en-US" dirty="0"/>
              <a:t>為應用程式提供一個專門用來設計應用程式設定功能的元</a:t>
            </a:r>
            <a:r>
              <a:rPr lang="zh-TW" altLang="en-US" dirty="0" smtClean="0"/>
              <a:t>件</a:t>
            </a:r>
            <a:r>
              <a:rPr lang="zh-CN" altLang="en-US" dirty="0" smtClean="0"/>
              <a:t>。</a:t>
            </a:r>
            <a:r>
              <a:rPr lang="zh-TW" altLang="en-US" dirty="0"/>
              <a:t>設定畫面配置檔 </a:t>
            </a:r>
            <a:r>
              <a:rPr lang="en-US" altLang="zh-TW" dirty="0"/>
              <a:t>– </a:t>
            </a:r>
            <a:r>
              <a:rPr lang="zh-TW" altLang="en-US" dirty="0"/>
              <a:t>這種設定元件有它特有的畫面配置檔，也是一個</a:t>
            </a:r>
            <a:r>
              <a:rPr lang="en-US" altLang="zh-TW" dirty="0"/>
              <a:t>XML </a:t>
            </a:r>
            <a:r>
              <a:rPr lang="zh-TW" altLang="en-US" dirty="0" smtClean="0"/>
              <a:t>格式</a:t>
            </a:r>
            <a:r>
              <a:rPr lang="zh-TW" altLang="en-US" dirty="0"/>
              <a:t>的檔案，放在專案</a:t>
            </a:r>
            <a:r>
              <a:rPr lang="zh-TW" altLang="en-US" dirty="0" smtClean="0"/>
              <a:t>的</a:t>
            </a:r>
            <a:r>
              <a:rPr lang="en-US" altLang="zh-TW" dirty="0" smtClean="0"/>
              <a:t>res/xml</a:t>
            </a:r>
            <a:r>
              <a:rPr lang="zh-TW" altLang="en-US" dirty="0"/>
              <a:t>」目錄下，使用特別的標籤設計畫面</a:t>
            </a:r>
            <a:r>
              <a:rPr lang="zh-TW" altLang="en-US" dirty="0" smtClean="0"/>
              <a:t>。</a:t>
            </a:r>
            <a:r>
              <a:rPr lang="en-US" altLang="zh-TW" dirty="0" err="1" smtClean="0"/>
              <a:t>PreferenceActivity</a:t>
            </a:r>
            <a:r>
              <a:rPr lang="zh-TW" altLang="en-US" dirty="0"/>
              <a:t>元件 </a:t>
            </a:r>
            <a:r>
              <a:rPr lang="en-US" altLang="zh-TW" dirty="0"/>
              <a:t>– </a:t>
            </a:r>
            <a:r>
              <a:rPr lang="zh-TW" altLang="en-US" dirty="0"/>
              <a:t>設定元件專用的</a:t>
            </a:r>
            <a:r>
              <a:rPr lang="en-US" altLang="zh-TW" dirty="0"/>
              <a:t>Activity</a:t>
            </a:r>
            <a:r>
              <a:rPr lang="zh-TW" altLang="en-US" dirty="0"/>
              <a:t>元件，讓你的元件類別繼承自這個類別</a:t>
            </a:r>
            <a:r>
              <a:rPr lang="zh-TW" altLang="en-US" dirty="0" smtClean="0"/>
              <a:t>。</a:t>
            </a:r>
            <a:endParaRPr lang="en-US" altLang="zh-TW" dirty="0" smtClean="0"/>
          </a:p>
          <a:p>
            <a:r>
              <a:rPr lang="zh-CN" altLang="en-US" dirty="0"/>
              <a:t>設定元件專用的畫面配置檔放在專案的「</a:t>
            </a:r>
            <a:r>
              <a:rPr lang="en-US" dirty="0"/>
              <a:t>res/xml」</a:t>
            </a:r>
            <a:r>
              <a:rPr lang="zh-CN" altLang="en-US" dirty="0"/>
              <a:t>目錄下，這個設定檔的最外層使用「</a:t>
            </a:r>
            <a:r>
              <a:rPr lang="en-US" dirty="0" err="1"/>
              <a:t>PreferenceScreen</a:t>
            </a:r>
            <a:r>
              <a:rPr lang="en-US" dirty="0"/>
              <a:t>」</a:t>
            </a:r>
            <a:r>
              <a:rPr lang="zh-CN" altLang="en-US" dirty="0"/>
              <a:t>標籤，根據應用程式需要的設定資料，在這裡標籤中加入這些需要的設定元件標籤：</a:t>
            </a:r>
            <a:endParaRPr lang="zh-CN" altLang="en-US" dirty="0"/>
          </a:p>
          <a:p>
            <a:pPr marL="285750" indent="-285750">
              <a:buFont typeface="Arial" panose="020B0604020202020204" pitchFamily="34" charset="0"/>
              <a:buChar char="•"/>
            </a:pPr>
            <a:r>
              <a:rPr lang="en-US" dirty="0" err="1"/>
              <a:t>EditTextPreference</a:t>
            </a:r>
            <a:r>
              <a:rPr lang="en-US" dirty="0"/>
              <a:t> – </a:t>
            </a:r>
            <a:r>
              <a:rPr lang="zh-CN" altLang="en-US" dirty="0"/>
              <a:t>使用對話框讓使用者輸入文字資料。</a:t>
            </a:r>
            <a:endParaRPr lang="zh-CN" altLang="en-US" dirty="0"/>
          </a:p>
          <a:p>
            <a:pPr marL="285750" indent="-285750">
              <a:buFont typeface="Arial" panose="020B0604020202020204" pitchFamily="34" charset="0"/>
              <a:buChar char="•"/>
            </a:pPr>
            <a:r>
              <a:rPr lang="en-US" dirty="0" err="1"/>
              <a:t>CheckBoxPreference</a:t>
            </a:r>
            <a:r>
              <a:rPr lang="en-US" dirty="0"/>
              <a:t> – </a:t>
            </a:r>
            <a:r>
              <a:rPr lang="zh-CN" altLang="en-US" dirty="0"/>
              <a:t>勾選元件，儲存</a:t>
            </a:r>
            <a:r>
              <a:rPr lang="en-US" dirty="0" err="1"/>
              <a:t>boolean</a:t>
            </a:r>
            <a:r>
              <a:rPr lang="en-US" dirty="0"/>
              <a:t> </a:t>
            </a:r>
            <a:r>
              <a:rPr lang="zh-CN" altLang="en-US" dirty="0"/>
              <a:t>資料。</a:t>
            </a:r>
            <a:endParaRPr lang="zh-CN" altLang="en-US" dirty="0"/>
          </a:p>
          <a:p>
            <a:pPr marL="285750" indent="-285750">
              <a:buFont typeface="Arial" panose="020B0604020202020204" pitchFamily="34" charset="0"/>
              <a:buChar char="•"/>
            </a:pPr>
            <a:r>
              <a:rPr lang="en-US" dirty="0" err="1"/>
              <a:t>SwitchPreference</a:t>
            </a:r>
            <a:r>
              <a:rPr lang="en-US" dirty="0"/>
              <a:t> – </a:t>
            </a:r>
            <a:r>
              <a:rPr lang="zh-CN" altLang="en-US" dirty="0"/>
              <a:t>在</a:t>
            </a:r>
            <a:r>
              <a:rPr lang="en-US" dirty="0"/>
              <a:t>Android 4.0（API level 14）</a:t>
            </a:r>
            <a:r>
              <a:rPr lang="zh-CN" altLang="en-US" dirty="0"/>
              <a:t>加入，提供開關式的元</a:t>
            </a:r>
            <a:br>
              <a:rPr lang="zh-CN" altLang="en-US" dirty="0"/>
            </a:br>
            <a:r>
              <a:rPr lang="zh-CN" altLang="en-US" dirty="0"/>
              <a:t>件，儲存</a:t>
            </a:r>
            <a:r>
              <a:rPr lang="en-US" dirty="0" err="1"/>
              <a:t>boolean</a:t>
            </a:r>
            <a:r>
              <a:rPr lang="en-US" dirty="0"/>
              <a:t> </a:t>
            </a:r>
            <a:r>
              <a:rPr lang="zh-CN" altLang="en-US" dirty="0"/>
              <a:t>資料。</a:t>
            </a:r>
            <a:endParaRPr lang="zh-CN" altLang="en-US" dirty="0"/>
          </a:p>
          <a:p>
            <a:pPr marL="285750" indent="-285750">
              <a:buFont typeface="Arial" panose="020B0604020202020204" pitchFamily="34" charset="0"/>
              <a:buChar char="•"/>
            </a:pPr>
            <a:r>
              <a:rPr lang="en-US" dirty="0" err="1"/>
              <a:t>ListPreference</a:t>
            </a:r>
            <a:r>
              <a:rPr lang="en-US" dirty="0"/>
              <a:t> – </a:t>
            </a:r>
            <a:r>
              <a:rPr lang="zh-CN" altLang="en-US" dirty="0"/>
              <a:t>使用對話框讓使用者在列表中選擇一個項目，儲存字串資料。</a:t>
            </a:r>
            <a:endParaRPr lang="zh-CN" altLang="en-US" dirty="0"/>
          </a:p>
          <a:p>
            <a:pPr marL="285750" indent="-285750">
              <a:buFont typeface="Arial" panose="020B0604020202020204" pitchFamily="34" charset="0"/>
              <a:buChar char="•"/>
            </a:pPr>
            <a:r>
              <a:rPr lang="en-US" dirty="0" err="1"/>
              <a:t>MultiSelectListPreference</a:t>
            </a:r>
            <a:r>
              <a:rPr lang="en-US" dirty="0"/>
              <a:t> – </a:t>
            </a:r>
            <a:r>
              <a:rPr lang="zh-CN" altLang="en-US" dirty="0"/>
              <a:t>在</a:t>
            </a:r>
            <a:r>
              <a:rPr lang="en-US" dirty="0"/>
              <a:t>Android 3.0（API level 11）</a:t>
            </a:r>
            <a:r>
              <a:rPr lang="zh-CN" altLang="en-US" dirty="0"/>
              <a:t>加入，使用對話框讓使用者在列表中選擇多個項目，儲存</a:t>
            </a:r>
            <a:r>
              <a:rPr lang="en-US" dirty="0"/>
              <a:t>Set </a:t>
            </a:r>
            <a:r>
              <a:rPr lang="zh-CN" altLang="en-US" dirty="0"/>
              <a:t>資料。</a:t>
            </a:r>
            <a:endParaRPr lang="zh-CN" altLang="en-US" dirty="0"/>
          </a:p>
          <a:p>
            <a:pPr marL="285750" indent="-285750">
              <a:buFont typeface="Arial" panose="020B0604020202020204" pitchFamily="34" charset="0"/>
              <a:buChar char="•"/>
            </a:pPr>
            <a:r>
              <a:rPr lang="en-US" dirty="0" err="1"/>
              <a:t>RingtonePreference</a:t>
            </a:r>
            <a:r>
              <a:rPr lang="en-US" dirty="0"/>
              <a:t> – </a:t>
            </a:r>
            <a:r>
              <a:rPr lang="zh-CN" altLang="en-US" dirty="0"/>
              <a:t>開啟系統內建選擇來電鈴聲的對話框讓使用者選擇，儲存文字資料。</a:t>
            </a:r>
            <a:endParaRPr lang="zh-CN" altLang="en-US" dirty="0"/>
          </a:p>
          <a:p>
            <a:pPr marL="285750" indent="-285750">
              <a:buFont typeface="Arial" panose="020B0604020202020204" pitchFamily="34" charset="0"/>
              <a:buChar char="•"/>
            </a:pPr>
            <a:r>
              <a:rPr lang="en-US" dirty="0" err="1"/>
              <a:t>PreferenceCategory</a:t>
            </a:r>
            <a:r>
              <a:rPr lang="en-US" dirty="0"/>
              <a:t> – </a:t>
            </a:r>
            <a:r>
              <a:rPr lang="zh-CN" altLang="en-US" dirty="0"/>
              <a:t>用來執行設定資料的分組。</a:t>
            </a:r>
            <a:endParaRPr lang="zh-CN" altLang="en-US" dirty="0"/>
          </a:p>
          <a:p>
            <a:pPr marL="285750" indent="-285750">
              <a:buFont typeface="Arial" panose="020B0604020202020204" pitchFamily="34" charset="0"/>
              <a:buChar char="•"/>
            </a:pPr>
            <a:r>
              <a:rPr lang="en-US" dirty="0"/>
              <a:t>Preference – </a:t>
            </a:r>
            <a:r>
              <a:rPr lang="zh-CN" altLang="en-US" dirty="0"/>
              <a:t>啟動其它元件執行設定的工作</a:t>
            </a:r>
            <a:r>
              <a:rPr lang="zh-CN" altLang="en-US" dirty="0" smtClean="0"/>
              <a:t>。</a:t>
            </a:r>
            <a:endParaRPr lang="zh-TW" altLang="en-US" dirty="0"/>
          </a:p>
          <a:p>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設計設定元件使用的畫面配置檔</a:t>
            </a:r>
            <a:endParaRPr lang="zh-TW" altLang="en-US" b="1" dirty="0"/>
          </a:p>
        </p:txBody>
      </p:sp>
      <p:sp>
        <p:nvSpPr>
          <p:cNvPr id="4" name="TextBox 3"/>
          <p:cNvSpPr txBox="1"/>
          <p:nvPr/>
        </p:nvSpPr>
        <p:spPr>
          <a:xfrm>
            <a:off x="226243" y="914400"/>
            <a:ext cx="11755225" cy="369332"/>
          </a:xfrm>
          <a:prstGeom prst="rect">
            <a:avLst/>
          </a:prstGeom>
          <a:noFill/>
        </p:spPr>
        <p:txBody>
          <a:bodyPr wrap="square" rtlCol="0">
            <a:spAutoFit/>
          </a:bodyPr>
          <a:lstStyle/>
          <a:p>
            <a:r>
              <a:rPr lang="zh-CN" altLang="en-US" dirty="0"/>
              <a:t>設定元件需要使用一些文字資源，開啟「</a:t>
            </a:r>
            <a:r>
              <a:rPr lang="en-US" dirty="0"/>
              <a:t>res/values/strings.xml」，</a:t>
            </a:r>
            <a:r>
              <a:rPr lang="zh-CN" altLang="en-US" dirty="0"/>
              <a:t>加入下列的文字資源：</a:t>
            </a:r>
            <a:endParaRPr lang="en-US" dirty="0"/>
          </a:p>
        </p:txBody>
      </p:sp>
      <p:sp>
        <p:nvSpPr>
          <p:cNvPr id="3" name="Rectangle 2"/>
          <p:cNvSpPr>
            <a:spLocks noChangeArrowheads="1"/>
          </p:cNvSpPr>
          <p:nvPr/>
        </p:nvSpPr>
        <p:spPr bwMode="auto">
          <a:xfrm>
            <a:off x="226243" y="1772080"/>
            <a:ext cx="4779390" cy="2908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smtClean="0">
                <a:ln>
                  <a:noFill/>
                </a:ln>
                <a:solidFill>
                  <a:srgbClr val="000000"/>
                </a:solidFill>
                <a:effectLst/>
                <a:latin typeface="Consolas" panose="020B0609020204030204" pitchFamily="49" charset="0"/>
              </a:rPr>
              <a:t>&gt;預設的顏色&lt;/string&gt;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"default_color_summary"</a:t>
            </a:r>
            <a:r>
              <a:rPr kumimoji="0" lang="en-US" altLang="en-US" sz="900" b="0" i="0" u="none" strike="noStrike" cap="none" normalizeH="0" baseline="0" smtClean="0">
                <a:ln>
                  <a:noFill/>
                </a:ln>
                <a:solidFill>
                  <a:srgbClr val="000000"/>
                </a:solidFill>
                <a:effectLst/>
                <a:latin typeface="Consolas" panose="020B0609020204030204" pitchFamily="49" charset="0"/>
              </a:rPr>
              <a:t>&gt;新增記事的預設顏色&lt;/string&gt;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"default_notify"</a:t>
            </a:r>
            <a:r>
              <a:rPr kumimoji="0" lang="en-US" altLang="en-US" sz="900" b="0" i="0" u="none" strike="noStrike" cap="none" normalizeH="0" baseline="0" smtClean="0">
                <a:ln>
                  <a:noFill/>
                </a:ln>
                <a:solidFill>
                  <a:srgbClr val="000000"/>
                </a:solidFill>
                <a:effectLst/>
                <a:latin typeface="Consolas" panose="020B0609020204030204" pitchFamily="49" charset="0"/>
              </a:rPr>
              <a:t>&gt;預設提醒時間&lt;/string&gt;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"default_notify_summary"</a:t>
            </a:r>
            <a:r>
              <a:rPr kumimoji="0" lang="en-US" altLang="en-US" sz="900" b="0" i="0" u="none" strike="noStrike" cap="none" normalizeH="0" baseline="0" smtClean="0">
                <a:ln>
                  <a:noFill/>
                </a:ln>
                <a:solidFill>
                  <a:srgbClr val="000000"/>
                </a:solidFill>
                <a:effectLst/>
                <a:latin typeface="Consolas" panose="020B0609020204030204" pitchFamily="49" charset="0"/>
              </a:rPr>
              <a:t>&gt;在指定的時間之前通知&lt;/string&gt;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&lt;string-array name=</a:t>
            </a:r>
            <a:r>
              <a:rPr kumimoji="0" lang="en-US" altLang="en-US" sz="900" b="0" i="0" u="none" strike="noStrike" cap="none" normalizeH="0" baseline="0" smtClean="0">
                <a:ln>
                  <a:noFill/>
                </a:ln>
                <a:solidFill>
                  <a:srgbClr val="0000FF"/>
                </a:solidFill>
                <a:effectLst/>
                <a:latin typeface="Consolas" panose="020B0609020204030204" pitchFamily="49" charset="0"/>
              </a:rPr>
              <a:t>"notify_minutes_array"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&lt;item&gt;五分鐘&lt;/item&gt;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&lt;item&gt;十分鐘&lt;/item&gt;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&lt;item&gt;二十分鐘&lt;/item&gt;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&lt;item&gt;三十分鐘&lt;/item&gt;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&lt;item&gt;六十分鐘&lt;/item&gt;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&lt;/string-array&gt;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&lt;string-array name=</a:t>
            </a:r>
            <a:r>
              <a:rPr kumimoji="0" lang="en-US" altLang="en-US" sz="900" b="0" i="0" u="none" strike="noStrike" cap="none" normalizeH="0" baseline="0" smtClean="0">
                <a:ln>
                  <a:noFill/>
                </a:ln>
                <a:solidFill>
                  <a:srgbClr val="0000FF"/>
                </a:solidFill>
                <a:effectLst/>
                <a:latin typeface="Consolas" panose="020B0609020204030204" pitchFamily="49" charset="0"/>
              </a:rPr>
              <a:t>"notify_minutes_value_array"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5</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20</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30</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60</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&lt;/string-array&gt;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 name="TextBox 4"/>
          <p:cNvSpPr txBox="1"/>
          <p:nvPr/>
        </p:nvSpPr>
        <p:spPr>
          <a:xfrm>
            <a:off x="4959914" y="1300899"/>
            <a:ext cx="6814164" cy="923330"/>
          </a:xfrm>
          <a:prstGeom prst="rect">
            <a:avLst/>
          </a:prstGeom>
          <a:noFill/>
        </p:spPr>
        <p:txBody>
          <a:bodyPr wrap="square" rtlCol="0">
            <a:spAutoFit/>
          </a:bodyPr>
          <a:lstStyle/>
          <a:p>
            <a:r>
              <a:rPr lang="zh-TW" altLang="en-US"/>
              <a:t>設定畫面配置檔必須放在專案的「</a:t>
            </a:r>
            <a:r>
              <a:rPr lang="en-US" altLang="zh-TW"/>
              <a:t>res/xml</a:t>
            </a:r>
            <a:r>
              <a:rPr lang="zh-TW" altLang="en-US"/>
              <a:t>」目錄下，如果專案中還沒有這個目錄，在「</a:t>
            </a:r>
            <a:r>
              <a:rPr lang="en-US" altLang="zh-TW"/>
              <a:t>res</a:t>
            </a:r>
            <a:r>
              <a:rPr lang="zh-TW" altLang="en-US"/>
              <a:t>」目錄按滑鼠右鍵，選擇「</a:t>
            </a:r>
            <a:r>
              <a:rPr lang="en-US" altLang="zh-TW"/>
              <a:t>New -&gt; Directory</a:t>
            </a:r>
            <a:r>
              <a:rPr lang="zh-TW" altLang="en-US"/>
              <a:t>」，輸入「</a:t>
            </a:r>
            <a:r>
              <a:rPr lang="en-US" altLang="zh-TW"/>
              <a:t>xml</a:t>
            </a:r>
            <a:r>
              <a:rPr lang="zh-TW" altLang="en-US"/>
              <a:t>」以後選擇「</a:t>
            </a:r>
            <a:r>
              <a:rPr lang="en-US" altLang="zh-TW"/>
              <a:t>OK</a:t>
            </a:r>
            <a:r>
              <a:rPr lang="zh-TW" altLang="en-US"/>
              <a:t>」。</a:t>
            </a:r>
            <a:endParaRPr lang="en-US" dirty="0"/>
          </a:p>
        </p:txBody>
      </p:sp>
      <p:sp>
        <p:nvSpPr>
          <p:cNvPr id="6" name="Rectangle 3"/>
          <p:cNvSpPr>
            <a:spLocks noChangeArrowheads="1"/>
          </p:cNvSpPr>
          <p:nvPr/>
        </p:nvSpPr>
        <p:spPr bwMode="auto">
          <a:xfrm>
            <a:off x="5005633" y="2478731"/>
            <a:ext cx="6348167"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smtClean="0">
                <a:ln>
                  <a:noFill/>
                </a:ln>
                <a:solidFill>
                  <a:srgbClr val="0000FF"/>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 encoding=</a:t>
            </a:r>
            <a:r>
              <a:rPr kumimoji="0" lang="en-US" altLang="en-US" sz="900" b="0" i="0" u="none" strike="noStrike" cap="none" normalizeH="0" baseline="0" smtClean="0">
                <a:ln>
                  <a:noFill/>
                </a:ln>
                <a:solidFill>
                  <a:srgbClr val="0000FF"/>
                </a:solidFill>
                <a:effectLst/>
                <a:latin typeface="Consolas" panose="020B0609020204030204" pitchFamily="49" charset="0"/>
              </a:rPr>
              <a:t>"utf-8"</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&lt;PreferenceScreen xmlns:android=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FF"/>
                </a:solidFill>
                <a:effectLst/>
                <a:latin typeface="Consolas" panose="020B0609020204030204" pitchFamily="49" charset="0"/>
                <a:hlinkClick r:id="rId1"/>
              </a:rPr>
              <a:t>http://schemas.android.com/apk/res/android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預設顏色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android:key 設定資料名稱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android:title 設定畫面上顯示的標題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android:summary 設定畫面上顯示的說明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&lt;Preference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android:key=</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android:summary=</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"@string/default_color_summary"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&lt;/Preference&gt;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預設提醒時間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android:entries 設定畫面顯示選項內容的陣列資源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android:entriyValues 設定儲存選項資料的陣列資源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android:defaultValue 設定選項預設項目編號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&lt;ListPreference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android:key=</a:t>
            </a:r>
            <a:r>
              <a:rPr kumimoji="0" lang="en-US" altLang="en-US" sz="900" b="0" i="0" u="none" strike="noStrike" cap="none" normalizeH="0" baseline="0" smtClean="0">
                <a:ln>
                  <a:noFill/>
                </a:ln>
                <a:solidFill>
                  <a:srgbClr val="0000FF"/>
                </a:solidFill>
                <a:effectLst/>
                <a:latin typeface="Consolas" panose="020B0609020204030204" pitchFamily="49" charset="0"/>
              </a:rPr>
              <a:t>"NOTIFY_MINUTES"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"@string/default_notify"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android:summary=</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"@string/default_notify_summary"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android:entries=</a:t>
            </a:r>
            <a:r>
              <a:rPr kumimoji="0" lang="en-US" altLang="en-US" sz="900" b="0" i="0" u="none" strike="noStrike" cap="none" normalizeH="0" baseline="0" smtClean="0">
                <a:ln>
                  <a:noFill/>
                </a:ln>
                <a:solidFill>
                  <a:srgbClr val="0000FF"/>
                </a:solidFill>
                <a:effectLst/>
                <a:latin typeface="Consolas" panose="020B0609020204030204" pitchFamily="49" charset="0"/>
              </a:rPr>
              <a:t>"@array/notify_minutes_array"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android:entryValues=</a:t>
            </a:r>
            <a:r>
              <a:rPr kumimoji="0" lang="en-US" altLang="en-US" sz="900" b="0" i="0" u="none" strike="noStrike" cap="none" normalizeH="0" baseline="0" smtClean="0">
                <a:ln>
                  <a:noFill/>
                </a:ln>
                <a:solidFill>
                  <a:srgbClr val="0000FF"/>
                </a:solidFill>
                <a:effectLst/>
                <a:latin typeface="Consolas" panose="020B0609020204030204" pitchFamily="49" charset="0"/>
              </a:rPr>
              <a:t>"@array/notify_minutes_value_array"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android:defaultValue=</a:t>
            </a:r>
            <a:r>
              <a:rPr kumimoji="0" lang="en-US" altLang="en-US" sz="900" b="0" i="0" u="none" strike="noStrike" cap="none" normalizeH="0" baseline="0" smtClean="0">
                <a:ln>
                  <a:noFill/>
                </a:ln>
                <a:solidFill>
                  <a:srgbClr val="0000FF"/>
                </a:solidFill>
                <a:effectLst/>
                <a:latin typeface="Consolas" panose="020B0609020204030204" pitchFamily="49" charset="0"/>
              </a:rPr>
              <a:t>"5"</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&lt;/PreferenceScreen&gt;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TextBox 6"/>
          <p:cNvSpPr txBox="1"/>
          <p:nvPr/>
        </p:nvSpPr>
        <p:spPr>
          <a:xfrm>
            <a:off x="5005633" y="5882321"/>
            <a:ext cx="6768445" cy="923330"/>
          </a:xfrm>
          <a:prstGeom prst="rect">
            <a:avLst/>
          </a:prstGeom>
          <a:noFill/>
        </p:spPr>
        <p:txBody>
          <a:bodyPr wrap="square" rtlCol="0">
            <a:spAutoFit/>
          </a:bodyPr>
          <a:lstStyle/>
          <a:p>
            <a:r>
              <a:rPr lang="zh-TW" altLang="en-US"/>
              <a:t>這個檔案在設定畫面中提供兩個設定用的項目，一個用來設定新增記事的預設顏色，還有設定提醒的預設時間，這一章會先使用預設顏色的設定值，提醒的預設時間在後面才會用到。</a:t>
            </a:r>
            <a:endParaRPr lang="en-US"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設計設定元件</a:t>
            </a:r>
            <a:endParaRPr lang="zh-TW" altLang="en-US" b="1" dirty="0"/>
          </a:p>
        </p:txBody>
      </p:sp>
      <p:sp>
        <p:nvSpPr>
          <p:cNvPr id="4" name="TextBox 3"/>
          <p:cNvSpPr txBox="1"/>
          <p:nvPr/>
        </p:nvSpPr>
        <p:spPr>
          <a:xfrm>
            <a:off x="226243" y="914400"/>
            <a:ext cx="11755225" cy="646331"/>
          </a:xfrm>
          <a:prstGeom prst="rect">
            <a:avLst/>
          </a:prstGeom>
          <a:noFill/>
        </p:spPr>
        <p:txBody>
          <a:bodyPr wrap="square" rtlCol="0">
            <a:spAutoFit/>
          </a:bodyPr>
          <a:lstStyle/>
          <a:p>
            <a:r>
              <a:rPr lang="zh-CN" altLang="en-US" dirty="0"/>
              <a:t>設定元件是一個比較特殊的</a:t>
            </a:r>
            <a:r>
              <a:rPr lang="en-US" dirty="0"/>
              <a:t>Activity</a:t>
            </a:r>
            <a:r>
              <a:rPr lang="zh-CN" altLang="en-US" dirty="0"/>
              <a:t>元件，它是繼承自「</a:t>
            </a:r>
            <a:r>
              <a:rPr lang="en-US" dirty="0" err="1"/>
              <a:t>PreferenceActivity</a:t>
            </a:r>
            <a:r>
              <a:rPr lang="en-US" dirty="0"/>
              <a:t>」</a:t>
            </a:r>
            <a:r>
              <a:rPr lang="zh-CN" altLang="en-US" dirty="0"/>
              <a:t>的子類別，最基本的作法只要在覆寫的</a:t>
            </a:r>
            <a:r>
              <a:rPr lang="en-US" dirty="0" err="1"/>
              <a:t>onCreate</a:t>
            </a:r>
            <a:r>
              <a:rPr lang="en-US" dirty="0"/>
              <a:t> </a:t>
            </a:r>
            <a:r>
              <a:rPr lang="zh-CN" altLang="en-US" dirty="0"/>
              <a:t>方法中，呼叫「</a:t>
            </a:r>
            <a:r>
              <a:rPr lang="en-US" dirty="0" err="1"/>
              <a:t>addPreferencesFromResource</a:t>
            </a:r>
            <a:r>
              <a:rPr lang="en-US" dirty="0"/>
              <a:t>」</a:t>
            </a:r>
            <a:r>
              <a:rPr lang="zh-CN" altLang="en-US" dirty="0"/>
              <a:t>方法指定元件使用的設定畫面資源就可以了。</a:t>
            </a:r>
            <a:endParaRPr lang="en-US" dirty="0"/>
          </a:p>
        </p:txBody>
      </p:sp>
      <p:sp>
        <p:nvSpPr>
          <p:cNvPr id="8" name="Rectangle 2"/>
          <p:cNvSpPr>
            <a:spLocks noChangeArrowheads="1"/>
          </p:cNvSpPr>
          <p:nvPr/>
        </p:nvSpPr>
        <p:spPr bwMode="auto">
          <a:xfrm>
            <a:off x="226243" y="1624873"/>
            <a:ext cx="4666268"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package</a:t>
            </a:r>
            <a:r>
              <a:rPr kumimoji="0" lang="en-US" altLang="en-US" sz="900" b="0" i="0" u="none" strike="noStrike" cap="none" normalizeH="0" baseline="0" smtClean="0">
                <a:ln>
                  <a:noFill/>
                </a:ln>
                <a:solidFill>
                  <a:srgbClr val="000000"/>
                </a:solidFill>
                <a:effectLst/>
                <a:latin typeface="Consolas" panose="020B0609020204030204" pitchFamily="49" charset="0"/>
              </a:rPr>
              <a:t> net.macdidi.myandroidtutorial;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android.os.Bundle;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android.preference.PreferenceActivity;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 PrefActivity </a:t>
            </a:r>
            <a:r>
              <a:rPr kumimoji="0" lang="en-US" altLang="en-US" sz="900" b="1" i="0" u="none" strike="noStrike" cap="none" normalizeH="0" baseline="0" smtClean="0">
                <a:ln>
                  <a:noFill/>
                </a:ln>
                <a:solidFill>
                  <a:srgbClr val="006699"/>
                </a:solidFill>
                <a:effectLst/>
                <a:latin typeface="Consolas" panose="020B0609020204030204" pitchFamily="49" charset="0"/>
              </a:rPr>
              <a:t>extends</a:t>
            </a:r>
            <a:r>
              <a:rPr kumimoji="0" lang="en-US" altLang="en-US" sz="900" b="0" i="0" u="none" strike="noStrike" cap="none" normalizeH="0" baseline="0" smtClean="0">
                <a:ln>
                  <a:noFill/>
                </a:ln>
                <a:solidFill>
                  <a:srgbClr val="000000"/>
                </a:solidFill>
                <a:effectLst/>
                <a:latin typeface="Consolas" panose="020B0609020204030204" pitchFamily="49" charset="0"/>
              </a:rPr>
              <a:t> PreferenceActivity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onCreate(Bundle savedInstanceState)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.onCreate(savedInstanceState);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指定使用的設定畫面配置資源</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這行敘述從API Level 11開始會產生警告訊息</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不過不會影響應用程式的運作</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addPreferencesFromResource(R.xml.mypreference);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3"/>
          <p:cNvSpPr>
            <a:spLocks noChangeArrowheads="1"/>
          </p:cNvSpPr>
          <p:nvPr/>
        </p:nvSpPr>
        <p:spPr bwMode="auto">
          <a:xfrm>
            <a:off x="4609707" y="1705039"/>
            <a:ext cx="7107811"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Inside AndroidManifest.xml:</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設定元件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net.macdidi.myandroidtutorial.PrefActivity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TextBox 9"/>
          <p:cNvSpPr txBox="1"/>
          <p:nvPr/>
        </p:nvSpPr>
        <p:spPr>
          <a:xfrm>
            <a:off x="226243" y="4123672"/>
            <a:ext cx="5448693" cy="923330"/>
          </a:xfrm>
          <a:prstGeom prst="rect">
            <a:avLst/>
          </a:prstGeom>
          <a:noFill/>
        </p:spPr>
        <p:txBody>
          <a:bodyPr wrap="square" rtlCol="0">
            <a:spAutoFit/>
          </a:bodyPr>
          <a:lstStyle/>
          <a:p>
            <a:r>
              <a:rPr lang="zh-TW" altLang="en-US"/>
              <a:t>完成設定元件的設計以後，開啟「</a:t>
            </a:r>
            <a:r>
              <a:rPr lang="en-US" altLang="zh-TW"/>
              <a:t>res/menu/main_menu.xml</a:t>
            </a:r>
            <a:r>
              <a:rPr lang="zh-TW" altLang="en-US"/>
              <a:t>」檔案，為功能表加入啟動設定元件的項目：</a:t>
            </a:r>
            <a:endParaRPr lang="en-US" dirty="0"/>
          </a:p>
        </p:txBody>
      </p:sp>
      <p:sp>
        <p:nvSpPr>
          <p:cNvPr id="11" name="Rectangle 4"/>
          <p:cNvSpPr>
            <a:spLocks noChangeArrowheads="1"/>
          </p:cNvSpPr>
          <p:nvPr/>
        </p:nvSpPr>
        <p:spPr bwMode="auto">
          <a:xfrm>
            <a:off x="226243" y="5191310"/>
            <a:ext cx="420435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設定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"Setting"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app:showAsAction=</a:t>
            </a:r>
            <a:r>
              <a:rPr kumimoji="0" lang="en-US" altLang="en-US" sz="900" b="0" i="0" u="none" strike="noStrike" cap="none" normalizeH="0" baseline="0" smtClean="0">
                <a:ln>
                  <a:noFill/>
                </a:ln>
                <a:solidFill>
                  <a:srgbClr val="0000FF"/>
                </a:solidFill>
                <a:effectLst/>
                <a:latin typeface="Consolas" panose="020B0609020204030204" pitchFamily="49" charset="0"/>
              </a:rPr>
              <a:t>"always"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android:icon=</a:t>
            </a:r>
            <a:r>
              <a:rPr kumimoji="0" lang="en-US" altLang="en-US" sz="900" b="0" i="0" u="none" strike="noStrike" cap="none" normalizeH="0" baseline="0" smtClean="0">
                <a:ln>
                  <a:noFill/>
                </a:ln>
                <a:solidFill>
                  <a:srgbClr val="0000FF"/>
                </a:solidFill>
                <a:effectLst/>
                <a:latin typeface="Consolas" panose="020B0609020204030204" pitchFamily="49" charset="0"/>
              </a:rPr>
              <a:t>"@android:drawable/ic_menu_preferences"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android:onClick=</a:t>
            </a:r>
            <a:r>
              <a:rPr kumimoji="0" lang="en-US" altLang="en-US" sz="900" b="0" i="0" u="none" strike="noStrike" cap="none" normalizeH="0" baseline="0" smtClean="0">
                <a:ln>
                  <a:noFill/>
                </a:ln>
                <a:solidFill>
                  <a:srgbClr val="0000FF"/>
                </a:solidFill>
                <a:effectLst/>
                <a:latin typeface="Consolas" panose="020B0609020204030204" pitchFamily="49" charset="0"/>
              </a:rPr>
              <a:t>"clickPreferences"</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 name="TextBox 11"/>
          <p:cNvSpPr txBox="1"/>
          <p:nvPr/>
        </p:nvSpPr>
        <p:spPr>
          <a:xfrm>
            <a:off x="6400800" y="4123672"/>
            <a:ext cx="5495827" cy="646331"/>
          </a:xfrm>
          <a:prstGeom prst="rect">
            <a:avLst/>
          </a:prstGeom>
          <a:noFill/>
        </p:spPr>
        <p:txBody>
          <a:bodyPr wrap="square" rtlCol="0">
            <a:spAutoFit/>
          </a:bodyPr>
          <a:lstStyle/>
          <a:p>
            <a:r>
              <a:rPr lang="zh-CN" altLang="en-US" dirty="0"/>
              <a:t>開啟「</a:t>
            </a:r>
            <a:r>
              <a:rPr lang="en-US" dirty="0" err="1"/>
              <a:t>net.macdidi.myandroidtutorial</a:t>
            </a:r>
            <a:r>
              <a:rPr lang="en-US" dirty="0"/>
              <a:t>」</a:t>
            </a:r>
            <a:r>
              <a:rPr lang="zh-CN" altLang="en-US" dirty="0"/>
              <a:t>套件下的「</a:t>
            </a:r>
            <a:r>
              <a:rPr lang="en-US" dirty="0" err="1"/>
              <a:t>MainActivity</a:t>
            </a:r>
            <a:r>
              <a:rPr lang="en-US" dirty="0"/>
              <a:t>」</a:t>
            </a:r>
            <a:r>
              <a:rPr lang="zh-CN" altLang="en-US" dirty="0"/>
              <a:t>類別，加入啟動設定元件的方法宣告：</a:t>
            </a:r>
            <a:endParaRPr lang="en-US" dirty="0"/>
          </a:p>
        </p:txBody>
      </p:sp>
      <p:sp>
        <p:nvSpPr>
          <p:cNvPr id="13" name="Rectangle 5"/>
          <p:cNvSpPr>
            <a:spLocks noChangeArrowheads="1"/>
          </p:cNvSpPr>
          <p:nvPr/>
        </p:nvSpPr>
        <p:spPr bwMode="auto">
          <a:xfrm>
            <a:off x="6400800" y="5329810"/>
            <a:ext cx="5791200"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MenuItem</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啟動設定元件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PrefActivity.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在設計設定元件中啟動其它元件</a:t>
            </a:r>
            <a:endParaRPr lang="zh-TW" altLang="en-US" b="1" dirty="0"/>
          </a:p>
        </p:txBody>
      </p:sp>
      <p:sp>
        <p:nvSpPr>
          <p:cNvPr id="4" name="TextBox 3"/>
          <p:cNvSpPr txBox="1"/>
          <p:nvPr/>
        </p:nvSpPr>
        <p:spPr>
          <a:xfrm>
            <a:off x="226243" y="914400"/>
            <a:ext cx="11755225" cy="646331"/>
          </a:xfrm>
          <a:prstGeom prst="rect">
            <a:avLst/>
          </a:prstGeom>
          <a:noFill/>
        </p:spPr>
        <p:txBody>
          <a:bodyPr wrap="square" rtlCol="0">
            <a:spAutoFit/>
          </a:bodyPr>
          <a:lstStyle/>
          <a:p>
            <a:r>
              <a:rPr lang="zh-TW" altLang="en-US" dirty="0"/>
              <a:t>選擇記事分類顏色的元件在之前已經設計好了，所以需要讓使用者選擇預設顏色最好的作法，應該是使用原來設計好的元件，再稍微修改就可以了</a:t>
            </a:r>
            <a:r>
              <a:rPr lang="zh-TW" altLang="en-US" dirty="0" smtClean="0"/>
              <a:t>。</a:t>
            </a:r>
            <a:r>
              <a:rPr lang="zh-CN" altLang="en-US" dirty="0"/>
              <a:t>在「</a:t>
            </a:r>
            <a:r>
              <a:rPr lang="en-US" dirty="0"/>
              <a:t>AndroidManifest.xml」</a:t>
            </a:r>
            <a:r>
              <a:rPr lang="zh-CN" altLang="en-US" dirty="0"/>
              <a:t>檔案修改它的設定：</a:t>
            </a:r>
            <a:endParaRPr lang="en-US" dirty="0"/>
          </a:p>
        </p:txBody>
      </p:sp>
      <p:sp>
        <p:nvSpPr>
          <p:cNvPr id="3" name="Rectangle 2"/>
          <p:cNvSpPr>
            <a:spLocks noChangeArrowheads="1"/>
          </p:cNvSpPr>
          <p:nvPr/>
        </p:nvSpPr>
        <p:spPr bwMode="auto">
          <a:xfrm>
            <a:off x="226243" y="1587884"/>
            <a:ext cx="5250730" cy="1523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選擇顏色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"net.macdidi.myandroidtutorial.ColorActivity"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android:theme=</a:t>
            </a:r>
            <a:r>
              <a:rPr kumimoji="0" lang="en-US" altLang="en-US" sz="900" b="0" i="0" u="none" strike="noStrike" cap="none" normalizeH="0" baseline="0" smtClean="0">
                <a:ln>
                  <a:noFill/>
                </a:ln>
                <a:solidFill>
                  <a:srgbClr val="0000FF"/>
                </a:solidFill>
                <a:effectLst/>
                <a:latin typeface="Consolas" panose="020B0609020204030204" pitchFamily="49" charset="0"/>
              </a:rPr>
              <a:t>"@android:style/Theme.Dialog"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android:label=</a:t>
            </a:r>
            <a:r>
              <a:rPr kumimoji="0" lang="en-US" altLang="en-US" sz="900" b="0" i="0" u="none" strike="noStrike" cap="none" normalizeH="0" baseline="0" smtClean="0">
                <a:ln>
                  <a:noFill/>
                </a:ln>
                <a:solidFill>
                  <a:srgbClr val="0000FF"/>
                </a:solidFill>
                <a:effectLst/>
                <a:latin typeface="Consolas" panose="020B0609020204030204" pitchFamily="49" charset="0"/>
              </a:rPr>
              <a:t>"@string/title_activity_color"</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加入設定元件啟動用的Action名稱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&lt;action android:name=</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"net.macdidi.myandroidtutorial.CHOOSE_COLOR"</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&lt;category android:name=</a:t>
            </a:r>
            <a:r>
              <a:rPr kumimoji="0" lang="en-US" altLang="en-US" sz="900" b="0" i="0" u="none" strike="noStrike" cap="none" normalizeH="0" baseline="0" smtClean="0">
                <a:ln>
                  <a:noFill/>
                </a:ln>
                <a:solidFill>
                  <a:srgbClr val="0000FF"/>
                </a:solidFill>
                <a:effectLst/>
                <a:latin typeface="Consolas" panose="020B0609020204030204" pitchFamily="49" charset="0"/>
              </a:rPr>
              <a:t>"android.intent.category.DEFAULT"</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&lt;/activity&gt;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 name="TextBox 4"/>
          <p:cNvSpPr txBox="1"/>
          <p:nvPr/>
        </p:nvSpPr>
        <p:spPr>
          <a:xfrm>
            <a:off x="5806911" y="1800520"/>
            <a:ext cx="6174557" cy="646331"/>
          </a:xfrm>
          <a:prstGeom prst="rect">
            <a:avLst/>
          </a:prstGeom>
          <a:noFill/>
        </p:spPr>
        <p:txBody>
          <a:bodyPr wrap="square" rtlCol="0">
            <a:spAutoFit/>
          </a:bodyPr>
          <a:lstStyle/>
          <a:p>
            <a:r>
              <a:rPr lang="zh-TW" altLang="en-US"/>
              <a:t>開啟「</a:t>
            </a:r>
            <a:r>
              <a:rPr lang="en-US" altLang="zh-TW"/>
              <a:t>res/xml/mypreference.xml</a:t>
            </a:r>
            <a:r>
              <a:rPr lang="zh-TW" altLang="en-US"/>
              <a:t>，加入啟動選擇顏色元件的設定：</a:t>
            </a:r>
            <a:endParaRPr lang="en-US" dirty="0"/>
          </a:p>
        </p:txBody>
      </p:sp>
      <p:sp>
        <p:nvSpPr>
          <p:cNvPr id="6" name="Rectangle 3"/>
          <p:cNvSpPr>
            <a:spLocks noChangeArrowheads="1"/>
          </p:cNvSpPr>
          <p:nvPr/>
        </p:nvSpPr>
        <p:spPr bwMode="auto">
          <a:xfrm>
            <a:off x="5806911" y="2567912"/>
            <a:ext cx="6061435"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smtClean="0">
                <a:ln>
                  <a:noFill/>
                </a:ln>
                <a:solidFill>
                  <a:srgbClr val="0000FF"/>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 encoding=</a:t>
            </a:r>
            <a:r>
              <a:rPr kumimoji="0" lang="en-US" altLang="en-US" sz="900" b="0" i="0" u="none" strike="noStrike" cap="none" normalizeH="0" baseline="0" smtClean="0">
                <a:ln>
                  <a:noFill/>
                </a:ln>
                <a:solidFill>
                  <a:srgbClr val="0000FF"/>
                </a:solidFill>
                <a:effectLst/>
                <a:latin typeface="Consolas" panose="020B0609020204030204" pitchFamily="49" charset="0"/>
              </a:rPr>
              <a:t>"utf-8"</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&lt;PreferenceScreen xmlns:android=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FF"/>
                </a:solidFill>
                <a:effectLst/>
                <a:latin typeface="Consolas" panose="020B0609020204030204" pitchFamily="49" charset="0"/>
                <a:hlinkClick r:id="rId1"/>
              </a:rPr>
              <a:t>http://schemas.android.com/apk/res/android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&lt;Preference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android:key=</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android:summary=</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"@string/default_color_summary"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啟動選擇顏色元件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android:action=</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"net.macdidi.myandroidtutorial.CHOOSE_COLOR"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android:targetPackage=</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android:targetClass=</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"net.macdidi.myandroidtutorial.ColorActivity"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&lt;/Preference&gt;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&lt;/PreferenceScreen&gt;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在設計設定元件中啟動其它元件</a:t>
            </a:r>
            <a:endParaRPr lang="zh-TW" altLang="en-US" b="1" dirty="0"/>
          </a:p>
        </p:txBody>
      </p:sp>
      <p:sp>
        <p:nvSpPr>
          <p:cNvPr id="4" name="TextBox 3"/>
          <p:cNvSpPr txBox="1"/>
          <p:nvPr/>
        </p:nvSpPr>
        <p:spPr>
          <a:xfrm>
            <a:off x="226243" y="914400"/>
            <a:ext cx="11755225" cy="646331"/>
          </a:xfrm>
          <a:prstGeom prst="rect">
            <a:avLst/>
          </a:prstGeom>
          <a:noFill/>
        </p:spPr>
        <p:txBody>
          <a:bodyPr wrap="square" rtlCol="0">
            <a:spAutoFit/>
          </a:bodyPr>
          <a:lstStyle/>
          <a:p>
            <a:r>
              <a:rPr lang="zh-CN" altLang="en-US" dirty="0"/>
              <a:t>開啟在「</a:t>
            </a:r>
            <a:r>
              <a:rPr lang="en-US" dirty="0" err="1"/>
              <a:t>net.macdidi.myandroidtutorial</a:t>
            </a:r>
            <a:r>
              <a:rPr lang="en-US" dirty="0"/>
              <a:t>」</a:t>
            </a:r>
            <a:r>
              <a:rPr lang="zh-CN" altLang="en-US" dirty="0"/>
              <a:t>套件下的「</a:t>
            </a:r>
            <a:r>
              <a:rPr lang="en-US" dirty="0" err="1"/>
              <a:t>ColorActivity</a:t>
            </a:r>
            <a:r>
              <a:rPr lang="en-US" dirty="0"/>
              <a:t>」</a:t>
            </a:r>
            <a:r>
              <a:rPr lang="zh-CN" altLang="en-US" dirty="0"/>
              <a:t>類別，找到「</a:t>
            </a:r>
            <a:r>
              <a:rPr lang="en-US" dirty="0" err="1"/>
              <a:t>ColorListener</a:t>
            </a:r>
            <a:r>
              <a:rPr lang="en-US" dirty="0"/>
              <a:t>」</a:t>
            </a:r>
            <a:r>
              <a:rPr lang="zh-CN" altLang="en-US" dirty="0"/>
              <a:t>監聽類別，依照下列的說明修改原來的程式碼：</a:t>
            </a:r>
            <a:endParaRPr lang="en-US" dirty="0"/>
          </a:p>
        </p:txBody>
      </p:sp>
      <p:sp>
        <p:nvSpPr>
          <p:cNvPr id="7" name="Rectangle 2"/>
          <p:cNvSpPr>
            <a:spLocks noChangeArrowheads="1"/>
          </p:cNvSpPr>
          <p:nvPr/>
        </p:nvSpPr>
        <p:spPr bwMode="auto">
          <a:xfrm>
            <a:off x="226243" y="1745983"/>
            <a:ext cx="5495827" cy="4016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 ColorListener </a:t>
            </a:r>
            <a:r>
              <a:rPr kumimoji="0" lang="en-US" altLang="en-US" sz="900" b="1" i="0" u="none" strike="noStrike" cap="none" normalizeH="0" baseline="0" smtClean="0">
                <a:ln>
                  <a:noFill/>
                </a:ln>
                <a:solidFill>
                  <a:srgbClr val="006699"/>
                </a:solidFill>
                <a:effectLst/>
                <a:latin typeface="Consolas" panose="020B0609020204030204" pitchFamily="49" charset="0"/>
              </a:rPr>
              <a:t>implements</a:t>
            </a:r>
            <a:r>
              <a:rPr kumimoji="0" lang="en-US" altLang="en-US" sz="900" b="0" i="0" u="none" strike="noStrike" cap="none" normalizeH="0" baseline="0" smtClean="0">
                <a:ln>
                  <a:noFill/>
                </a:ln>
                <a:solidFill>
                  <a:srgbClr val="000000"/>
                </a:solidFill>
                <a:effectLst/>
                <a:latin typeface="Consolas" panose="020B0609020204030204" pitchFamily="49" charset="0"/>
              </a:rPr>
              <a:t> OnClickListener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onClick(View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action = ColorActivity.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.getIntent().getAction();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經由設定元件啟動</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(action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&amp;&amp;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action.equals(</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"net.macdidi.myandroidtutorial.CHOOSE_COLOR"</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建立SharedPreferences物件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SharedPreferences.Editor editor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PreferenceManager.getDefaultSharedPreferences(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ColorActivity.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).edit();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儲存預設顏色</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editor.putInt(</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smtClean="0">
                <a:ln>
                  <a:noFill/>
                </a:ln>
                <a:solidFill>
                  <a:srgbClr val="000000"/>
                </a:solidFill>
                <a:effectLst/>
                <a:latin typeface="Consolas" panose="020B0609020204030204" pitchFamily="49" charset="0"/>
              </a:rPr>
              <a:t>, view.getId());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寫入設定值</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editor.commit();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經由新增或修改記事的元件啟動</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result = getIntent();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"colorId"</a:t>
            </a:r>
            <a:r>
              <a:rPr kumimoji="0" lang="en-US" altLang="en-US" sz="900" b="0" i="0" u="none" strike="noStrike" cap="none" normalizeH="0" baseline="0" smtClean="0">
                <a:ln>
                  <a:noFill/>
                </a:ln>
                <a:solidFill>
                  <a:srgbClr val="000000"/>
                </a:solidFill>
                <a:effectLst/>
                <a:latin typeface="Consolas" panose="020B0609020204030204" pitchFamily="49" charset="0"/>
              </a:rPr>
              <a:t>, view.getId());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setResult(Activity.RESULT_OK,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3"/>
          <p:cNvSpPr>
            <a:spLocks noChangeArrowheads="1"/>
          </p:cNvSpPr>
          <p:nvPr/>
        </p:nvSpPr>
        <p:spPr bwMode="auto">
          <a:xfrm>
            <a:off x="6551631" y="1369543"/>
            <a:ext cx="5260156" cy="5401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android.content.SharedPreferences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android.os.Bundle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android.preference.Preference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android.preference.PreferenceActivity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android.preference.PreferenceManager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PrefActivity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PreferenceActivity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加入欄位變數宣告</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Preference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defaultColor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addPreferencesFromResource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R.xml.mypreference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讀取顏色設定元件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defaultColor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 (Preference)</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findPreference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建立SharedPreferences物件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PreferenceManager.getDefaultSharedPreferences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onResume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.onResume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讀取設定的預設顏色</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color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sharedPreferences.getInt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(color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設定顏色說明</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defaultColor.setSummary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R.string.default_color_summary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ItemActivity.getColors</a:t>
            </a:r>
            <a:r>
              <a:rPr kumimoji="0" lang="en-US" altLang="en-US" sz="900" b="0" i="0" u="none" strike="noStrike" cap="none" normalizeH="0" baseline="0" dirty="0" smtClean="0">
                <a:ln>
                  <a:noFill/>
                </a:ln>
                <a:solidFill>
                  <a:srgbClr val="000000"/>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4" name="Rectangle 3"/>
          <p:cNvSpPr/>
          <p:nvPr/>
        </p:nvSpPr>
        <p:spPr>
          <a:xfrm>
            <a:off x="150920" y="772353"/>
            <a:ext cx="5353235" cy="1661993"/>
          </a:xfrm>
          <a:prstGeom prst="rect">
            <a:avLst/>
          </a:prstGeom>
        </p:spPr>
        <p:txBody>
          <a:bodyPr wrap="square">
            <a:spAutoFit/>
          </a:bodyPr>
          <a:lstStyle/>
          <a:p>
            <a:r>
              <a:rPr lang="en-US" altLang="zh-CN" sz="1400" dirty="0" smtClean="0"/>
              <a:t>1. </a:t>
            </a:r>
            <a:r>
              <a:rPr lang="zh-CN" altLang="en-US" sz="1400" dirty="0" smtClean="0"/>
              <a:t>获</a:t>
            </a:r>
            <a:r>
              <a:rPr lang="zh-CN" altLang="en-US" sz="1400" dirty="0"/>
              <a:t>取机器中所有已实现的</a:t>
            </a:r>
            <a:r>
              <a:rPr lang="en-US" altLang="zh-CN" sz="1400" dirty="0"/>
              <a:t>OpenCL</a:t>
            </a:r>
            <a:r>
              <a:rPr lang="zh-CN" altLang="en-US" sz="1400" dirty="0"/>
              <a:t>平台</a:t>
            </a:r>
            <a:endParaRPr lang="en-US" sz="1400" dirty="0" smtClean="0">
              <a:solidFill>
                <a:srgbClr val="000000"/>
              </a:solidFill>
              <a:latin typeface="Arial" panose="020B0604020202020204" pitchFamily="34" charset="0"/>
            </a:endParaRPr>
          </a:p>
          <a:p>
            <a:r>
              <a:rPr lang="en-US" sz="1400" dirty="0" smtClean="0">
                <a:solidFill>
                  <a:srgbClr val="000000"/>
                </a:solidFill>
                <a:latin typeface="Arial" panose="020B0604020202020204" pitchFamily="34" charset="0"/>
              </a:rPr>
              <a:t>//</a:t>
            </a:r>
            <a:r>
              <a:rPr lang="en-US" sz="1400" dirty="0">
                <a:solidFill>
                  <a:srgbClr val="000000"/>
                </a:solidFill>
                <a:latin typeface="Arial" panose="020B0604020202020204" pitchFamily="34" charset="0"/>
              </a:rPr>
              <a:t>get platform numbers</a:t>
            </a:r>
            <a:br>
              <a:rPr lang="en-US" sz="1400" dirty="0">
                <a:solidFill>
                  <a:srgbClr val="000000"/>
                </a:solidFill>
                <a:latin typeface="Arial" panose="020B0604020202020204" pitchFamily="34" charset="0"/>
              </a:rPr>
            </a:br>
            <a:r>
              <a:rPr lang="en-US" sz="1400" dirty="0">
                <a:solidFill>
                  <a:srgbClr val="000000"/>
                </a:solidFill>
                <a:latin typeface="Arial" panose="020B0604020202020204" pitchFamily="34" charset="0"/>
              </a:rPr>
              <a:t>  err = </a:t>
            </a:r>
            <a:r>
              <a:rPr lang="en-US" sz="1400" dirty="0" err="1">
                <a:solidFill>
                  <a:srgbClr val="000000"/>
                </a:solidFill>
                <a:latin typeface="Arial" panose="020B0604020202020204" pitchFamily="34" charset="0"/>
              </a:rPr>
              <a:t>clGetPlatformIDs</a:t>
            </a:r>
            <a:r>
              <a:rPr lang="en-US" sz="1400" dirty="0">
                <a:solidFill>
                  <a:srgbClr val="000000"/>
                </a:solidFill>
                <a:latin typeface="Arial" panose="020B0604020202020204" pitchFamily="34" charset="0"/>
              </a:rPr>
              <a:t>(0, 0, &amp;</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a:t>
            </a:r>
            <a:br>
              <a:rPr lang="en-US" sz="1400" dirty="0">
                <a:solidFill>
                  <a:srgbClr val="000000"/>
                </a:solidFill>
                <a:latin typeface="Arial" panose="020B0604020202020204" pitchFamily="34" charset="0"/>
              </a:rPr>
            </a:br>
            <a:r>
              <a:rPr lang="en-US" sz="1400" dirty="0">
                <a:solidFill>
                  <a:srgbClr val="000000"/>
                </a:solidFill>
                <a:latin typeface="Arial" panose="020B0604020202020204" pitchFamily="34" charset="0"/>
              </a:rPr>
              <a:t> </a:t>
            </a:r>
            <a:endParaRPr lang="en-US" sz="1400" dirty="0">
              <a:solidFill>
                <a:srgbClr val="000000"/>
              </a:solidFill>
              <a:latin typeface="Arial" panose="020B0604020202020204" pitchFamily="34" charset="0"/>
            </a:endParaRPr>
          </a:p>
          <a:p>
            <a:r>
              <a:rPr lang="en-US" sz="1400" dirty="0" smtClean="0">
                <a:solidFill>
                  <a:srgbClr val="000000"/>
                </a:solidFill>
                <a:latin typeface="Arial" panose="020B0604020202020204" pitchFamily="34" charset="0"/>
              </a:rPr>
              <a:t>//</a:t>
            </a:r>
            <a:r>
              <a:rPr lang="en-US" sz="1400" dirty="0">
                <a:solidFill>
                  <a:srgbClr val="000000"/>
                </a:solidFill>
                <a:latin typeface="Arial" panose="020B0604020202020204" pitchFamily="34" charset="0"/>
              </a:rPr>
              <a:t>get all platforms</a:t>
            </a:r>
            <a:br>
              <a:rPr lang="en-US" sz="1400" dirty="0">
                <a:solidFill>
                  <a:srgbClr val="000000"/>
                </a:solidFill>
                <a:latin typeface="Arial" panose="020B0604020202020204" pitchFamily="34" charset="0"/>
              </a:rPr>
            </a:br>
            <a:r>
              <a:rPr lang="en-US" sz="1400" dirty="0" smtClean="0">
                <a:solidFill>
                  <a:srgbClr val="000000"/>
                </a:solidFill>
                <a:latin typeface="Arial" panose="020B0604020202020204" pitchFamily="34" charset="0"/>
              </a:rPr>
              <a:t> </a:t>
            </a:r>
            <a:r>
              <a:rPr lang="en-US" sz="1400" dirty="0">
                <a:solidFill>
                  <a:srgbClr val="000000"/>
                </a:solidFill>
                <a:latin typeface="Arial" panose="020B0604020202020204" pitchFamily="34" charset="0"/>
              </a:rPr>
              <a:t>vector&lt;</a:t>
            </a:r>
            <a:r>
              <a:rPr lang="en-US" sz="1400" dirty="0" err="1">
                <a:solidFill>
                  <a:srgbClr val="000000"/>
                </a:solidFill>
                <a:latin typeface="Arial" panose="020B0604020202020204" pitchFamily="34" charset="0"/>
              </a:rPr>
              <a:t>cl_platform_id</a:t>
            </a:r>
            <a:r>
              <a:rPr lang="en-US" sz="1400" dirty="0">
                <a:solidFill>
                  <a:srgbClr val="000000"/>
                </a:solidFill>
                <a:latin typeface="Arial" panose="020B0604020202020204" pitchFamily="34" charset="0"/>
              </a:rPr>
              <a:t>&gt; platforms(</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a:t>
            </a:r>
            <a:br>
              <a:rPr lang="en-US" sz="1400" dirty="0">
                <a:solidFill>
                  <a:srgbClr val="000000"/>
                </a:solidFill>
                <a:latin typeface="Arial" panose="020B0604020202020204" pitchFamily="34" charset="0"/>
              </a:rPr>
            </a:br>
            <a:r>
              <a:rPr lang="en-US" sz="1400" dirty="0" smtClean="0">
                <a:solidFill>
                  <a:srgbClr val="000000"/>
                </a:solidFill>
                <a:latin typeface="Arial" panose="020B0604020202020204" pitchFamily="34" charset="0"/>
              </a:rPr>
              <a:t> </a:t>
            </a:r>
            <a:r>
              <a:rPr lang="en-US" sz="1400" dirty="0">
                <a:solidFill>
                  <a:srgbClr val="000000"/>
                </a:solidFill>
                <a:latin typeface="Arial" panose="020B0604020202020204" pitchFamily="34" charset="0"/>
              </a:rPr>
              <a:t>err = </a:t>
            </a:r>
            <a:r>
              <a:rPr lang="en-US" sz="1400" dirty="0" err="1">
                <a:solidFill>
                  <a:srgbClr val="000000"/>
                </a:solidFill>
                <a:latin typeface="Arial" panose="020B0604020202020204" pitchFamily="34" charset="0"/>
              </a:rPr>
              <a:t>clGetPlatformIDs</a:t>
            </a:r>
            <a:r>
              <a:rPr lang="en-US" sz="1400" dirty="0">
                <a:solidFill>
                  <a:srgbClr val="000000"/>
                </a:solidFill>
                <a:latin typeface="Arial" panose="020B0604020202020204" pitchFamily="34" charset="0"/>
              </a:rPr>
              <a:t>(</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 &amp;platforms[0], &amp;</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a:t>
            </a:r>
            <a:endParaRPr lang="en-US" sz="1400" b="0" i="0" dirty="0">
              <a:solidFill>
                <a:srgbClr val="000000"/>
              </a:solidFill>
              <a:effectLst/>
              <a:latin typeface="Arial" panose="020B0604020202020204" pitchFamily="34" charset="0"/>
            </a:endParaRPr>
          </a:p>
        </p:txBody>
      </p:sp>
      <p:sp>
        <p:nvSpPr>
          <p:cNvPr id="5" name="Rectangle 4"/>
          <p:cNvSpPr/>
          <p:nvPr/>
        </p:nvSpPr>
        <p:spPr>
          <a:xfrm>
            <a:off x="150920" y="2395620"/>
            <a:ext cx="6096000" cy="738664"/>
          </a:xfrm>
          <a:prstGeom prst="rect">
            <a:avLst/>
          </a:prstGeom>
        </p:spPr>
        <p:txBody>
          <a:bodyPr>
            <a:spAutoFit/>
          </a:bodyPr>
          <a:lstStyle/>
          <a:p>
            <a:r>
              <a:rPr lang="zh-CN" altLang="en-US" sz="1400" dirty="0">
                <a:solidFill>
                  <a:srgbClr val="000000"/>
                </a:solidFill>
                <a:latin typeface="Arial" panose="020B0604020202020204" pitchFamily="34" charset="0"/>
              </a:rPr>
              <a:t>在程序开始查询机器所有支持的</a:t>
            </a:r>
            <a:r>
              <a:rPr lang="en-US" altLang="zh-CN" sz="1400" dirty="0">
                <a:solidFill>
                  <a:srgbClr val="000000"/>
                </a:solidFill>
                <a:latin typeface="Arial" panose="020B0604020202020204" pitchFamily="34" charset="0"/>
              </a:rPr>
              <a:t>platform</a:t>
            </a:r>
            <a:r>
              <a:rPr lang="zh-CN" altLang="en-US" sz="1400" dirty="0">
                <a:solidFill>
                  <a:srgbClr val="000000"/>
                </a:solidFill>
                <a:latin typeface="Arial" panose="020B0604020202020204" pitchFamily="34" charset="0"/>
              </a:rPr>
              <a:t>，再根据情况选择一个合适的</a:t>
            </a:r>
            <a:r>
              <a:rPr lang="en-US" altLang="zh-CN" sz="1400" dirty="0" err="1">
                <a:solidFill>
                  <a:srgbClr val="000000"/>
                </a:solidFill>
                <a:latin typeface="Arial" panose="020B0604020202020204" pitchFamily="34" charset="0"/>
              </a:rPr>
              <a:t>paltform</a:t>
            </a:r>
            <a:r>
              <a:rPr lang="zh-CN" altLang="en-US" sz="1400" dirty="0" smtClean="0">
                <a:solidFill>
                  <a:srgbClr val="000000"/>
                </a:solidFill>
                <a:latin typeface="Arial" panose="020B0604020202020204" pitchFamily="34" charset="0"/>
              </a:rPr>
              <a:t>。</a:t>
            </a:r>
            <a:r>
              <a:rPr lang="zh-CN" altLang="en-US" sz="1400" dirty="0"/>
              <a:t>通过</a:t>
            </a:r>
            <a:r>
              <a:rPr lang="en-US" altLang="zh-CN" sz="1400" dirty="0" err="1"/>
              <a:t>clGetPlatformInfo</a:t>
            </a:r>
            <a:r>
              <a:rPr lang="en-US" altLang="zh-CN" sz="1400" dirty="0"/>
              <a:t> </a:t>
            </a:r>
            <a:r>
              <a:rPr lang="zh-CN" altLang="en-US" sz="1400" dirty="0"/>
              <a:t>这个函数还可以进一步的得到该平台的更多信息（名字、</a:t>
            </a:r>
            <a:r>
              <a:rPr lang="en-US" altLang="zh-CN" sz="1400" dirty="0"/>
              <a:t>cl</a:t>
            </a:r>
            <a:r>
              <a:rPr lang="zh-CN" altLang="en-US" sz="1400" dirty="0"/>
              <a:t>版本、实现者等等）</a:t>
            </a:r>
            <a:endParaRPr lang="en-US" sz="1400" dirty="0"/>
          </a:p>
        </p:txBody>
      </p:sp>
      <p:sp>
        <p:nvSpPr>
          <p:cNvPr id="6" name="Rectangle 5"/>
          <p:cNvSpPr/>
          <p:nvPr/>
        </p:nvSpPr>
        <p:spPr>
          <a:xfrm>
            <a:off x="98764" y="3462783"/>
            <a:ext cx="6096000" cy="2893100"/>
          </a:xfrm>
          <a:prstGeom prst="rect">
            <a:avLst/>
          </a:prstGeom>
        </p:spPr>
        <p:txBody>
          <a:bodyPr>
            <a:spAutoFit/>
          </a:bodyPr>
          <a:lstStyle/>
          <a:p>
            <a:r>
              <a:rPr lang="en-US" altLang="zh-CN" sz="1400" dirty="0" smtClean="0">
                <a:solidFill>
                  <a:srgbClr val="000000"/>
                </a:solidFill>
                <a:latin typeface="Arial" panose="020B0604020202020204" pitchFamily="34" charset="0"/>
              </a:rPr>
              <a:t>2. </a:t>
            </a:r>
            <a:r>
              <a:rPr lang="zh-CN" altLang="en-US" sz="1400" dirty="0" smtClean="0">
                <a:solidFill>
                  <a:srgbClr val="000000"/>
                </a:solidFill>
                <a:latin typeface="Arial" panose="020B0604020202020204" pitchFamily="34" charset="0"/>
              </a:rPr>
              <a:t>查</a:t>
            </a:r>
            <a:r>
              <a:rPr lang="zh-CN" altLang="en-US" sz="1400" dirty="0">
                <a:solidFill>
                  <a:srgbClr val="000000"/>
                </a:solidFill>
                <a:latin typeface="Arial" panose="020B0604020202020204" pitchFamily="34" charset="0"/>
              </a:rPr>
              <a:t>询</a:t>
            </a:r>
            <a:r>
              <a:rPr lang="en-US" sz="1400" dirty="0">
                <a:solidFill>
                  <a:srgbClr val="000000"/>
                </a:solidFill>
                <a:latin typeface="Arial" panose="020B0604020202020204" pitchFamily="34" charset="0"/>
              </a:rPr>
              <a:t>device</a:t>
            </a:r>
            <a:r>
              <a:rPr lang="zh-CN" altLang="en-US" sz="1400" dirty="0">
                <a:solidFill>
                  <a:srgbClr val="000000"/>
                </a:solidFill>
                <a:latin typeface="Arial" panose="020B0604020202020204" pitchFamily="34" charset="0"/>
              </a:rPr>
              <a:t>信息（在程序中这一步是可以不做的，但是可以用来判断</a:t>
            </a:r>
            <a:r>
              <a:rPr lang="en-US" sz="1400" dirty="0">
                <a:solidFill>
                  <a:srgbClr val="000000"/>
                </a:solidFill>
                <a:latin typeface="Arial" panose="020B0604020202020204" pitchFamily="34" charset="0"/>
              </a:rPr>
              <a:t>platform</a:t>
            </a:r>
            <a:r>
              <a:rPr lang="zh-CN" altLang="en-US" sz="1400" dirty="0">
                <a:solidFill>
                  <a:srgbClr val="000000"/>
                </a:solidFill>
                <a:latin typeface="Arial" panose="020B0604020202020204" pitchFamily="34" charset="0"/>
              </a:rPr>
              <a:t>的计算能力）</a:t>
            </a:r>
            <a:endParaRPr lang="zh-CN" altLang="en-US" sz="1400" dirty="0">
              <a:solidFill>
                <a:srgbClr val="000000"/>
              </a:solidFill>
              <a:latin typeface="Arial" panose="020B0604020202020204" pitchFamily="34" charset="0"/>
            </a:endParaRPr>
          </a:p>
          <a:p>
            <a:r>
              <a:rPr lang="en-US" altLang="zh-CN" sz="1400" dirty="0" smtClean="0">
                <a:solidFill>
                  <a:srgbClr val="000000"/>
                </a:solidFill>
                <a:latin typeface="Arial" panose="020B0604020202020204" pitchFamily="34" charset="0"/>
              </a:rPr>
              <a:t>//</a:t>
            </a:r>
            <a:r>
              <a:rPr lang="en-US" sz="1400" dirty="0">
                <a:solidFill>
                  <a:srgbClr val="000000"/>
                </a:solidFill>
                <a:latin typeface="Arial" panose="020B0604020202020204" pitchFamily="34" charset="0"/>
              </a:rPr>
              <a:t>get device </a:t>
            </a:r>
            <a:r>
              <a:rPr lang="en-US" sz="1400" dirty="0" err="1">
                <a:solidFill>
                  <a:srgbClr val="000000"/>
                </a:solidFill>
                <a:latin typeface="Arial" panose="020B0604020202020204" pitchFamily="34" charset="0"/>
              </a:rPr>
              <a:t>num</a:t>
            </a:r>
            <a:endParaRPr lang="en-US" sz="1400" dirty="0">
              <a:solidFill>
                <a:srgbClr val="000000"/>
              </a:solidFill>
              <a:latin typeface="Arial" panose="020B0604020202020204" pitchFamily="34" charset="0"/>
            </a:endParaRPr>
          </a:p>
          <a:p>
            <a:r>
              <a:rPr lang="en-US" sz="1400" dirty="0" smtClean="0">
                <a:solidFill>
                  <a:srgbClr val="000000"/>
                </a:solidFill>
                <a:latin typeface="Arial" panose="020B0604020202020204" pitchFamily="34" charset="0"/>
              </a:rPr>
              <a:t>  err=</a:t>
            </a:r>
            <a:r>
              <a:rPr lang="en-US" sz="1400" dirty="0" err="1" smtClean="0">
                <a:solidFill>
                  <a:srgbClr val="000000"/>
                </a:solidFill>
                <a:latin typeface="Arial" panose="020B0604020202020204" pitchFamily="34" charset="0"/>
              </a:rPr>
              <a:t>clGetDeviceIDs</a:t>
            </a:r>
            <a:r>
              <a:rPr lang="en-US" sz="1400" dirty="0" smtClean="0">
                <a:solidFill>
                  <a:srgbClr val="000000"/>
                </a:solidFill>
                <a:latin typeface="Arial" panose="020B0604020202020204" pitchFamily="34" charset="0"/>
              </a:rPr>
              <a:t>(platforms[0</a:t>
            </a:r>
            <a:r>
              <a:rPr lang="en-US" sz="1400" dirty="0">
                <a:solidFill>
                  <a:srgbClr val="000000"/>
                </a:solidFill>
                <a:latin typeface="Arial" panose="020B0604020202020204" pitchFamily="34" charset="0"/>
              </a:rPr>
              <a:t>],CL_DEVICE_TYPE_ALL,0,0,&amp;num);</a:t>
            </a:r>
            <a:br>
              <a:rPr lang="en-US" sz="1400" dirty="0">
                <a:solidFill>
                  <a:srgbClr val="000000"/>
                </a:solidFill>
                <a:latin typeface="Arial" panose="020B0604020202020204" pitchFamily="34" charset="0"/>
              </a:rPr>
            </a:br>
            <a:r>
              <a:rPr lang="en-US" sz="1400" dirty="0">
                <a:solidFill>
                  <a:srgbClr val="000000"/>
                </a:solidFill>
                <a:latin typeface="Arial" panose="020B0604020202020204" pitchFamily="34" charset="0"/>
              </a:rPr>
              <a:t>  vector&lt;</a:t>
            </a:r>
            <a:r>
              <a:rPr lang="en-US" sz="1400" dirty="0" err="1">
                <a:solidFill>
                  <a:srgbClr val="000000"/>
                </a:solidFill>
                <a:latin typeface="Arial" panose="020B0604020202020204" pitchFamily="34" charset="0"/>
              </a:rPr>
              <a:t>cl_device_id</a:t>
            </a:r>
            <a:r>
              <a:rPr lang="en-US" sz="1400" dirty="0">
                <a:solidFill>
                  <a:srgbClr val="000000"/>
                </a:solidFill>
                <a:latin typeface="Arial" panose="020B0604020202020204" pitchFamily="34" charset="0"/>
              </a:rPr>
              <a:t>&gt; did(</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a:t>
            </a:r>
            <a:endParaRPr lang="en-US" sz="1400" dirty="0">
              <a:solidFill>
                <a:srgbClr val="000000"/>
              </a:solidFill>
              <a:latin typeface="Arial" panose="020B0604020202020204" pitchFamily="34" charset="0"/>
            </a:endParaRPr>
          </a:p>
          <a:p>
            <a:r>
              <a:rPr lang="en-US" sz="1400" dirty="0" smtClean="0">
                <a:solidFill>
                  <a:srgbClr val="000000"/>
                </a:solidFill>
                <a:latin typeface="Arial" panose="020B0604020202020204" pitchFamily="34" charset="0"/>
              </a:rPr>
              <a:t>//</a:t>
            </a:r>
            <a:r>
              <a:rPr lang="en-US" sz="1400" dirty="0">
                <a:solidFill>
                  <a:srgbClr val="000000"/>
                </a:solidFill>
                <a:latin typeface="Arial" panose="020B0604020202020204" pitchFamily="34" charset="0"/>
              </a:rPr>
              <a:t>get all device</a:t>
            </a:r>
            <a:br>
              <a:rPr lang="en-US" sz="1400" dirty="0">
                <a:solidFill>
                  <a:srgbClr val="000000"/>
                </a:solidFill>
                <a:latin typeface="Arial" panose="020B0604020202020204" pitchFamily="34" charset="0"/>
              </a:rPr>
            </a:br>
            <a:r>
              <a:rPr lang="en-US" sz="1400" dirty="0">
                <a:solidFill>
                  <a:srgbClr val="000000"/>
                </a:solidFill>
                <a:latin typeface="Arial" panose="020B0604020202020204" pitchFamily="34" charset="0"/>
              </a:rPr>
              <a:t>  err=</a:t>
            </a:r>
            <a:r>
              <a:rPr lang="en-US" sz="1400" dirty="0" err="1">
                <a:solidFill>
                  <a:srgbClr val="000000"/>
                </a:solidFill>
                <a:latin typeface="Arial" panose="020B0604020202020204" pitchFamily="34" charset="0"/>
              </a:rPr>
              <a:t>clGetDeviceIDs</a:t>
            </a:r>
            <a:r>
              <a:rPr lang="en-US" sz="1400" dirty="0">
                <a:solidFill>
                  <a:srgbClr val="000000"/>
                </a:solidFill>
                <a:latin typeface="Arial" panose="020B0604020202020204" pitchFamily="34" charset="0"/>
              </a:rPr>
              <a:t>(platforms[0],CL_DEVICE_TYPE_ALL,</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,&amp;did[0],&amp;</a:t>
            </a:r>
            <a:r>
              <a:rPr lang="en-US" sz="1400" dirty="0" err="1">
                <a:solidFill>
                  <a:srgbClr val="000000"/>
                </a:solidFill>
                <a:latin typeface="Arial" panose="020B0604020202020204" pitchFamily="34" charset="0"/>
              </a:rPr>
              <a:t>num</a:t>
            </a:r>
            <a:r>
              <a:rPr lang="en-US" sz="1400" dirty="0">
                <a:solidFill>
                  <a:srgbClr val="000000"/>
                </a:solidFill>
                <a:latin typeface="Arial" panose="020B0604020202020204" pitchFamily="34" charset="0"/>
              </a:rPr>
              <a:t>);</a:t>
            </a:r>
            <a:endParaRPr lang="en-US" sz="1400" dirty="0">
              <a:solidFill>
                <a:srgbClr val="000000"/>
              </a:solidFill>
              <a:latin typeface="Arial" panose="020B0604020202020204" pitchFamily="34" charset="0"/>
            </a:endParaRPr>
          </a:p>
          <a:p>
            <a:r>
              <a:rPr lang="en-US" sz="1400" dirty="0" smtClean="0">
                <a:solidFill>
                  <a:srgbClr val="000000"/>
                </a:solidFill>
                <a:latin typeface="Arial" panose="020B0604020202020204" pitchFamily="34" charset="0"/>
              </a:rPr>
              <a:t>//</a:t>
            </a:r>
            <a:r>
              <a:rPr lang="en-US" sz="1400" dirty="0">
                <a:solidFill>
                  <a:srgbClr val="000000"/>
                </a:solidFill>
                <a:latin typeface="Arial" panose="020B0604020202020204" pitchFamily="34" charset="0"/>
              </a:rPr>
              <a:t>get device info</a:t>
            </a:r>
            <a:endParaRPr lang="en-US" sz="1400" dirty="0">
              <a:solidFill>
                <a:srgbClr val="000000"/>
              </a:solidFill>
              <a:latin typeface="Arial" panose="020B0604020202020204" pitchFamily="34" charset="0"/>
            </a:endParaRPr>
          </a:p>
          <a:p>
            <a:r>
              <a:rPr lang="en-US" sz="1400" dirty="0">
                <a:solidFill>
                  <a:srgbClr val="000000"/>
                </a:solidFill>
                <a:latin typeface="Arial" panose="020B0604020202020204" pitchFamily="34" charset="0"/>
              </a:rPr>
              <a:t> </a:t>
            </a:r>
            <a:r>
              <a:rPr lang="en-US" sz="1400" dirty="0" smtClean="0">
                <a:solidFill>
                  <a:srgbClr val="000000"/>
                </a:solidFill>
                <a:latin typeface="Arial" panose="020B0604020202020204" pitchFamily="34" charset="0"/>
              </a:rPr>
              <a:t> </a:t>
            </a:r>
            <a:r>
              <a:rPr lang="en-US" sz="1400" dirty="0" err="1" smtClean="0">
                <a:solidFill>
                  <a:srgbClr val="000000"/>
                </a:solidFill>
                <a:latin typeface="Arial" panose="020B0604020202020204" pitchFamily="34" charset="0"/>
              </a:rPr>
              <a:t>clGetDeviceInfo</a:t>
            </a:r>
            <a:r>
              <a:rPr lang="en-US" sz="1400" dirty="0">
                <a:solidFill>
                  <a:srgbClr val="000000"/>
                </a:solidFill>
                <a:latin typeface="Arial" panose="020B0604020202020204" pitchFamily="34" charset="0"/>
              </a:rPr>
              <a:t>（...）</a:t>
            </a:r>
            <a:endParaRPr lang="en-US" sz="1400" dirty="0">
              <a:solidFill>
                <a:srgbClr val="000000"/>
              </a:solidFill>
              <a:latin typeface="Arial" panose="020B0604020202020204" pitchFamily="34" charset="0"/>
            </a:endParaRPr>
          </a:p>
          <a:p>
            <a:r>
              <a:rPr lang="zh-CN" altLang="en-US" sz="1400" dirty="0" smtClean="0">
                <a:solidFill>
                  <a:srgbClr val="000000"/>
                </a:solidFill>
                <a:latin typeface="Arial" panose="020B0604020202020204" pitchFamily="34" charset="0"/>
              </a:rPr>
              <a:t>以</a:t>
            </a:r>
            <a:r>
              <a:rPr lang="zh-CN" altLang="en-US" sz="1400" dirty="0">
                <a:solidFill>
                  <a:srgbClr val="000000"/>
                </a:solidFill>
                <a:latin typeface="Arial" panose="020B0604020202020204" pitchFamily="34" charset="0"/>
              </a:rPr>
              <a:t>上代码可以获取某个</a:t>
            </a:r>
            <a:r>
              <a:rPr lang="en-US" sz="1400" dirty="0">
                <a:solidFill>
                  <a:srgbClr val="000000"/>
                </a:solidFill>
                <a:latin typeface="Arial" panose="020B0604020202020204" pitchFamily="34" charset="0"/>
              </a:rPr>
              <a:t>platform</a:t>
            </a:r>
            <a:r>
              <a:rPr lang="zh-CN" altLang="en-US" sz="1400" dirty="0">
                <a:solidFill>
                  <a:srgbClr val="000000"/>
                </a:solidFill>
                <a:latin typeface="Arial" panose="020B0604020202020204" pitchFamily="34" charset="0"/>
              </a:rPr>
              <a:t>下的所有支持的</a:t>
            </a:r>
            <a:r>
              <a:rPr lang="en-US" sz="1400" dirty="0">
                <a:solidFill>
                  <a:srgbClr val="000000"/>
                </a:solidFill>
                <a:latin typeface="Arial" panose="020B0604020202020204" pitchFamily="34" charset="0"/>
              </a:rPr>
              <a:t>device（</a:t>
            </a:r>
            <a:r>
              <a:rPr lang="zh-CN" altLang="en-US" sz="1400" dirty="0">
                <a:solidFill>
                  <a:srgbClr val="000000"/>
                </a:solidFill>
                <a:latin typeface="Arial" panose="020B0604020202020204" pitchFamily="34" charset="0"/>
              </a:rPr>
              <a:t>这里和下面都特指</a:t>
            </a:r>
            <a:r>
              <a:rPr lang="en-US" sz="1400" dirty="0">
                <a:solidFill>
                  <a:srgbClr val="000000"/>
                </a:solidFill>
                <a:latin typeface="Arial" panose="020B0604020202020204" pitchFamily="34" charset="0"/>
              </a:rPr>
              <a:t>compute device，</a:t>
            </a:r>
            <a:r>
              <a:rPr lang="zh-CN" altLang="en-US" sz="1400" dirty="0">
                <a:solidFill>
                  <a:srgbClr val="000000"/>
                </a:solidFill>
                <a:latin typeface="Arial" panose="020B0604020202020204" pitchFamily="34" charset="0"/>
              </a:rPr>
              <a:t>因为在</a:t>
            </a:r>
            <a:r>
              <a:rPr lang="en-US" sz="1400" dirty="0">
                <a:solidFill>
                  <a:srgbClr val="000000"/>
                </a:solidFill>
                <a:latin typeface="Arial" panose="020B0604020202020204" pitchFamily="34" charset="0"/>
              </a:rPr>
              <a:t>pc</a:t>
            </a:r>
            <a:r>
              <a:rPr lang="zh-CN" altLang="en-US" sz="1400" dirty="0">
                <a:solidFill>
                  <a:srgbClr val="000000"/>
                </a:solidFill>
                <a:latin typeface="Arial" panose="020B0604020202020204" pitchFamily="34" charset="0"/>
              </a:rPr>
              <a:t>下</a:t>
            </a:r>
            <a:r>
              <a:rPr lang="en-US" sz="1400" dirty="0">
                <a:solidFill>
                  <a:srgbClr val="000000"/>
                </a:solidFill>
                <a:latin typeface="Arial" panose="020B0604020202020204" pitchFamily="34" charset="0"/>
              </a:rPr>
              <a:t>host device</a:t>
            </a:r>
            <a:r>
              <a:rPr lang="zh-CN" altLang="en-US" sz="1400" dirty="0">
                <a:solidFill>
                  <a:srgbClr val="000000"/>
                </a:solidFill>
                <a:latin typeface="Arial" panose="020B0604020202020204" pitchFamily="34" charset="0"/>
              </a:rPr>
              <a:t>一定是你的</a:t>
            </a:r>
            <a:r>
              <a:rPr lang="en-US" sz="1400" dirty="0">
                <a:solidFill>
                  <a:srgbClr val="000000"/>
                </a:solidFill>
                <a:latin typeface="Arial" panose="020B0604020202020204" pitchFamily="34" charset="0"/>
              </a:rPr>
              <a:t>CPU</a:t>
            </a:r>
            <a:r>
              <a:rPr lang="zh-CN" altLang="en-US" sz="1400" dirty="0">
                <a:solidFill>
                  <a:srgbClr val="000000"/>
                </a:solidFill>
                <a:latin typeface="Arial" panose="020B0604020202020204" pitchFamily="34" charset="0"/>
              </a:rPr>
              <a:t>了）</a:t>
            </a:r>
            <a:endParaRPr lang="zh-CN" altLang="en-US" sz="1400" dirty="0">
              <a:solidFill>
                <a:srgbClr val="000000"/>
              </a:solidFill>
              <a:latin typeface="Arial" panose="020B0604020202020204" pitchFamily="34" charset="0"/>
            </a:endParaRPr>
          </a:p>
          <a:p>
            <a:r>
              <a:rPr lang="zh-CN" altLang="en-US" sz="1400" dirty="0">
                <a:solidFill>
                  <a:srgbClr val="000000"/>
                </a:solidFill>
                <a:latin typeface="Arial" panose="020B0604020202020204" pitchFamily="34" charset="0"/>
              </a:rPr>
              <a:t> 这些有助于你判断用哪个</a:t>
            </a:r>
            <a:r>
              <a:rPr lang="en-US" sz="1400" dirty="0">
                <a:solidFill>
                  <a:srgbClr val="000000"/>
                </a:solidFill>
                <a:latin typeface="Arial" panose="020B0604020202020204" pitchFamily="34" charset="0"/>
              </a:rPr>
              <a:t>platform</a:t>
            </a:r>
            <a:r>
              <a:rPr lang="zh-CN" altLang="en-US" sz="1400" dirty="0">
                <a:solidFill>
                  <a:srgbClr val="000000"/>
                </a:solidFill>
                <a:latin typeface="Arial" panose="020B0604020202020204" pitchFamily="34" charset="0"/>
              </a:rPr>
              <a:t>的计算能力更强</a:t>
            </a:r>
            <a:endParaRPr lang="zh-CN" altLang="en-US" sz="1400" b="0" i="0" dirty="0">
              <a:solidFill>
                <a:srgbClr val="000000"/>
              </a:solidFill>
              <a:effectLst/>
              <a:latin typeface="Arial" panose="020B0604020202020204" pitchFamily="34" charset="0"/>
            </a:endParaRPr>
          </a:p>
        </p:txBody>
      </p:sp>
      <p:sp>
        <p:nvSpPr>
          <p:cNvPr id="10" name="Rectangle 9"/>
          <p:cNvSpPr/>
          <p:nvPr/>
        </p:nvSpPr>
        <p:spPr>
          <a:xfrm>
            <a:off x="6457765" y="83762"/>
            <a:ext cx="5624744" cy="2462213"/>
          </a:xfrm>
          <a:prstGeom prst="rect">
            <a:avLst/>
          </a:prstGeom>
        </p:spPr>
        <p:txBody>
          <a:bodyPr wrap="square">
            <a:spAutoFit/>
          </a:bodyPr>
          <a:lstStyle/>
          <a:p>
            <a:r>
              <a:rPr lang="en-US" altLang="zh-CN" sz="1400" dirty="0" smtClean="0">
                <a:solidFill>
                  <a:srgbClr val="000000"/>
                </a:solidFill>
                <a:latin typeface="Arial" panose="020B0604020202020204" pitchFamily="34" charset="0"/>
              </a:rPr>
              <a:t>3. </a:t>
            </a:r>
            <a:r>
              <a:rPr lang="zh-CN" altLang="en-US" sz="1400" dirty="0" smtClean="0">
                <a:solidFill>
                  <a:srgbClr val="000000"/>
                </a:solidFill>
                <a:latin typeface="Arial" panose="020B0604020202020204" pitchFamily="34" charset="0"/>
              </a:rPr>
              <a:t>选</a:t>
            </a:r>
            <a:r>
              <a:rPr lang="zh-CN" altLang="en-US" sz="1400" dirty="0">
                <a:solidFill>
                  <a:srgbClr val="000000"/>
                </a:solidFill>
                <a:latin typeface="Arial" panose="020B0604020202020204" pitchFamily="34" charset="0"/>
              </a:rPr>
              <a:t>定一个</a:t>
            </a:r>
            <a:r>
              <a:rPr lang="en-US" sz="1400" dirty="0">
                <a:solidFill>
                  <a:srgbClr val="000000"/>
                </a:solidFill>
                <a:latin typeface="Arial" panose="020B0604020202020204" pitchFamily="34" charset="0"/>
              </a:rPr>
              <a:t>platform，</a:t>
            </a:r>
            <a:r>
              <a:rPr lang="zh-CN" altLang="en-US" sz="1400" dirty="0">
                <a:solidFill>
                  <a:srgbClr val="000000"/>
                </a:solidFill>
                <a:latin typeface="Arial" panose="020B0604020202020204" pitchFamily="34" charset="0"/>
              </a:rPr>
              <a:t>创建</a:t>
            </a:r>
            <a:r>
              <a:rPr lang="en-US" sz="1400" dirty="0">
                <a:solidFill>
                  <a:srgbClr val="000000"/>
                </a:solidFill>
                <a:latin typeface="Arial" panose="020B0604020202020204" pitchFamily="34" charset="0"/>
              </a:rPr>
              <a:t>context（</a:t>
            </a:r>
            <a:r>
              <a:rPr lang="zh-CN" altLang="en-US" sz="1400" dirty="0">
                <a:solidFill>
                  <a:srgbClr val="000000"/>
                </a:solidFill>
                <a:latin typeface="Arial" panose="020B0604020202020204" pitchFamily="34" charset="0"/>
              </a:rPr>
              <a:t>设备上下文）</a:t>
            </a:r>
            <a:endParaRPr lang="zh-CN" altLang="en-US" sz="1400" dirty="0">
              <a:solidFill>
                <a:srgbClr val="000000"/>
              </a:solidFill>
              <a:latin typeface="Arial" panose="020B0604020202020204" pitchFamily="34" charset="0"/>
            </a:endParaRPr>
          </a:p>
          <a:p>
            <a:r>
              <a:rPr lang="en-US" altLang="zh-CN" sz="1400" dirty="0" smtClean="0">
                <a:solidFill>
                  <a:srgbClr val="000000"/>
                </a:solidFill>
                <a:latin typeface="Arial" panose="020B0604020202020204" pitchFamily="34" charset="0"/>
              </a:rPr>
              <a:t>//</a:t>
            </a:r>
            <a:r>
              <a:rPr lang="en-US" sz="1400" dirty="0">
                <a:solidFill>
                  <a:srgbClr val="000000"/>
                </a:solidFill>
                <a:latin typeface="Arial" panose="020B0604020202020204" pitchFamily="34" charset="0"/>
              </a:rPr>
              <a:t>set property with certain platform </a:t>
            </a:r>
            <a:r>
              <a:rPr lang="en-US" sz="1400" dirty="0" err="1">
                <a:solidFill>
                  <a:srgbClr val="000000"/>
                </a:solidFill>
                <a:latin typeface="Arial" panose="020B0604020202020204" pitchFamily="34" charset="0"/>
              </a:rPr>
              <a:t>cl_context_properties</a:t>
            </a:r>
            <a:r>
              <a:rPr lang="en-US" sz="1400" dirty="0">
                <a:solidFill>
                  <a:srgbClr val="000000"/>
                </a:solidFill>
                <a:latin typeface="Arial" panose="020B0604020202020204" pitchFamily="34" charset="0"/>
              </a:rPr>
              <a:t> prop[] = { CL_CONTEXT_PLATFORM, </a:t>
            </a:r>
            <a:r>
              <a:rPr lang="en-US" sz="1400" dirty="0" err="1">
                <a:solidFill>
                  <a:srgbClr val="000000"/>
                </a:solidFill>
                <a:latin typeface="Arial" panose="020B0604020202020204" pitchFamily="34" charset="0"/>
              </a:rPr>
              <a:t>reinterpret_cast</a:t>
            </a:r>
            <a:r>
              <a:rPr lang="en-US" sz="1400" dirty="0">
                <a:solidFill>
                  <a:srgbClr val="000000"/>
                </a:solidFill>
                <a:latin typeface="Arial" panose="020B0604020202020204" pitchFamily="34" charset="0"/>
              </a:rPr>
              <a:t>&lt;</a:t>
            </a:r>
            <a:r>
              <a:rPr lang="en-US" sz="1400" dirty="0" err="1">
                <a:solidFill>
                  <a:srgbClr val="000000"/>
                </a:solidFill>
                <a:latin typeface="Arial" panose="020B0604020202020204" pitchFamily="34" charset="0"/>
              </a:rPr>
              <a:t>cl_context_properties</a:t>
            </a:r>
            <a:r>
              <a:rPr lang="en-US" sz="1400" dirty="0">
                <a:solidFill>
                  <a:srgbClr val="000000"/>
                </a:solidFill>
                <a:latin typeface="Arial" panose="020B0604020202020204" pitchFamily="34" charset="0"/>
              </a:rPr>
              <a:t>&gt;(platforms[0]), 0 };</a:t>
            </a:r>
            <a:endParaRPr lang="en-US" sz="1400" dirty="0">
              <a:solidFill>
                <a:srgbClr val="000000"/>
              </a:solidFill>
              <a:latin typeface="Arial" panose="020B0604020202020204" pitchFamily="34" charset="0"/>
            </a:endParaRPr>
          </a:p>
          <a:p>
            <a:r>
              <a:rPr lang="en-US" sz="1400" dirty="0">
                <a:solidFill>
                  <a:srgbClr val="000000"/>
                </a:solidFill>
                <a:latin typeface="Arial" panose="020B0604020202020204" pitchFamily="34" charset="0"/>
              </a:rPr>
              <a:t> </a:t>
            </a:r>
            <a:r>
              <a:rPr lang="en-US" sz="1400" dirty="0" err="1">
                <a:solidFill>
                  <a:srgbClr val="000000"/>
                </a:solidFill>
                <a:latin typeface="Arial" panose="020B0604020202020204" pitchFamily="34" charset="0"/>
              </a:rPr>
              <a:t>cl_context</a:t>
            </a:r>
            <a:r>
              <a:rPr lang="en-US" sz="1400" dirty="0">
                <a:solidFill>
                  <a:srgbClr val="000000"/>
                </a:solidFill>
                <a:latin typeface="Arial" panose="020B0604020202020204" pitchFamily="34" charset="0"/>
              </a:rPr>
              <a:t> context = </a:t>
            </a:r>
            <a:r>
              <a:rPr lang="en-US" sz="1400" dirty="0" err="1">
                <a:solidFill>
                  <a:srgbClr val="000000"/>
                </a:solidFill>
                <a:latin typeface="Arial" panose="020B0604020202020204" pitchFamily="34" charset="0"/>
              </a:rPr>
              <a:t>clCreateContextFromType</a:t>
            </a:r>
            <a:r>
              <a:rPr lang="en-US" sz="1400" dirty="0">
                <a:solidFill>
                  <a:srgbClr val="000000"/>
                </a:solidFill>
                <a:latin typeface="Arial" panose="020B0604020202020204" pitchFamily="34" charset="0"/>
              </a:rPr>
              <a:t>(prop, CL_DEVICE_TYPE_ALL, NULL, NULL, &amp;err);</a:t>
            </a:r>
            <a:endParaRPr lang="en-US" sz="1400" dirty="0">
              <a:solidFill>
                <a:srgbClr val="000000"/>
              </a:solidFill>
              <a:latin typeface="Arial" panose="020B0604020202020204" pitchFamily="34" charset="0"/>
            </a:endParaRPr>
          </a:p>
          <a:p>
            <a:r>
              <a:rPr lang="zh-CN" altLang="en-US" sz="1400" dirty="0" smtClean="0">
                <a:solidFill>
                  <a:srgbClr val="000000"/>
                </a:solidFill>
                <a:latin typeface="Arial" panose="020B0604020202020204" pitchFamily="34" charset="0"/>
              </a:rPr>
              <a:t>上</a:t>
            </a:r>
            <a:r>
              <a:rPr lang="zh-CN" altLang="en-US" sz="1400" dirty="0">
                <a:solidFill>
                  <a:srgbClr val="000000"/>
                </a:solidFill>
                <a:latin typeface="Arial" panose="020B0604020202020204" pitchFamily="34" charset="0"/>
              </a:rPr>
              <a:t>面代码首先使用你选定的那个</a:t>
            </a:r>
            <a:r>
              <a:rPr lang="en-US" sz="1400" dirty="0" err="1">
                <a:solidFill>
                  <a:srgbClr val="000000"/>
                </a:solidFill>
                <a:latin typeface="Arial" panose="020B0604020202020204" pitchFamily="34" charset="0"/>
              </a:rPr>
              <a:t>paltform</a:t>
            </a:r>
            <a:r>
              <a:rPr lang="zh-CN" altLang="en-US" sz="1400" dirty="0">
                <a:solidFill>
                  <a:srgbClr val="000000"/>
                </a:solidFill>
                <a:latin typeface="Arial" panose="020B0604020202020204" pitchFamily="34" charset="0"/>
              </a:rPr>
              <a:t>设置</a:t>
            </a:r>
            <a:r>
              <a:rPr lang="en-US" sz="1400" dirty="0">
                <a:solidFill>
                  <a:srgbClr val="000000"/>
                </a:solidFill>
                <a:latin typeface="Arial" panose="020B0604020202020204" pitchFamily="34" charset="0"/>
              </a:rPr>
              <a:t>context</a:t>
            </a:r>
            <a:r>
              <a:rPr lang="zh-CN" altLang="en-US" sz="1400" dirty="0">
                <a:solidFill>
                  <a:srgbClr val="000000"/>
                </a:solidFill>
                <a:latin typeface="Arial" panose="020B0604020202020204" pitchFamily="34" charset="0"/>
              </a:rPr>
              <a:t>属性，然后利用这个属性创建</a:t>
            </a:r>
            <a:r>
              <a:rPr lang="en-US" sz="1400" dirty="0" err="1">
                <a:solidFill>
                  <a:srgbClr val="000000"/>
                </a:solidFill>
                <a:latin typeface="Arial" panose="020B0604020202020204" pitchFamily="34" charset="0"/>
              </a:rPr>
              <a:t>context。context</a:t>
            </a:r>
            <a:r>
              <a:rPr lang="zh-CN" altLang="en-US" sz="1400" dirty="0">
                <a:solidFill>
                  <a:srgbClr val="000000"/>
                </a:solidFill>
                <a:latin typeface="Arial" panose="020B0604020202020204" pitchFamily="34" charset="0"/>
              </a:rPr>
              <a:t>被成功创建好之后，你的</a:t>
            </a:r>
            <a:r>
              <a:rPr lang="en-US" sz="1400" dirty="0">
                <a:solidFill>
                  <a:srgbClr val="000000"/>
                </a:solidFill>
                <a:latin typeface="Arial" panose="020B0604020202020204" pitchFamily="34" charset="0"/>
              </a:rPr>
              <a:t>CL</a:t>
            </a:r>
            <a:r>
              <a:rPr lang="zh-CN" altLang="en-US" sz="1400" dirty="0">
                <a:solidFill>
                  <a:srgbClr val="000000"/>
                </a:solidFill>
                <a:latin typeface="Arial" panose="020B0604020202020204" pitchFamily="34" charset="0"/>
              </a:rPr>
              <a:t>工作环境就等于被搭建出来了，</a:t>
            </a:r>
            <a:r>
              <a:rPr lang="en-US" sz="1400" dirty="0">
                <a:solidFill>
                  <a:srgbClr val="000000"/>
                </a:solidFill>
                <a:latin typeface="Arial" panose="020B0604020202020204" pitchFamily="34" charset="0"/>
              </a:rPr>
              <a:t>CL_DEVICE_TYPE_ALL</a:t>
            </a:r>
            <a:r>
              <a:rPr lang="zh-CN" altLang="en-US" sz="1400" dirty="0">
                <a:solidFill>
                  <a:srgbClr val="000000"/>
                </a:solidFill>
                <a:latin typeface="Arial" panose="020B0604020202020204" pitchFamily="34" charset="0"/>
              </a:rPr>
              <a:t>意味着你把这个</a:t>
            </a:r>
            <a:r>
              <a:rPr lang="en-US" sz="1400" dirty="0">
                <a:solidFill>
                  <a:srgbClr val="000000"/>
                </a:solidFill>
                <a:latin typeface="Arial" panose="020B0604020202020204" pitchFamily="34" charset="0"/>
              </a:rPr>
              <a:t>platform</a:t>
            </a:r>
            <a:r>
              <a:rPr lang="zh-CN" altLang="en-US" sz="1400" dirty="0">
                <a:solidFill>
                  <a:srgbClr val="000000"/>
                </a:solidFill>
                <a:latin typeface="Arial" panose="020B0604020202020204" pitchFamily="34" charset="0"/>
              </a:rPr>
              <a:t>下所有支持的设备都连接进入这个</a:t>
            </a:r>
            <a:r>
              <a:rPr lang="en-US" sz="1400" dirty="0">
                <a:solidFill>
                  <a:srgbClr val="000000"/>
                </a:solidFill>
                <a:latin typeface="Arial" panose="020B0604020202020204" pitchFamily="34" charset="0"/>
              </a:rPr>
              <a:t>context</a:t>
            </a:r>
            <a:r>
              <a:rPr lang="zh-CN" altLang="en-US" sz="1400" dirty="0">
                <a:solidFill>
                  <a:srgbClr val="000000"/>
                </a:solidFill>
                <a:latin typeface="Arial" panose="020B0604020202020204" pitchFamily="34" charset="0"/>
              </a:rPr>
              <a:t>作为</a:t>
            </a:r>
            <a:r>
              <a:rPr lang="en-US" sz="1400" dirty="0">
                <a:solidFill>
                  <a:srgbClr val="000000"/>
                </a:solidFill>
                <a:latin typeface="Arial" panose="020B0604020202020204" pitchFamily="34" charset="0"/>
              </a:rPr>
              <a:t>compute device。</a:t>
            </a:r>
            <a:endParaRPr lang="en-US" sz="1400" b="0" i="0" dirty="0">
              <a:solidFill>
                <a:srgbClr val="000000"/>
              </a:solidFill>
              <a:effectLst/>
              <a:latin typeface="Arial" panose="020B0604020202020204" pitchFamily="34" charset="0"/>
            </a:endParaRPr>
          </a:p>
        </p:txBody>
      </p:sp>
      <p:sp>
        <p:nvSpPr>
          <p:cNvPr id="11" name="Rectangle 10"/>
          <p:cNvSpPr/>
          <p:nvPr/>
        </p:nvSpPr>
        <p:spPr>
          <a:xfrm>
            <a:off x="6457765" y="2545975"/>
            <a:ext cx="5624744" cy="738664"/>
          </a:xfrm>
          <a:prstGeom prst="rect">
            <a:avLst/>
          </a:prstGeom>
        </p:spPr>
        <p:txBody>
          <a:bodyPr wrap="square">
            <a:spAutoFit/>
          </a:bodyPr>
          <a:lstStyle/>
          <a:p>
            <a:r>
              <a:rPr lang="en-US" altLang="zh-CN" sz="1400" dirty="0" smtClean="0">
                <a:solidFill>
                  <a:srgbClr val="000000"/>
                </a:solidFill>
                <a:latin typeface="Arial" panose="020B0604020202020204" pitchFamily="34" charset="0"/>
              </a:rPr>
              <a:t>4. </a:t>
            </a:r>
            <a:r>
              <a:rPr lang="zh-CN" altLang="en-US" sz="1400" dirty="0" smtClean="0">
                <a:solidFill>
                  <a:srgbClr val="000000"/>
                </a:solidFill>
                <a:latin typeface="Arial" panose="020B0604020202020204" pitchFamily="34" charset="0"/>
              </a:rPr>
              <a:t>为</a:t>
            </a:r>
            <a:r>
              <a:rPr lang="zh-CN" altLang="en-US" sz="1400" dirty="0">
                <a:solidFill>
                  <a:srgbClr val="000000"/>
                </a:solidFill>
                <a:latin typeface="Arial" panose="020B0604020202020204" pitchFamily="34" charset="0"/>
              </a:rPr>
              <a:t>每个</a:t>
            </a:r>
            <a:r>
              <a:rPr lang="en-US" sz="1400" dirty="0">
                <a:solidFill>
                  <a:srgbClr val="000000"/>
                </a:solidFill>
                <a:latin typeface="Arial" panose="020B0604020202020204" pitchFamily="34" charset="0"/>
              </a:rPr>
              <a:t>device</a:t>
            </a:r>
            <a:r>
              <a:rPr lang="zh-CN" altLang="en-US" sz="1400" dirty="0">
                <a:solidFill>
                  <a:srgbClr val="000000"/>
                </a:solidFill>
                <a:latin typeface="Arial" panose="020B0604020202020204" pitchFamily="34" charset="0"/>
              </a:rPr>
              <a:t>创建</a:t>
            </a:r>
            <a:r>
              <a:rPr lang="en-US" sz="1400" dirty="0" err="1">
                <a:solidFill>
                  <a:srgbClr val="000000"/>
                </a:solidFill>
                <a:latin typeface="Arial" panose="020B0604020202020204" pitchFamily="34" charset="0"/>
              </a:rPr>
              <a:t>commandQueue。command</a:t>
            </a:r>
            <a:r>
              <a:rPr lang="en-US" sz="1400" dirty="0">
                <a:solidFill>
                  <a:srgbClr val="000000"/>
                </a:solidFill>
                <a:latin typeface="Arial" panose="020B0604020202020204" pitchFamily="34" charset="0"/>
              </a:rPr>
              <a:t> queue</a:t>
            </a:r>
            <a:r>
              <a:rPr lang="zh-CN" altLang="en-US" sz="1400" dirty="0">
                <a:solidFill>
                  <a:srgbClr val="000000"/>
                </a:solidFill>
                <a:latin typeface="Arial" panose="020B0604020202020204" pitchFamily="34" charset="0"/>
              </a:rPr>
              <a:t>是像每个</a:t>
            </a:r>
            <a:r>
              <a:rPr lang="en-US" sz="1400" dirty="0">
                <a:solidFill>
                  <a:srgbClr val="000000"/>
                </a:solidFill>
                <a:latin typeface="Arial" panose="020B0604020202020204" pitchFamily="34" charset="0"/>
              </a:rPr>
              <a:t>device</a:t>
            </a:r>
            <a:r>
              <a:rPr lang="zh-CN" altLang="en-US" sz="1400" dirty="0">
                <a:solidFill>
                  <a:srgbClr val="000000"/>
                </a:solidFill>
                <a:latin typeface="Arial" panose="020B0604020202020204" pitchFamily="34" charset="0"/>
              </a:rPr>
              <a:t>发送指令的信使。</a:t>
            </a:r>
            <a:endParaRPr lang="zh-CN" altLang="en-US" sz="1400" dirty="0">
              <a:solidFill>
                <a:srgbClr val="000000"/>
              </a:solidFill>
              <a:latin typeface="Arial" panose="020B0604020202020204" pitchFamily="34" charset="0"/>
            </a:endParaRPr>
          </a:p>
          <a:p>
            <a:r>
              <a:rPr lang="zh-CN" altLang="en-US" sz="1400" dirty="0">
                <a:solidFill>
                  <a:srgbClr val="000000"/>
                </a:solidFill>
                <a:latin typeface="Arial" panose="020B0604020202020204" pitchFamily="34" charset="0"/>
              </a:rPr>
              <a:t>   </a:t>
            </a:r>
            <a:r>
              <a:rPr lang="en-US" sz="1400" dirty="0" err="1">
                <a:solidFill>
                  <a:srgbClr val="000000"/>
                </a:solidFill>
                <a:latin typeface="Arial" panose="020B0604020202020204" pitchFamily="34" charset="0"/>
              </a:rPr>
              <a:t>cqueue</a:t>
            </a:r>
            <a:r>
              <a:rPr lang="en-US" sz="1400" dirty="0">
                <a:solidFill>
                  <a:srgbClr val="000000"/>
                </a:solidFill>
                <a:latin typeface="Arial" panose="020B0604020202020204" pitchFamily="34" charset="0"/>
              </a:rPr>
              <a:t>[</a:t>
            </a:r>
            <a:r>
              <a:rPr lang="en-US" sz="1400" dirty="0" err="1">
                <a:solidFill>
                  <a:srgbClr val="000000"/>
                </a:solidFill>
                <a:latin typeface="Arial" panose="020B0604020202020204" pitchFamily="34" charset="0"/>
              </a:rPr>
              <a:t>i</a:t>
            </a:r>
            <a:r>
              <a:rPr lang="en-US" sz="1400" dirty="0">
                <a:solidFill>
                  <a:srgbClr val="000000"/>
                </a:solidFill>
                <a:latin typeface="Arial" panose="020B0604020202020204" pitchFamily="34" charset="0"/>
              </a:rPr>
              <a:t>] = </a:t>
            </a:r>
            <a:r>
              <a:rPr lang="en-US" sz="1400" dirty="0" err="1">
                <a:solidFill>
                  <a:srgbClr val="000000"/>
                </a:solidFill>
                <a:latin typeface="Arial" panose="020B0604020202020204" pitchFamily="34" charset="0"/>
              </a:rPr>
              <a:t>clCreateCommandQueue</a:t>
            </a:r>
            <a:r>
              <a:rPr lang="en-US" sz="1400" dirty="0">
                <a:solidFill>
                  <a:srgbClr val="000000"/>
                </a:solidFill>
                <a:latin typeface="Arial" panose="020B0604020202020204" pitchFamily="34" charset="0"/>
              </a:rPr>
              <a:t>(context, did[0], 0, 0);</a:t>
            </a:r>
            <a:endParaRPr lang="en-US" sz="1400" b="0" i="0" dirty="0">
              <a:solidFill>
                <a:srgbClr val="000000"/>
              </a:solidFill>
              <a:effectLst/>
              <a:latin typeface="Arial" panose="020B0604020202020204" pitchFamily="34"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使用儲存的設定值</a:t>
            </a:r>
            <a:endParaRPr lang="zh-TW" altLang="en-US" b="1" dirty="0"/>
          </a:p>
        </p:txBody>
      </p:sp>
      <p:sp>
        <p:nvSpPr>
          <p:cNvPr id="4" name="TextBox 3"/>
          <p:cNvSpPr txBox="1"/>
          <p:nvPr/>
        </p:nvSpPr>
        <p:spPr>
          <a:xfrm>
            <a:off x="226243" y="914400"/>
            <a:ext cx="11755225" cy="646331"/>
          </a:xfrm>
          <a:prstGeom prst="rect">
            <a:avLst/>
          </a:prstGeom>
          <a:noFill/>
        </p:spPr>
        <p:txBody>
          <a:bodyPr wrap="square" rtlCol="0">
            <a:spAutoFit/>
          </a:bodyPr>
          <a:lstStyle/>
          <a:p>
            <a:r>
              <a:rPr lang="zh-CN" altLang="en-US" dirty="0"/>
              <a:t>開啟在「</a:t>
            </a:r>
            <a:r>
              <a:rPr lang="en-US" dirty="0" err="1"/>
              <a:t>net.macdidi.myandroidtutorial</a:t>
            </a:r>
            <a:r>
              <a:rPr lang="en-US" dirty="0"/>
              <a:t>」</a:t>
            </a:r>
            <a:r>
              <a:rPr lang="zh-CN" altLang="en-US" dirty="0"/>
              <a:t>套件下的「</a:t>
            </a:r>
            <a:r>
              <a:rPr lang="en-US" dirty="0" err="1"/>
              <a:t>ItemActivity</a:t>
            </a:r>
            <a:r>
              <a:rPr lang="en-US" dirty="0"/>
              <a:t>」</a:t>
            </a:r>
            <a:r>
              <a:rPr lang="zh-CN" altLang="en-US" dirty="0"/>
              <a:t>類別，找到「</a:t>
            </a:r>
            <a:r>
              <a:rPr lang="en-US" dirty="0" err="1"/>
              <a:t>onSubmit</a:t>
            </a:r>
            <a:r>
              <a:rPr lang="en-US" dirty="0"/>
              <a:t>」</a:t>
            </a:r>
            <a:r>
              <a:rPr lang="zh-CN" altLang="en-US" dirty="0"/>
              <a:t>方法，依照下列的說明執行需要的修改：</a:t>
            </a:r>
            <a:endParaRPr lang="en-US" dirty="0"/>
          </a:p>
        </p:txBody>
      </p:sp>
      <p:sp>
        <p:nvSpPr>
          <p:cNvPr id="3" name="Rectangle 2"/>
          <p:cNvSpPr>
            <a:spLocks noChangeArrowheads="1"/>
          </p:cNvSpPr>
          <p:nvPr/>
        </p:nvSpPr>
        <p:spPr bwMode="auto">
          <a:xfrm>
            <a:off x="339365" y="1773904"/>
            <a:ext cx="5458120"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onSubmit(View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(view.getId() == R.id.ok_teim)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titleText = title_text.getText().toString();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contentText = content_text.getText().toString();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item.setTitle(titleText);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item.setContent(contentText);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(getIntent().getAction().equals(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"net.macdidi.myandroidtutorial.EDIT_ITEM"</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item.setLastModify(</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新增記事</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item.setDatetime(</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建立SharedPreferences物件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SharedPreferences sharedPreferences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PreferenceManager.getDefaultSharedPreferences(</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讀取設定的預設顏色</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color = sharedPreferences.getInt(</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1</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item.setColor(getColors(color));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result = getIntent();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"net.macdidi.myandroidtutorial.Item"</a:t>
            </a:r>
            <a:r>
              <a:rPr kumimoji="0" lang="en-US" altLang="en-US" sz="900" b="0" i="0" u="none" strike="noStrike" cap="none" normalizeH="0" baseline="0" smtClean="0">
                <a:ln>
                  <a:noFill/>
                </a:ln>
                <a:solidFill>
                  <a:srgbClr val="000000"/>
                </a:solidFill>
                <a:effectLst/>
                <a:latin typeface="Consolas" panose="020B0609020204030204" pitchFamily="49" charset="0"/>
              </a:rPr>
              <a:t>, 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setResult(Activity.RESULT_OK,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結束</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a:t>
            </a:r>
            <a:r>
              <a:rPr lang="zh-CN" altLang="en-US" dirty="0"/>
              <a:t>內建的 </a:t>
            </a:r>
            <a:r>
              <a:rPr lang="en-US" dirty="0"/>
              <a:t>SQLite </a:t>
            </a:r>
            <a:r>
              <a:rPr lang="zh-CN" altLang="en-US" dirty="0"/>
              <a:t>資料</a:t>
            </a:r>
            <a:r>
              <a:rPr lang="zh-CN" altLang="en-US" dirty="0" smtClean="0"/>
              <a:t>庫</a:t>
            </a:r>
            <a:endParaRPr lang="en-US" dirty="0"/>
          </a:p>
        </p:txBody>
      </p:sp>
      <p:sp>
        <p:nvSpPr>
          <p:cNvPr id="3" name="Content Placeholder 2"/>
          <p:cNvSpPr>
            <a:spLocks noGrp="1"/>
          </p:cNvSpPr>
          <p:nvPr>
            <p:ph idx="1"/>
          </p:nvPr>
        </p:nvSpPr>
        <p:spPr/>
        <p:txBody>
          <a:bodyPr/>
          <a:lstStyle/>
          <a:p>
            <a:pPr marL="0" indent="0">
              <a:buNone/>
            </a:pPr>
            <a:r>
              <a:rPr lang="zh-TW" altLang="en-US" dirty="0"/>
              <a:t>介紹如何建立資料庫與表格，在應用程式運作的過程中，如何執行資料庫的新增、修改、刪除與查詢的工作。</a:t>
            </a:r>
            <a:endParaRPr 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CN" altLang="en-US" b="1" dirty="0"/>
              <a:t>建立</a:t>
            </a:r>
            <a:r>
              <a:rPr lang="en-US" b="1" dirty="0" err="1"/>
              <a:t>SQLiteOpenHelper</a:t>
            </a:r>
            <a:r>
              <a:rPr lang="zh-CN" altLang="en-US" b="1" dirty="0"/>
              <a:t>類別</a:t>
            </a:r>
            <a:endParaRPr lang="zh-CN" altLang="en-US" b="1" dirty="0"/>
          </a:p>
        </p:txBody>
      </p:sp>
      <p:sp>
        <p:nvSpPr>
          <p:cNvPr id="4" name="TextBox 3"/>
          <p:cNvSpPr txBox="1"/>
          <p:nvPr/>
        </p:nvSpPr>
        <p:spPr>
          <a:xfrm>
            <a:off x="84841" y="707007"/>
            <a:ext cx="12019175" cy="1477328"/>
          </a:xfrm>
          <a:prstGeom prst="rect">
            <a:avLst/>
          </a:prstGeom>
          <a:noFill/>
        </p:spPr>
        <p:txBody>
          <a:bodyPr wrap="square" rtlCol="0">
            <a:spAutoFit/>
          </a:bodyPr>
          <a:lstStyle/>
          <a:p>
            <a:r>
              <a:rPr lang="en-US" altLang="zh-TW" dirty="0"/>
              <a:t>Android </a:t>
            </a:r>
            <a:r>
              <a:rPr lang="zh-TW" altLang="en-US" dirty="0"/>
              <a:t>提供許多方便與簡單的資料庫</a:t>
            </a:r>
            <a:r>
              <a:rPr lang="en-US" altLang="zh-TW" dirty="0"/>
              <a:t>API</a:t>
            </a:r>
            <a:r>
              <a:rPr lang="zh-TW" altLang="en-US" dirty="0"/>
              <a:t>，可以簡化應用程式處理資料庫的工作。這些</a:t>
            </a:r>
            <a:r>
              <a:rPr lang="en-US" altLang="zh-TW" dirty="0"/>
              <a:t>API</a:t>
            </a:r>
            <a:r>
              <a:rPr lang="zh-TW" altLang="en-US" dirty="0"/>
              <a:t>都在「</a:t>
            </a:r>
            <a:r>
              <a:rPr lang="en-US" altLang="zh-TW" dirty="0" err="1"/>
              <a:t>android.database.sqlite</a:t>
            </a:r>
            <a:r>
              <a:rPr lang="zh-TW" altLang="en-US" dirty="0"/>
              <a:t>」套件，它們可以用來執行資料庫的管理和查詢的工作。在這個套件中的「</a:t>
            </a:r>
            <a:r>
              <a:rPr lang="en-US" altLang="zh-TW" dirty="0" err="1"/>
              <a:t>SQLiteOpenHelper</a:t>
            </a:r>
            <a:r>
              <a:rPr lang="zh-TW" altLang="en-US" dirty="0"/>
              <a:t>」類別，可以在應用程式中執行建立資料庫與表格的工作，應用程式第一次在裝置執行的時候，由它負責建立應用程式需要的資料庫與表格，後續執行的時候開啟已經建立好的資料庫讓應用程式使用。還有應用程式在運作一段時間以後，如果增加或修改功能，資料庫的表格也增加或修改了，它也可以為應用程式執行資料庫的修改工作，讓新的應用程式可以正常的運作。</a:t>
            </a:r>
            <a:endParaRPr lang="en-US" dirty="0"/>
          </a:p>
        </p:txBody>
      </p:sp>
      <p:sp>
        <p:nvSpPr>
          <p:cNvPr id="5" name="Rectangle 2"/>
          <p:cNvSpPr>
            <a:spLocks noChangeArrowheads="1"/>
          </p:cNvSpPr>
          <p:nvPr/>
        </p:nvSpPr>
        <p:spPr bwMode="auto">
          <a:xfrm>
            <a:off x="197963" y="2401426"/>
            <a:ext cx="5476974" cy="3893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import</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android.content.Context</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import</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android.database.sqlite.SQLiteDatabase</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import</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android.database.sqlite.SQLiteDatabase.CursorFactory</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import</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android.database.sqlite.SQLiteOpenHelper</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public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class</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MyDBHelper</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SQLiteOpenHelper</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smtClean="0">
                <a:ln>
                  <a:noFill/>
                </a:ln>
                <a:solidFill>
                  <a:srgbClr val="008200"/>
                </a:solidFill>
                <a:effectLst/>
                <a:latin typeface="Consolas" panose="020B0609020204030204" pitchFamily="49" charset="0"/>
              </a:rPr>
              <a:t>// </a:t>
            </a:r>
            <a:r>
              <a:rPr kumimoji="0" lang="en-US" altLang="en-US" sz="1100" b="0" i="0" u="none" strike="noStrike" cap="none" normalizeH="0" baseline="0" dirty="0" err="1" smtClean="0">
                <a:ln>
                  <a:noFill/>
                </a:ln>
                <a:solidFill>
                  <a:srgbClr val="008200"/>
                </a:solidFill>
                <a:effectLst/>
                <a:latin typeface="Consolas" panose="020B0609020204030204" pitchFamily="49" charset="0"/>
              </a:rPr>
              <a:t>資料庫名稱</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public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static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final</a:t>
            </a:r>
            <a:r>
              <a:rPr kumimoji="0" lang="en-US" altLang="en-US" sz="1100" b="0" i="0" u="none" strike="noStrike" cap="none" normalizeH="0" baseline="0" dirty="0" smtClean="0">
                <a:ln>
                  <a:noFill/>
                </a:ln>
                <a:solidFill>
                  <a:srgbClr val="000000"/>
                </a:solidFill>
                <a:effectLst/>
                <a:latin typeface="Consolas" panose="020B0609020204030204" pitchFamily="49" charset="0"/>
              </a:rPr>
              <a:t> String DATABASE_NAME = </a:t>
            </a:r>
            <a:r>
              <a:rPr kumimoji="0" lang="en-US" altLang="en-US" sz="1100" b="0" i="0" u="none" strike="noStrike" cap="none" normalizeH="0" baseline="0" dirty="0" smtClean="0">
                <a:ln>
                  <a:noFill/>
                </a:ln>
                <a:solidFill>
                  <a:srgbClr val="0000FF"/>
                </a:solidFill>
                <a:effectLst/>
                <a:latin typeface="Consolas" panose="020B0609020204030204" pitchFamily="49" charset="0"/>
              </a:rPr>
              <a:t>"</a:t>
            </a:r>
            <a:r>
              <a:rPr kumimoji="0" lang="en-US" altLang="en-US" sz="1100" b="0" i="0" u="none" strike="noStrike" cap="none" normalizeH="0" baseline="0" dirty="0" err="1" smtClean="0">
                <a:ln>
                  <a:noFill/>
                </a:ln>
                <a:solidFill>
                  <a:srgbClr val="0000FF"/>
                </a:solidFill>
                <a:effectLst/>
                <a:latin typeface="Consolas" panose="020B0609020204030204" pitchFamily="49" charset="0"/>
              </a:rPr>
              <a:t>mydata.db</a:t>
            </a:r>
            <a:r>
              <a:rPr kumimoji="0" lang="en-US" altLang="en-US" sz="1100" b="0" i="0" u="none" strike="noStrike" cap="none" normalizeH="0" baseline="0" dirty="0" smtClean="0">
                <a:ln>
                  <a:noFill/>
                </a:ln>
                <a:solidFill>
                  <a:srgbClr val="0000FF"/>
                </a:solidFill>
                <a:effectLst/>
                <a:latin typeface="Consolas" panose="020B0609020204030204" pitchFamily="49" charset="0"/>
              </a:rPr>
              <a:t>"</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smtClean="0">
                <a:ln>
                  <a:noFill/>
                </a:ln>
                <a:solidFill>
                  <a:srgbClr val="008200"/>
                </a:solidFill>
                <a:effectLst/>
                <a:latin typeface="Consolas" panose="020B0609020204030204" pitchFamily="49" charset="0"/>
              </a:rPr>
              <a:t>// </a:t>
            </a:r>
            <a:r>
              <a:rPr kumimoji="0" lang="en-US" altLang="en-US" sz="1100" b="0" i="0" u="none" strike="noStrike" cap="none" normalizeH="0" baseline="0" dirty="0" err="1" smtClean="0">
                <a:ln>
                  <a:noFill/>
                </a:ln>
                <a:solidFill>
                  <a:srgbClr val="008200"/>
                </a:solidFill>
                <a:effectLst/>
                <a:latin typeface="Consolas" panose="020B0609020204030204" pitchFamily="49" charset="0"/>
              </a:rPr>
              <a:t>資料庫版本，資料結構改變的時候要更改這個數字，通常是加一</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public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static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final</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1100" b="0" i="0" u="none" strike="noStrike" cap="none" normalizeH="0" baseline="0" dirty="0" smtClean="0">
                <a:ln>
                  <a:noFill/>
                </a:ln>
                <a:solidFill>
                  <a:srgbClr val="000000"/>
                </a:solidFill>
                <a:effectLst/>
                <a:latin typeface="Consolas" panose="020B0609020204030204" pitchFamily="49" charset="0"/>
              </a:rPr>
              <a:t> VERSION = </a:t>
            </a:r>
            <a:r>
              <a:rPr kumimoji="0" lang="en-US" altLang="en-US" sz="1100" b="0" i="0" u="none" strike="noStrike" cap="none" normalizeH="0" baseline="0" dirty="0" smtClean="0">
                <a:ln>
                  <a:noFill/>
                </a:ln>
                <a:solidFill>
                  <a:srgbClr val="009900"/>
                </a:solidFill>
                <a:effectLst/>
                <a:latin typeface="Consolas" panose="020B0609020204030204" pitchFamily="49" charset="0"/>
              </a:rPr>
              <a:t>1</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smtClean="0">
                <a:ln>
                  <a:noFill/>
                </a:ln>
                <a:solidFill>
                  <a:srgbClr val="008200"/>
                </a:solidFill>
                <a:effectLst/>
                <a:latin typeface="Consolas" panose="020B0609020204030204" pitchFamily="49" charset="0"/>
              </a:rPr>
              <a:t>// </a:t>
            </a:r>
            <a:r>
              <a:rPr kumimoji="0" lang="en-US" altLang="en-US" sz="1100" b="0" i="0" u="none" strike="noStrike" cap="none" normalizeH="0" baseline="0" dirty="0" err="1" smtClean="0">
                <a:ln>
                  <a:noFill/>
                </a:ln>
                <a:solidFill>
                  <a:srgbClr val="008200"/>
                </a:solidFill>
                <a:effectLst/>
                <a:latin typeface="Consolas" panose="020B0609020204030204" pitchFamily="49" charset="0"/>
              </a:rPr>
              <a:t>資料庫物件，固定的欄位變數</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static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SQLiteDatabase</a:t>
            </a:r>
            <a:r>
              <a:rPr kumimoji="0" lang="en-US" altLang="en-US" sz="1100" b="0" i="0" u="none" strike="noStrike" cap="none" normalizeH="0" baseline="0" dirty="0" smtClean="0">
                <a:ln>
                  <a:noFill/>
                </a:ln>
                <a:solidFill>
                  <a:srgbClr val="000000"/>
                </a:solidFill>
                <a:effectLst/>
                <a:latin typeface="Consolas" panose="020B0609020204030204" pitchFamily="49" charset="0"/>
              </a:rPr>
              <a:t> database;</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smtClean="0">
                <a:ln>
                  <a:noFill/>
                </a:ln>
                <a:solidFill>
                  <a:srgbClr val="008200"/>
                </a:solidFill>
                <a:effectLst/>
                <a:latin typeface="Consolas" panose="020B0609020204030204" pitchFamily="49" charset="0"/>
              </a:rPr>
              <a:t>// </a:t>
            </a:r>
            <a:r>
              <a:rPr kumimoji="0" lang="en-US" altLang="en-US" sz="1100" b="0" i="0" u="none" strike="noStrike" cap="none" normalizeH="0" baseline="0" dirty="0" err="1" smtClean="0">
                <a:ln>
                  <a:noFill/>
                </a:ln>
                <a:solidFill>
                  <a:srgbClr val="008200"/>
                </a:solidFill>
                <a:effectLst/>
                <a:latin typeface="Consolas" panose="020B0609020204030204" pitchFamily="49" charset="0"/>
              </a:rPr>
              <a:t>建構子，在一般的應用都不需要修改</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public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MyDBHelper</a:t>
            </a:r>
            <a:r>
              <a:rPr kumimoji="0" lang="en-US" altLang="en-US" sz="1100" b="0" i="0" u="none" strike="noStrike" cap="none" normalizeH="0" baseline="0" dirty="0" smtClean="0">
                <a:ln>
                  <a:noFill/>
                </a:ln>
                <a:solidFill>
                  <a:srgbClr val="000000"/>
                </a:solidFill>
                <a:effectLst/>
                <a:latin typeface="Consolas" panose="020B0609020204030204" pitchFamily="49" charset="0"/>
              </a:rPr>
              <a:t>(Context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context</a:t>
            </a:r>
            <a:r>
              <a:rPr kumimoji="0" lang="en-US" altLang="en-US" sz="1100" b="0" i="0" u="none" strike="noStrike" cap="none" normalizeH="0" baseline="0" dirty="0" smtClean="0">
                <a:ln>
                  <a:noFill/>
                </a:ln>
                <a:solidFill>
                  <a:srgbClr val="000000"/>
                </a:solidFill>
                <a:effectLst/>
                <a:latin typeface="Consolas" panose="020B0609020204030204" pitchFamily="49" charset="0"/>
              </a:rPr>
              <a:t>, String name,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CursorFactory</a:t>
            </a:r>
            <a:r>
              <a:rPr kumimoji="0" lang="en-US" altLang="en-US" sz="1100" b="0" i="0" u="none" strike="noStrike" cap="none" normalizeH="0" baseline="0" dirty="0" smtClean="0">
                <a:ln>
                  <a:noFill/>
                </a:ln>
                <a:solidFill>
                  <a:srgbClr val="000000"/>
                </a:solidFill>
                <a:effectLst/>
                <a:latin typeface="Consolas" panose="020B0609020204030204" pitchFamily="49" charset="0"/>
              </a:rPr>
              <a:t> factory,</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1100" b="0" i="0" u="none" strike="noStrike" cap="none" normalizeH="0" baseline="0" dirty="0" smtClean="0">
                <a:ln>
                  <a:noFill/>
                </a:ln>
                <a:solidFill>
                  <a:srgbClr val="000000"/>
                </a:solidFill>
                <a:effectLst/>
                <a:latin typeface="Consolas" panose="020B0609020204030204" pitchFamily="49" charset="0"/>
              </a:rPr>
              <a:t> version)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super</a:t>
            </a:r>
            <a:r>
              <a:rPr kumimoji="0" lang="en-US" altLang="en-US" sz="1100" b="0" i="0" u="none" strike="noStrike" cap="none" normalizeH="0" baseline="0" dirty="0" smtClean="0">
                <a:ln>
                  <a:noFill/>
                </a:ln>
                <a:solidFill>
                  <a:srgbClr val="000000"/>
                </a:solidFill>
                <a:effectLst/>
                <a:latin typeface="Consolas" panose="020B0609020204030204" pitchFamily="49" charset="0"/>
              </a:rPr>
              <a:t>(context, name, factory, version);</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p:txBody>
      </p:sp>
      <p:sp>
        <p:nvSpPr>
          <p:cNvPr id="6" name="Rectangle 5"/>
          <p:cNvSpPr/>
          <p:nvPr/>
        </p:nvSpPr>
        <p:spPr>
          <a:xfrm>
            <a:off x="5929459" y="2269086"/>
            <a:ext cx="6061436" cy="4662815"/>
          </a:xfrm>
          <a:prstGeom prst="rect">
            <a:avLst/>
          </a:prstGeom>
        </p:spPr>
        <p:txBody>
          <a:bodyPr wrap="square">
            <a:spAutoFit/>
          </a:bodyPr>
          <a:lstStyle/>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需要資料庫的元件呼叫這個方法，這個方法在一般的應用都不需要修改</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public</a:t>
            </a: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static</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SQLiteDatabase</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getDatabase</a:t>
            </a:r>
            <a:r>
              <a:rPr lang="en-US" altLang="en-US" sz="1100" dirty="0">
                <a:solidFill>
                  <a:srgbClr val="000000"/>
                </a:solidFill>
                <a:latin typeface="Consolas" panose="020B0609020204030204" pitchFamily="49" charset="0"/>
              </a:rPr>
              <a:t>(Context context)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if</a:t>
            </a:r>
            <a:r>
              <a:rPr lang="en-US" altLang="en-US" sz="1100" dirty="0">
                <a:solidFill>
                  <a:srgbClr val="000000"/>
                </a:solidFill>
                <a:latin typeface="Consolas" panose="020B0609020204030204" pitchFamily="49" charset="0"/>
              </a:rPr>
              <a:t> (database == </a:t>
            </a:r>
            <a:r>
              <a:rPr lang="en-US" altLang="en-US" sz="1100" b="1" dirty="0">
                <a:solidFill>
                  <a:srgbClr val="006699"/>
                </a:solidFill>
                <a:latin typeface="Consolas" panose="020B0609020204030204" pitchFamily="49" charset="0"/>
              </a:rPr>
              <a:t>null</a:t>
            </a:r>
            <a:r>
              <a:rPr lang="en-US" altLang="en-US" sz="1100" dirty="0">
                <a:solidFill>
                  <a:srgbClr val="000000"/>
                </a:solidFill>
                <a:latin typeface="Consolas" panose="020B0609020204030204" pitchFamily="49" charset="0"/>
              </a:rPr>
              <a:t> || !</a:t>
            </a:r>
            <a:r>
              <a:rPr lang="en-US" altLang="en-US" sz="1100" dirty="0" err="1">
                <a:solidFill>
                  <a:srgbClr val="000000"/>
                </a:solidFill>
                <a:latin typeface="Consolas" panose="020B0609020204030204" pitchFamily="49" charset="0"/>
              </a:rPr>
              <a:t>database.isOpen</a:t>
            </a: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database = </a:t>
            </a:r>
            <a:r>
              <a:rPr lang="en-US" altLang="en-US" sz="1100" b="1" dirty="0">
                <a:solidFill>
                  <a:srgbClr val="006699"/>
                </a:solidFill>
                <a:latin typeface="Consolas" panose="020B0609020204030204" pitchFamily="49" charset="0"/>
              </a:rPr>
              <a:t>new</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MyDBHelper</a:t>
            </a:r>
            <a:r>
              <a:rPr lang="en-US" altLang="en-US" sz="1100" dirty="0">
                <a:solidFill>
                  <a:srgbClr val="000000"/>
                </a:solidFill>
                <a:latin typeface="Consolas" panose="020B0609020204030204" pitchFamily="49" charset="0"/>
              </a:rPr>
              <a:t>(context, DATABASE_NAME,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null</a:t>
            </a:r>
            <a:r>
              <a:rPr lang="en-US" altLang="en-US" sz="1100" dirty="0">
                <a:solidFill>
                  <a:srgbClr val="000000"/>
                </a:solidFill>
                <a:latin typeface="Consolas" panose="020B0609020204030204" pitchFamily="49" charset="0"/>
              </a:rPr>
              <a:t>, VERSION).</a:t>
            </a:r>
            <a:r>
              <a:rPr lang="en-US" altLang="en-US" sz="1100" dirty="0" err="1">
                <a:solidFill>
                  <a:srgbClr val="000000"/>
                </a:solidFill>
                <a:latin typeface="Consolas" panose="020B0609020204030204" pitchFamily="49" charset="0"/>
              </a:rPr>
              <a:t>getWritableDatabase</a:t>
            </a:r>
            <a:r>
              <a:rPr lang="en-US" altLang="en-US" sz="1100" dirty="0">
                <a:solidFill>
                  <a:srgbClr val="000000"/>
                </a:solidFill>
                <a:latin typeface="Consolas" panose="020B0609020204030204" pitchFamily="49" charset="0"/>
              </a:rPr>
              <a:t>();</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return</a:t>
            </a:r>
            <a:r>
              <a:rPr lang="en-US" altLang="en-US" sz="1100" dirty="0">
                <a:solidFill>
                  <a:srgbClr val="000000"/>
                </a:solidFill>
                <a:latin typeface="Consolas" panose="020B0609020204030204" pitchFamily="49" charset="0"/>
              </a:rPr>
              <a:t> database;</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808080"/>
                </a:solidFill>
                <a:latin typeface="Consolas" panose="020B0609020204030204" pitchFamily="49" charset="0"/>
              </a:rPr>
              <a:t>@Override</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public</a:t>
            </a: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void</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onCreate</a:t>
            </a:r>
            <a:r>
              <a:rPr lang="en-US" altLang="en-US" sz="1100" dirty="0">
                <a:solidFill>
                  <a:srgbClr val="000000"/>
                </a:solidFill>
                <a:latin typeface="Consolas" panose="020B0609020204030204" pitchFamily="49" charset="0"/>
              </a:rPr>
              <a:t>(</a:t>
            </a:r>
            <a:r>
              <a:rPr lang="en-US" altLang="en-US" sz="1100" dirty="0" err="1">
                <a:solidFill>
                  <a:srgbClr val="000000"/>
                </a:solidFill>
                <a:latin typeface="Consolas" panose="020B0609020204030204" pitchFamily="49" charset="0"/>
              </a:rPr>
              <a:t>SQLiteDatabase</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db</a:t>
            </a: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建立應用程式需要的表格</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待會再回來完成它</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808080"/>
                </a:solidFill>
                <a:latin typeface="Consolas" panose="020B0609020204030204" pitchFamily="49" charset="0"/>
              </a:rPr>
              <a:t>@Override</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public</a:t>
            </a: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void</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onUpgrade</a:t>
            </a:r>
            <a:r>
              <a:rPr lang="en-US" altLang="en-US" sz="1100" dirty="0">
                <a:solidFill>
                  <a:srgbClr val="000000"/>
                </a:solidFill>
                <a:latin typeface="Consolas" panose="020B0609020204030204" pitchFamily="49" charset="0"/>
              </a:rPr>
              <a:t>(</a:t>
            </a:r>
            <a:r>
              <a:rPr lang="en-US" altLang="en-US" sz="1100" dirty="0" err="1">
                <a:solidFill>
                  <a:srgbClr val="000000"/>
                </a:solidFill>
                <a:latin typeface="Consolas" panose="020B0609020204030204" pitchFamily="49" charset="0"/>
              </a:rPr>
              <a:t>SQLiteDatabase</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db</a:t>
            </a:r>
            <a:r>
              <a:rPr lang="en-US" altLang="en-US" sz="1100" dirty="0">
                <a:solidFill>
                  <a:srgbClr val="000000"/>
                </a:solidFill>
                <a:latin typeface="Consolas" panose="020B0609020204030204" pitchFamily="49" charset="0"/>
              </a:rPr>
              <a:t>, </a:t>
            </a:r>
            <a:r>
              <a:rPr lang="en-US" altLang="en-US" sz="1100" b="1" dirty="0" err="1">
                <a:solidFill>
                  <a:srgbClr val="006699"/>
                </a:solidFill>
                <a:latin typeface="Consolas" panose="020B0609020204030204" pitchFamily="49" charset="0"/>
              </a:rPr>
              <a:t>int</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oldVersion</a:t>
            </a:r>
            <a:r>
              <a:rPr lang="en-US" altLang="en-US" sz="1100" dirty="0">
                <a:solidFill>
                  <a:srgbClr val="000000"/>
                </a:solidFill>
                <a:latin typeface="Consolas" panose="020B0609020204030204" pitchFamily="49" charset="0"/>
              </a:rPr>
              <a:t>, </a:t>
            </a:r>
            <a:r>
              <a:rPr lang="en-US" altLang="en-US" sz="1100" b="1" dirty="0" err="1">
                <a:solidFill>
                  <a:srgbClr val="006699"/>
                </a:solidFill>
                <a:latin typeface="Consolas" panose="020B0609020204030204" pitchFamily="49" charset="0"/>
              </a:rPr>
              <a:t>int</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newVersion</a:t>
            </a: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刪除原有的表格</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待會再回來完成它</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呼叫onCreate建立新版的表格</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onCreate</a:t>
            </a:r>
            <a:r>
              <a:rPr lang="en-US" altLang="en-US" sz="1100" dirty="0">
                <a:solidFill>
                  <a:srgbClr val="000000"/>
                </a:solidFill>
                <a:latin typeface="Consolas" panose="020B0609020204030204" pitchFamily="49" charset="0"/>
              </a:rPr>
              <a:t>(</a:t>
            </a:r>
            <a:r>
              <a:rPr lang="en-US" altLang="en-US" sz="1100" dirty="0" err="1">
                <a:solidFill>
                  <a:srgbClr val="000000"/>
                </a:solidFill>
                <a:latin typeface="Consolas" panose="020B0609020204030204" pitchFamily="49" charset="0"/>
              </a:rPr>
              <a:t>db</a:t>
            </a:r>
            <a:r>
              <a:rPr lang="en-US" altLang="en-US" sz="1100" dirty="0">
                <a:solidFill>
                  <a:srgbClr val="000000"/>
                </a:solidFill>
                <a:latin typeface="Consolas" panose="020B0609020204030204" pitchFamily="49" charset="0"/>
              </a:rPr>
              <a:t>);</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a:t>
            </a:r>
            <a:endParaRPr lang="en-US" altLang="en-US" sz="1100" dirty="0">
              <a:latin typeface="Arial" panose="020B0604020202020204" pitchFamily="34" charset="0"/>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TW" altLang="en-US" b="1" dirty="0"/>
              <a:t>資料庫功能類別</a:t>
            </a:r>
            <a:endParaRPr lang="zh-TW" altLang="en-US" b="1" dirty="0"/>
          </a:p>
        </p:txBody>
      </p:sp>
      <p:sp>
        <p:nvSpPr>
          <p:cNvPr id="4" name="TextBox 3"/>
          <p:cNvSpPr txBox="1"/>
          <p:nvPr/>
        </p:nvSpPr>
        <p:spPr>
          <a:xfrm>
            <a:off x="84841" y="707007"/>
            <a:ext cx="12019175" cy="646331"/>
          </a:xfrm>
          <a:prstGeom prst="rect">
            <a:avLst/>
          </a:prstGeom>
          <a:noFill/>
        </p:spPr>
        <p:txBody>
          <a:bodyPr wrap="square" rtlCol="0">
            <a:spAutoFit/>
          </a:bodyPr>
          <a:lstStyle/>
          <a:p>
            <a:r>
              <a:rPr lang="zh-TW" altLang="en-US" dirty="0"/>
              <a:t>採用在一般應用程式中執行資料庫工作的設計方式，把執行資料庫工作的部份寫在一個獨立的</a:t>
            </a:r>
            <a:r>
              <a:rPr lang="en-US" altLang="zh-TW" dirty="0"/>
              <a:t>Java</a:t>
            </a:r>
            <a:r>
              <a:rPr lang="zh-TW" altLang="en-US" dirty="0"/>
              <a:t>類別</a:t>
            </a:r>
            <a:r>
              <a:rPr lang="zh-TW" altLang="en-US" dirty="0" smtClean="0"/>
              <a:t>中</a:t>
            </a:r>
            <a:r>
              <a:rPr lang="en-US" altLang="zh-TW" dirty="0" smtClean="0"/>
              <a:t>, i.e. </a:t>
            </a:r>
            <a:r>
              <a:rPr lang="en-US" altLang="zh-TW" dirty="0" err="1" smtClean="0"/>
              <a:t>JavaDAO</a:t>
            </a:r>
            <a:r>
              <a:rPr lang="en-US" altLang="zh-TW" dirty="0" smtClean="0"/>
              <a:t> (Data Abstract Object like JDO)</a:t>
            </a:r>
            <a:r>
              <a:rPr lang="zh-TW" altLang="en-US" dirty="0" smtClean="0"/>
              <a:t>。</a:t>
            </a:r>
            <a:endParaRPr lang="en-US" dirty="0"/>
          </a:p>
        </p:txBody>
      </p:sp>
      <p:sp>
        <p:nvSpPr>
          <p:cNvPr id="5" name="Rectangle 2"/>
          <p:cNvSpPr>
            <a:spLocks noChangeArrowheads="1"/>
          </p:cNvSpPr>
          <p:nvPr/>
        </p:nvSpPr>
        <p:spPr bwMode="auto">
          <a:xfrm>
            <a:off x="84841" y="1534616"/>
            <a:ext cx="4298623"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android.database.sqlite.SQLiteDatabase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資料功能類別</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表格名稱</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TABLE_NAME = </a:t>
            </a:r>
            <a:r>
              <a:rPr kumimoji="0" lang="en-US" altLang="en-US" sz="900" b="0" i="0" u="none" strike="noStrike" cap="none" normalizeH="0" baseline="0" dirty="0" smtClean="0">
                <a:ln>
                  <a:noFill/>
                </a:ln>
                <a:solidFill>
                  <a:srgbClr val="0000FF"/>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編號表格欄位名稱，固定不變</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KEY_ID = </a:t>
            </a:r>
            <a:r>
              <a:rPr kumimoji="0" lang="en-US" altLang="en-US" sz="900" b="0" i="0" u="none" strike="noStrike" cap="none" normalizeH="0" baseline="0" dirty="0" smtClean="0">
                <a:ln>
                  <a:noFill/>
                </a:ln>
                <a:solidFill>
                  <a:srgbClr val="0000FF"/>
                </a:solidFill>
                <a:effectLst/>
                <a:latin typeface="Consolas" panose="020B0609020204030204" pitchFamily="49" charset="0"/>
              </a:rPr>
              <a:t>"_id"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其它表格欄位名稱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DATETIME_COLUMN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datetime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COLOR_COLUMN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TITLE_COLUMN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CONTENT_COLUMN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"content"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FILENAME_COLUMN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LATITUDE_COLUMN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"latitude"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LONGITUDE_COLUMN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"longitude"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LASTMODIFY_COLUMN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lastmodify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使用上面宣告的變數建立表格的SQL指令</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CREATE_TABLE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"CREATE TABLE "</a:t>
            </a:r>
            <a:r>
              <a:rPr kumimoji="0" lang="en-US" altLang="en-US" sz="900" b="0" i="0" u="none" strike="noStrike" cap="none" normalizeH="0" baseline="0" dirty="0" smtClean="0">
                <a:ln>
                  <a:noFill/>
                </a:ln>
                <a:solidFill>
                  <a:srgbClr val="000000"/>
                </a:solidFill>
                <a:effectLst/>
                <a:latin typeface="Consolas" panose="020B0609020204030204" pitchFamily="49" charset="0"/>
              </a:rPr>
              <a:t> + TABLE_NAME + </a:t>
            </a:r>
            <a:r>
              <a:rPr kumimoji="0" lang="en-US" altLang="en-US" sz="900" b="0" i="0" u="none" strike="noStrike" cap="none" normalizeH="0" baseline="0" dirty="0" smtClean="0">
                <a:ln>
                  <a:noFill/>
                </a:ln>
                <a:solidFill>
                  <a:srgbClr val="0000FF"/>
                </a:solidFill>
                <a:effectLst/>
                <a:latin typeface="Consolas" panose="020B0609020204030204" pitchFamily="49" charset="0"/>
              </a:rPr>
              <a:t>"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KEY_ID + </a:t>
            </a:r>
            <a:r>
              <a:rPr kumimoji="0" lang="en-US" altLang="en-US" sz="900" b="0" i="0" u="none" strike="noStrike" cap="none" normalizeH="0" baseline="0" dirty="0" smtClean="0">
                <a:ln>
                  <a:noFill/>
                </a:ln>
                <a:solidFill>
                  <a:srgbClr val="0000FF"/>
                </a:solidFill>
                <a:effectLst/>
                <a:latin typeface="Consolas" panose="020B0609020204030204" pitchFamily="49" charset="0"/>
              </a:rPr>
              <a:t>" INTEGER PRIMARY KEY AUTOINCREMENT,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DATETIME_COLUMN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INTEGER NOT NULL,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COLOR_COLUMN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INTEGER NOT NULL,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TITLE_COLUMN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TEXT NOT NULL,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CONTENT_COLUMN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TEXT NOT NULL,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FILENAME_COLUMN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TEXT,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LATITUDE_COLUMN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REAL,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LONGITUDE_COLUMN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REAL,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LASTMODIFY_COLUMN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資料庫物件</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SQLiteDatabase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6513922" y="1540775"/>
            <a:ext cx="3855564" cy="512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建構子，一般的應用都不需要修改</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 context)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MyDBHelper.getDatabase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關閉資料庫，一般的應用都不需要修改</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close()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db.close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新增參數指定的物件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insert(Item item)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建立準備新增資料的ContentValues物件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ContentValues</a:t>
            </a:r>
            <a:r>
              <a:rPr kumimoji="0" lang="en-US" altLang="en-US" sz="900" b="0" i="0" u="none" strike="noStrike" cap="none" normalizeH="0" baseline="0" dirty="0" smtClean="0">
                <a:ln>
                  <a:noFill/>
                </a:ln>
                <a:solidFill>
                  <a:srgbClr val="000000"/>
                </a:solidFill>
                <a:effectLst/>
                <a:latin typeface="Consolas" panose="020B0609020204030204" pitchFamily="49" charset="0"/>
              </a:rPr>
              <a:t> cv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ContentValues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加入ContentValues物件包裝的新增資料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第一個參數是欄位名稱</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第二個參數是欄位的資料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(DATETIME_COLUMN,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item.getDatetime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(COLOR_COLUMN,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parseColor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(TITLE_COLUMN,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(CONTENT_COLUMN,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item.getContent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(FILENAME_COLUMN,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(LATITUDE_COLUMN,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item.getLatitude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(LONGITUDE_COLUMN,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item.getLongitude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(LASTMODIFY_COLUMN,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item.getLastModify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新增一筆資料並取得編號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第一個參數是表格名稱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第二個參數是沒有指定欄位值的預設值</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第三個參數是包裝新增資料的ContentValues物件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long</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db.insert</a:t>
            </a:r>
            <a:r>
              <a:rPr kumimoji="0" lang="en-US" altLang="en-US" sz="900" b="0" i="0" u="none" strike="noStrike" cap="none" normalizeH="0" baseline="0" dirty="0" smtClean="0">
                <a:ln>
                  <a:noFill/>
                </a:ln>
                <a:solidFill>
                  <a:srgbClr val="000000"/>
                </a:solidFill>
                <a:effectLst/>
                <a:latin typeface="Consolas" panose="020B0609020204030204" pitchFamily="49" charset="0"/>
              </a:rPr>
              <a:t>(TABLE_NAME,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cv);</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item.setId</a:t>
            </a:r>
            <a:r>
              <a:rPr kumimoji="0" lang="en-US" altLang="en-US" sz="900" b="0" i="0" u="none" strike="noStrike" cap="none" normalizeH="0" baseline="0" dirty="0" smtClean="0">
                <a:ln>
                  <a:noFill/>
                </a:ln>
                <a:solidFill>
                  <a:srgbClr val="000000"/>
                </a:solidFill>
                <a:effectLst/>
                <a:latin typeface="Consolas" panose="020B0609020204030204" pitchFamily="49" charset="0"/>
              </a:rPr>
              <a:t>(id);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回傳結果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TW" altLang="en-US" b="1" dirty="0"/>
              <a:t>資料庫功能類別</a:t>
            </a:r>
            <a:endParaRPr lang="zh-TW" altLang="en-US" b="1" dirty="0"/>
          </a:p>
        </p:txBody>
      </p:sp>
      <p:sp>
        <p:nvSpPr>
          <p:cNvPr id="3" name="Rectangle 2"/>
          <p:cNvSpPr>
            <a:spLocks noChangeArrowheads="1"/>
          </p:cNvSpPr>
          <p:nvPr/>
        </p:nvSpPr>
        <p:spPr bwMode="auto">
          <a:xfrm>
            <a:off x="0" y="615871"/>
            <a:ext cx="4949072"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修改參數指定的物件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boolean</a:t>
            </a:r>
            <a:r>
              <a:rPr kumimoji="0" lang="en-US" altLang="en-US" sz="900" b="0" i="0" u="none" strike="noStrike" cap="none" normalizeH="0" baseline="0" smtClean="0">
                <a:ln>
                  <a:noFill/>
                </a:ln>
                <a:solidFill>
                  <a:srgbClr val="000000"/>
                </a:solidFill>
                <a:effectLst/>
                <a:latin typeface="Consolas" panose="020B0609020204030204" pitchFamily="49" charset="0"/>
              </a:rPr>
              <a:t> update(Item item)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建立準備修改資料的ContentValues物件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ContentValues cv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ContentValues();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加入ContentValues物件包裝的修改資料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第一個參數是欄位名稱， 第二個參數是欄位的資料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cv.put(DATETIME_COLUMN, item.getDatetime());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cv.put(COLOR_COLUMN, item.getColor().parseColor());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cv.put(TITLE_COLUMN, item.getTitle());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cv.put(CONTENT_COLUMN, item.getContent());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cv.put(FILENAME_COLUMN, item.getFileName());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cv.put(LATITUDE_COLUMN, item.getLatitude());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cv.put(LONGITUDE_COLUMN, item.getLongitude());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cv.put(LASTMODIFY_COLUMN, item.getLastModify());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設定修改資料的條件為編號</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格式為「欄位名稱＝資料」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where = KEY_ID +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 item.getId();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執行修改資料並回傳修改的資料數量是否成功</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db.update(TABLE_NAME, cv, where,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刪除參數指定編號的資料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boolean</a:t>
            </a:r>
            <a:r>
              <a:rPr kumimoji="0" lang="en-US" altLang="en-US" sz="900" b="0" i="0" u="none" strike="noStrike" cap="none" normalizeH="0" baseline="0" smtClean="0">
                <a:ln>
                  <a:noFill/>
                </a:ln>
                <a:solidFill>
                  <a:srgbClr val="000000"/>
                </a:solidFill>
                <a:effectLst/>
                <a:latin typeface="Consolas" panose="020B0609020204030204" pitchFamily="49" charset="0"/>
              </a:rPr>
              <a:t> delete(</a:t>
            </a:r>
            <a:r>
              <a:rPr kumimoji="0" lang="en-US" altLang="en-US" sz="900" b="1" i="0" u="none" strike="noStrike" cap="none" normalizeH="0" baseline="0" smtClean="0">
                <a:ln>
                  <a:noFill/>
                </a:ln>
                <a:solidFill>
                  <a:srgbClr val="006699"/>
                </a:solidFill>
                <a:effectLst/>
                <a:latin typeface="Consolas" panose="020B0609020204030204" pitchFamily="49" charset="0"/>
              </a:rPr>
              <a:t>long</a:t>
            </a:r>
            <a:r>
              <a:rPr kumimoji="0" lang="en-US" altLang="en-US" sz="900" b="0" i="0" u="none" strike="noStrike" cap="none" normalizeH="0" baseline="0" smtClean="0">
                <a:ln>
                  <a:noFill/>
                </a:ln>
                <a:solidFill>
                  <a:srgbClr val="000000"/>
                </a:solidFill>
                <a:effectLst/>
                <a:latin typeface="Consolas" panose="020B0609020204030204" pitchFamily="49" charset="0"/>
              </a:rPr>
              <a:t> 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設定條件為編號，格式為「欄位名稱=資料」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where = KEY_ID +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 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刪除指定編號資料並回傳刪除是否成功</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db.delete(TABLE_NAME, where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讀取所有記事資料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List&lt;Item&gt; getAll()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List&lt;Item&gt; result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ArrayList&lt;&gt;();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Cursor cursor = db.query(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TABLE_NAME,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while</a:t>
            </a:r>
            <a:r>
              <a:rPr kumimoji="0" lang="en-US" altLang="en-US" sz="900" b="0" i="0" u="none" strike="noStrike" cap="none" normalizeH="0" baseline="0" smtClean="0">
                <a:ln>
                  <a:noFill/>
                </a:ln>
                <a:solidFill>
                  <a:srgbClr val="000000"/>
                </a:solidFill>
                <a:effectLst/>
                <a:latin typeface="Consolas" panose="020B0609020204030204" pitchFamily="49" charset="0"/>
              </a:rPr>
              <a:t> (cursor.moveToNext())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result.add(getRecord(cursor));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cursor.close();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4515439" y="770321"/>
            <a:ext cx="4147794" cy="581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取得指定編號的資料物件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get(</a:t>
            </a:r>
            <a:r>
              <a:rPr kumimoji="0" lang="en-US" altLang="en-US" sz="900" b="1" i="0" u="none" strike="noStrike" cap="none" normalizeH="0" baseline="0" dirty="0" smtClean="0">
                <a:ln>
                  <a:noFill/>
                </a:ln>
                <a:solidFill>
                  <a:srgbClr val="006699"/>
                </a:solidFill>
                <a:effectLst/>
                <a:latin typeface="Consolas" panose="020B0609020204030204" pitchFamily="49" charset="0"/>
              </a:rPr>
              <a:t>long</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準備回傳結果用的物件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使用編號為查詢條件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where = KEY_ID +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 id;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執行查詢</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Cursor result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db.query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TABLE_NAME,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where,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如果有查詢結果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result.moveToFirst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讀取包裝一筆資料的物件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(result);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關閉Cursor物件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result.close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回傳結果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把Cursor目前的資料包裝為物件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(Cursor cursor)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準備回傳結果用的物件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result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cursor.getLong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result.setDatetime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cursor.getLong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ItemActivity.getColors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cursor.getInt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2</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3</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result.setContent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4</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5</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result.setLatitude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result.setLongitude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7</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result.setLastModify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cursor.getLong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8</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回傳結果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4"/>
          <p:cNvSpPr>
            <a:spLocks noChangeArrowheads="1"/>
          </p:cNvSpPr>
          <p:nvPr/>
        </p:nvSpPr>
        <p:spPr bwMode="auto">
          <a:xfrm>
            <a:off x="8663232" y="874735"/>
            <a:ext cx="3528767"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取得資料數量</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getCount()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result =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Cursor cursor = db.rawQuery(</a:t>
            </a:r>
            <a:r>
              <a:rPr kumimoji="0" lang="en-US" altLang="en-US" sz="900" b="0" i="0" u="none" strike="noStrike" cap="none" normalizeH="0" baseline="0" smtClean="0">
                <a:ln>
                  <a:noFill/>
                </a:ln>
                <a:solidFill>
                  <a:srgbClr val="0000FF"/>
                </a:solidFill>
                <a:effectLst/>
                <a:latin typeface="Consolas" panose="020B0609020204030204" pitchFamily="49" charset="0"/>
              </a:rPr>
              <a:t>"SELECT COUNT(*) FROM "</a:t>
            </a:r>
            <a:r>
              <a:rPr kumimoji="0" lang="en-US" altLang="en-US" sz="900" b="0" i="0" u="none" strike="noStrike" cap="none" normalizeH="0" baseline="0" smtClean="0">
                <a:ln>
                  <a:noFill/>
                </a:ln>
                <a:solidFill>
                  <a:srgbClr val="000000"/>
                </a:solidFill>
                <a:effectLst/>
                <a:latin typeface="Consolas" panose="020B0609020204030204" pitchFamily="49" charset="0"/>
              </a:rPr>
              <a:t> + TABLE_NAME,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(cursor.moveToNext())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 = cursor.getInt(</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建立範例資料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sample()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Item(</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 Colors.RED, </a:t>
            </a:r>
            <a:r>
              <a:rPr kumimoji="0" lang="en-US" altLang="en-US" sz="900" b="0" i="0" u="none" strike="noStrike" cap="none" normalizeH="0" baseline="0" smtClean="0">
                <a:ln>
                  <a:noFill/>
                </a:ln>
                <a:solidFill>
                  <a:srgbClr val="0000FF"/>
                </a:solidFill>
                <a:effectLst/>
                <a:latin typeface="Consolas" panose="020B0609020204030204" pitchFamily="49" charset="0"/>
              </a:rPr>
              <a:t>"關於Android Tutorial的事情."</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"Hello content"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item2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Item(</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 Colors.BLUE, </a:t>
            </a:r>
            <a:r>
              <a:rPr kumimoji="0" lang="en-US" altLang="en-US" sz="900" b="0" i="0" u="none" strike="noStrike" cap="none" normalizeH="0" baseline="0" smtClean="0">
                <a:ln>
                  <a:noFill/>
                </a:ln>
                <a:solidFill>
                  <a:srgbClr val="0000FF"/>
                </a:solidFill>
                <a:effectLst/>
                <a:latin typeface="Consolas" panose="020B0609020204030204" pitchFamily="49" charset="0"/>
              </a:rPr>
              <a:t>"一隻非常可愛的小狗狗!"</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"她的名字叫「大熱狗」，又叫\n作「奶嘴」，是一隻非常可愛\n的小狗。"</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25.04719</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121.516981</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item3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Item(</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 Colors.GREEN, </a:t>
            </a:r>
            <a:r>
              <a:rPr kumimoji="0" lang="en-US" altLang="en-US" sz="900" b="0" i="0" u="none" strike="noStrike" cap="none" normalizeH="0" baseline="0" smtClean="0">
                <a:ln>
                  <a:noFill/>
                </a:ln>
                <a:solidFill>
                  <a:srgbClr val="0000FF"/>
                </a:solidFill>
                <a:effectLst/>
                <a:latin typeface="Consolas" panose="020B0609020204030204" pitchFamily="49" charset="0"/>
              </a:rPr>
              <a:t>"一首非常好聽的音樂！"</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"Hello content"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item4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Item(</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 Colors.ORANGE, </a:t>
            </a:r>
            <a:r>
              <a:rPr kumimoji="0" lang="en-US" altLang="en-US" sz="900" b="0" i="0" u="none" strike="noStrike" cap="none" normalizeH="0" baseline="0" smtClean="0">
                <a:ln>
                  <a:noFill/>
                </a:ln>
                <a:solidFill>
                  <a:srgbClr val="0000FF"/>
                </a:solidFill>
                <a:effectLst/>
                <a:latin typeface="Consolas" panose="020B0609020204030204" pitchFamily="49" charset="0"/>
              </a:rPr>
              <a:t>"儲存在資料庫的資料"</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"Hello content"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insert(item);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insert(item2);</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insert(item3);</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insert(item4);</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TW" altLang="en-US" b="1" dirty="0"/>
              <a:t>資料庫功能類別</a:t>
            </a:r>
            <a:endParaRPr lang="zh-TW" altLang="en-US" b="1" dirty="0"/>
          </a:p>
        </p:txBody>
      </p:sp>
      <p:sp>
        <p:nvSpPr>
          <p:cNvPr id="4" name="TextBox 3"/>
          <p:cNvSpPr txBox="1"/>
          <p:nvPr/>
        </p:nvSpPr>
        <p:spPr>
          <a:xfrm>
            <a:off x="150829" y="895546"/>
            <a:ext cx="11906053" cy="646331"/>
          </a:xfrm>
          <a:prstGeom prst="rect">
            <a:avLst/>
          </a:prstGeom>
          <a:noFill/>
        </p:spPr>
        <p:txBody>
          <a:bodyPr wrap="square" rtlCol="0">
            <a:spAutoFit/>
          </a:bodyPr>
          <a:lstStyle/>
          <a:p>
            <a:r>
              <a:rPr lang="zh-TW" altLang="en-US" dirty="0"/>
              <a:t>完成資料庫功能類別以後，裡面也宣告了一些</a:t>
            </a:r>
            <a:r>
              <a:rPr lang="en-US" altLang="zh-TW" dirty="0" err="1"/>
              <a:t>SQLiteOpenHelper</a:t>
            </a:r>
            <a:r>
              <a:rPr lang="zh-TW" altLang="en-US" dirty="0"/>
              <a:t>類別會使用到的資料，開啟「</a:t>
            </a:r>
            <a:r>
              <a:rPr lang="en-US" altLang="zh-TW" dirty="0" err="1"/>
              <a:t>MyDBHelper</a:t>
            </a:r>
            <a:r>
              <a:rPr lang="zh-TW" altLang="en-US" dirty="0"/>
              <a:t>」類別，完成之前還沒有完成的工作：</a:t>
            </a:r>
            <a:endParaRPr lang="en-US" dirty="0"/>
          </a:p>
        </p:txBody>
      </p:sp>
      <p:sp>
        <p:nvSpPr>
          <p:cNvPr id="5" name="Rectangle 2"/>
          <p:cNvSpPr>
            <a:spLocks noChangeArrowheads="1"/>
          </p:cNvSpPr>
          <p:nvPr/>
        </p:nvSpPr>
        <p:spPr bwMode="auto">
          <a:xfrm>
            <a:off x="150829" y="1540391"/>
            <a:ext cx="393097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SQLiteDatabase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建立應用程式需要的表格</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db.execSQL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ItemDAO.CREATE_TABLE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onUpgrade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SQLiteDatabase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oldVersion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newVersion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刪除原有的表格</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db.execSQL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"DROP TABLE IF EXISTS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ItemDAO.TABLE_NAME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呼叫onCreate建立新版的表格</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TextBox 5"/>
          <p:cNvSpPr txBox="1"/>
          <p:nvPr/>
        </p:nvSpPr>
        <p:spPr>
          <a:xfrm>
            <a:off x="5514680" y="1715678"/>
            <a:ext cx="6325386" cy="369332"/>
          </a:xfrm>
          <a:prstGeom prst="rect">
            <a:avLst/>
          </a:prstGeom>
          <a:noFill/>
        </p:spPr>
        <p:txBody>
          <a:bodyPr wrap="square" rtlCol="0">
            <a:spAutoFit/>
          </a:bodyPr>
          <a:lstStyle/>
          <a:p>
            <a:r>
              <a:rPr lang="zh-TW" altLang="en-US" b="1"/>
              <a:t>使用資料庫中的記事資料</a:t>
            </a:r>
            <a:endParaRPr lang="zh-TW" altLang="en-US" b="1"/>
          </a:p>
        </p:txBody>
      </p:sp>
      <p:sp>
        <p:nvSpPr>
          <p:cNvPr id="9" name="Rectangle 3"/>
          <p:cNvSpPr>
            <a:spLocks noChangeArrowheads="1"/>
          </p:cNvSpPr>
          <p:nvPr/>
        </p:nvSpPr>
        <p:spPr bwMode="auto">
          <a:xfrm>
            <a:off x="4176072" y="2098036"/>
            <a:ext cx="3667028"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808080"/>
                </a:solidFill>
                <a:latin typeface="Consolas" panose="020B0609020204030204" pitchFamily="49" charset="0"/>
              </a:rPr>
              <a:t>Inside MainActivity.java:</a:t>
            </a:r>
            <a:endParaRPr lang="en-US" altLang="en-US" sz="900" dirty="0" smtClean="0">
              <a:solidFill>
                <a:srgbClr val="80808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900" dirty="0" smtClean="0">
              <a:solidFill>
                <a:srgbClr val="80808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808080"/>
                </a:solidFill>
                <a:latin typeface="Consolas" panose="020B0609020204030204" pitchFamily="49" charset="0"/>
              </a:rPr>
              <a:t>private </a:t>
            </a:r>
            <a:r>
              <a:rPr lang="en-US" altLang="en-US" sz="900" dirty="0" err="1" smtClean="0">
                <a:solidFill>
                  <a:srgbClr val="808080"/>
                </a:solidFill>
                <a:latin typeface="Consolas" panose="020B0609020204030204" pitchFamily="49" charset="0"/>
              </a:rPr>
              <a:t>ItemDAO</a:t>
            </a:r>
            <a:r>
              <a:rPr lang="en-US" altLang="en-US" sz="900" dirty="0" smtClean="0">
                <a:solidFill>
                  <a:srgbClr val="808080"/>
                </a:solidFill>
                <a:latin typeface="Consolas" panose="020B0609020204030204" pitchFamily="49" charset="0"/>
              </a:rPr>
              <a:t> </a:t>
            </a:r>
            <a:r>
              <a:rPr lang="en-US" altLang="en-US" sz="900" dirty="0" err="1" smtClean="0">
                <a:solidFill>
                  <a:srgbClr val="808080"/>
                </a:solidFill>
                <a:latin typeface="Consolas" panose="020B0609020204030204" pitchFamily="49" charset="0"/>
              </a:rPr>
              <a:t>itemDAO</a:t>
            </a:r>
            <a:r>
              <a:rPr lang="en-US" altLang="en-US" sz="900" dirty="0" smtClean="0">
                <a:solidFill>
                  <a:srgbClr val="808080"/>
                </a:solidFill>
                <a:latin typeface="Consolas" panose="020B0609020204030204" pitchFamily="49" charset="0"/>
              </a:rPr>
              <a:t>;</a:t>
            </a:r>
            <a:endParaRPr lang="en-US" altLang="en-US" sz="900" dirty="0" smtClean="0">
              <a:solidFill>
                <a:srgbClr val="80808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80808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R.layout.activity_main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processControllers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建立資料庫物件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getApplicationContext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如果資料庫是空的，就建立一些範例資料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這是為了方便測試用的，完成應用程式以後可以拿掉</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itemDAO.getCount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itemDAO.sample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取得所有記事資料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items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itemDAO.getAll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R.layout.single_item</a:t>
            </a:r>
            <a:r>
              <a:rPr kumimoji="0" lang="en-US" altLang="en-US" sz="900" b="0" i="0" u="none" strike="noStrike" cap="none" normalizeH="0" baseline="0" dirty="0" smtClean="0">
                <a:ln>
                  <a:noFill/>
                </a:ln>
                <a:solidFill>
                  <a:srgbClr val="000000"/>
                </a:solidFill>
                <a:effectLst/>
                <a:latin typeface="Consolas" panose="020B0609020204030204" pitchFamily="49" charset="0"/>
              </a:rPr>
              <a:t>, items);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item_list.setAdapter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4"/>
          <p:cNvSpPr>
            <a:spLocks noChangeArrowheads="1"/>
          </p:cNvSpPr>
          <p:nvPr/>
        </p:nvSpPr>
        <p:spPr bwMode="auto">
          <a:xfrm>
            <a:off x="8182466" y="2413191"/>
            <a:ext cx="3902695" cy="3739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onActivityResult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 data)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data.getExtras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getSerializable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net.macdidi.myandroidtutorial.Item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新增記事資料到資料庫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itemDAO.insert</a:t>
            </a:r>
            <a:r>
              <a:rPr kumimoji="0" lang="en-US" altLang="en-US" sz="900" b="0" i="0" u="none" strike="noStrike" cap="none" normalizeH="0" baseline="0" dirty="0" smtClean="0">
                <a:ln>
                  <a:noFill/>
                </a:ln>
                <a:solidFill>
                  <a:srgbClr val="000000"/>
                </a:solidFill>
                <a:effectLst/>
                <a:latin typeface="Consolas" panose="020B0609020204030204" pitchFamily="49" charset="0"/>
              </a:rPr>
              <a:t>(item);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items.add</a:t>
            </a:r>
            <a:r>
              <a:rPr kumimoji="0" lang="en-US" altLang="en-US" sz="900" b="0" i="0" u="none" strike="noStrike" cap="none" normalizeH="0" baseline="0" dirty="0" smtClean="0">
                <a:ln>
                  <a:noFill/>
                </a:ln>
                <a:solidFill>
                  <a:srgbClr val="000000"/>
                </a:solidFill>
                <a:effectLst/>
                <a:latin typeface="Consolas" panose="020B0609020204030204" pitchFamily="49" charset="0"/>
              </a:rPr>
              <a:t>(item);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data.getIntExtra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"position"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修改資料庫中的記事資料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itemDAO.update</a:t>
            </a:r>
            <a:r>
              <a:rPr kumimoji="0" lang="en-US" altLang="en-US" sz="900" b="0" i="0" u="none" strike="noStrike" cap="none" normalizeH="0" baseline="0" dirty="0" smtClean="0">
                <a:ln>
                  <a:noFill/>
                </a:ln>
                <a:solidFill>
                  <a:srgbClr val="000000"/>
                </a:solidFill>
                <a:effectLst/>
                <a:latin typeface="Consolas" panose="020B0609020204030204" pitchFamily="49" charset="0"/>
              </a:rPr>
              <a:t>(item);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items.set</a:t>
            </a:r>
            <a:r>
              <a:rPr kumimoji="0" lang="en-US" altLang="en-US" sz="900" b="0" i="0" u="none" strike="noStrike" cap="none" normalizeH="0" baseline="0" dirty="0" smtClean="0">
                <a:ln>
                  <a:noFill/>
                </a:ln>
                <a:solidFill>
                  <a:srgbClr val="000000"/>
                </a:solidFill>
                <a:effectLst/>
                <a:latin typeface="Consolas" panose="020B0609020204030204" pitchFamily="49" charset="0"/>
              </a:rPr>
              <a:t>(position,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TW" altLang="en-US" b="1" dirty="0"/>
              <a:t>資料庫功能類別</a:t>
            </a:r>
            <a:endParaRPr lang="zh-TW" altLang="en-US" b="1" dirty="0"/>
          </a:p>
        </p:txBody>
      </p:sp>
      <p:sp>
        <p:nvSpPr>
          <p:cNvPr id="3" name="Rectangle 2"/>
          <p:cNvSpPr/>
          <p:nvPr/>
        </p:nvSpPr>
        <p:spPr>
          <a:xfrm>
            <a:off x="87983" y="697578"/>
            <a:ext cx="11884057" cy="646331"/>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最後是刪除記事資料的部份，同樣在「</a:t>
            </a:r>
            <a:r>
              <a:rPr lang="en-US" altLang="zh-TW" dirty="0" err="1">
                <a:solidFill>
                  <a:srgbClr val="000000"/>
                </a:solidFill>
                <a:latin typeface="Microsoft JhengHei" panose="020B0604030504040204" pitchFamily="34" charset="-120"/>
                <a:ea typeface="Microsoft JhengHei" panose="020B0604030504040204" pitchFamily="34" charset="-120"/>
              </a:rPr>
              <a:t>MainActivity</a:t>
            </a:r>
            <a:r>
              <a:rPr lang="zh-TW" altLang="en-US" dirty="0">
                <a:solidFill>
                  <a:srgbClr val="000000"/>
                </a:solidFill>
                <a:latin typeface="Microsoft JhengHei" panose="020B0604030504040204" pitchFamily="34" charset="-120"/>
                <a:ea typeface="Microsoft JhengHei" panose="020B0604030504040204" pitchFamily="34" charset="-120"/>
              </a:rPr>
              <a:t>」類別，找到「</a:t>
            </a:r>
            <a:r>
              <a:rPr lang="en-US" altLang="zh-TW" dirty="0" err="1">
                <a:solidFill>
                  <a:srgbClr val="000000"/>
                </a:solidFill>
                <a:latin typeface="Microsoft JhengHei" panose="020B0604030504040204" pitchFamily="34" charset="-120"/>
                <a:ea typeface="Microsoft JhengHei" panose="020B0604030504040204" pitchFamily="34" charset="-120"/>
              </a:rPr>
              <a:t>clickMenuItem</a:t>
            </a:r>
            <a:r>
              <a:rPr lang="zh-TW" altLang="en-US" dirty="0">
                <a:solidFill>
                  <a:srgbClr val="000000"/>
                </a:solidFill>
                <a:latin typeface="Microsoft JhengHei" panose="020B0604030504040204" pitchFamily="34" charset="-120"/>
                <a:ea typeface="Microsoft JhengHei" panose="020B0604030504040204" pitchFamily="34" charset="-120"/>
              </a:rPr>
              <a:t>」方法，參考下列的內容修改程式碼：</a:t>
            </a:r>
            <a:endParaRPr lang="en-US" dirty="0"/>
          </a:p>
        </p:txBody>
      </p:sp>
      <p:sp>
        <p:nvSpPr>
          <p:cNvPr id="7" name="Rectangle 2"/>
          <p:cNvSpPr>
            <a:spLocks noChangeArrowheads="1"/>
          </p:cNvSpPr>
          <p:nvPr/>
        </p:nvSpPr>
        <p:spPr bwMode="auto">
          <a:xfrm>
            <a:off x="191680" y="1452671"/>
            <a:ext cx="5492685"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clickMenuItem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MenuItem</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itemId</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item.getItemId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R.id.delete_item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selectedCount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 d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message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R.string.delete_item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R.string.delete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setMessage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String.format</a:t>
            </a:r>
            <a:r>
              <a:rPr kumimoji="0" lang="en-US" altLang="en-US" sz="900" b="0" i="0" u="none" strike="noStrike" cap="none" normalizeH="0" baseline="0" dirty="0" smtClean="0">
                <a:ln>
                  <a:noFill/>
                </a:ln>
                <a:solidFill>
                  <a:srgbClr val="000000"/>
                </a:solidFill>
                <a:effectLst/>
                <a:latin typeface="Consolas" panose="020B0609020204030204" pitchFamily="49" charset="0"/>
              </a:rPr>
              <a:t>(message,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selectedCount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d.setPositiveButton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android.R.string.yes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取得最後一個元素的編號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itemAdapter.getCount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while</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&gt;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itemAdapter.get</a:t>
            </a:r>
            <a:r>
              <a:rPr kumimoji="0" lang="en-US" altLang="en-US" sz="900" b="0" i="0" u="none" strike="noStrike" cap="none" normalizeH="0" baseline="0" dirty="0" smtClean="0">
                <a:ln>
                  <a:noFill/>
                </a:ln>
                <a:solidFill>
                  <a:srgbClr val="000000"/>
                </a:solidFill>
                <a:effectLst/>
                <a:latin typeface="Consolas" panose="020B0609020204030204" pitchFamily="49" charset="0"/>
              </a:rPr>
              <a:t>(index);</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item.isSelected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itemAdapter.remove</a:t>
            </a:r>
            <a:r>
              <a:rPr kumimoji="0" lang="en-US" altLang="en-US" sz="900" b="0" i="0" u="none" strike="noStrike" cap="none" normalizeH="0" baseline="0" dirty="0" smtClean="0">
                <a:ln>
                  <a:noFill/>
                </a:ln>
                <a:solidFill>
                  <a:srgbClr val="000000"/>
                </a:solidFill>
                <a:effectLst/>
                <a:latin typeface="Consolas" panose="020B0609020204030204" pitchFamily="49" charset="0"/>
              </a:rPr>
              <a:t>(item);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刪除資料庫中的記事資料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itemDAO.delete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index--;</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d.setNegativeButton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(android.R.string.no,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d.show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使用照相機與麥克</a:t>
            </a:r>
            <a:r>
              <a:rPr lang="zh-TW" altLang="en-US" dirty="0" smtClean="0"/>
              <a:t>風</a:t>
            </a:r>
            <a:endParaRPr lang="en-US" dirty="0"/>
          </a:p>
        </p:txBody>
      </p:sp>
      <p:sp>
        <p:nvSpPr>
          <p:cNvPr id="3" name="Content Placeholder 2"/>
          <p:cNvSpPr>
            <a:spLocks noGrp="1"/>
          </p:cNvSpPr>
          <p:nvPr>
            <p:ph idx="1"/>
          </p:nvPr>
        </p:nvSpPr>
        <p:spPr/>
        <p:txBody>
          <a:bodyPr/>
          <a:lstStyle/>
          <a:p>
            <a:r>
              <a:rPr lang="zh-TW" altLang="en-US" dirty="0"/>
              <a:t>使用</a:t>
            </a:r>
            <a:r>
              <a:rPr lang="en-US" altLang="zh-TW" dirty="0"/>
              <a:t>Android</a:t>
            </a:r>
            <a:r>
              <a:rPr lang="zh-TW" altLang="en-US" dirty="0"/>
              <a:t>系統內建的</a:t>
            </a:r>
            <a:r>
              <a:rPr lang="en-US" altLang="zh-TW" dirty="0"/>
              <a:t>API</a:t>
            </a:r>
            <a:r>
              <a:rPr lang="zh-TW" altLang="en-US" dirty="0"/>
              <a:t>與元件，可以在應用程式需要的時候，讓使用者拍攝照片與錄影，並且把照片或影片檔案儲存在指定的位置</a:t>
            </a:r>
            <a:r>
              <a:rPr lang="zh-TW" altLang="en-US" dirty="0" smtClean="0"/>
              <a:t>。</a:t>
            </a:r>
            <a:endParaRPr lang="en-US" altLang="zh-TW" dirty="0" smtClean="0"/>
          </a:p>
          <a:p>
            <a:r>
              <a:rPr lang="zh-TW" altLang="en-US" dirty="0"/>
              <a:t>使用內建的</a:t>
            </a:r>
            <a:r>
              <a:rPr lang="en-US" altLang="zh-TW" dirty="0"/>
              <a:t>API</a:t>
            </a:r>
            <a:r>
              <a:rPr lang="zh-TW" altLang="en-US" dirty="0"/>
              <a:t>執行錄音的工作，並且把錄音完成的檔案儲存在指定的位置，例如在記事本應用程式中，可以加入錄製語音備忘的功能，讓使用者可以隨時查詢與播放這些錄音資訊。</a:t>
            </a:r>
            <a:endParaRPr lang="en-US"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10515600" cy="662397"/>
          </a:xfrm>
        </p:spPr>
        <p:txBody>
          <a:bodyPr>
            <a:normAutofit fontScale="90000"/>
          </a:bodyPr>
          <a:lstStyle/>
          <a:p>
            <a:r>
              <a:rPr lang="zh-TW" altLang="en-US" b="1" dirty="0"/>
              <a:t>使用相機拍攝照</a:t>
            </a:r>
            <a:r>
              <a:rPr lang="zh-TW" altLang="en-US" b="1" dirty="0" smtClean="0"/>
              <a:t>片</a:t>
            </a:r>
            <a:endParaRPr lang="en-US" dirty="0"/>
          </a:p>
        </p:txBody>
      </p:sp>
      <p:sp>
        <p:nvSpPr>
          <p:cNvPr id="4" name="TextBox 3"/>
          <p:cNvSpPr txBox="1"/>
          <p:nvPr/>
        </p:nvSpPr>
        <p:spPr>
          <a:xfrm>
            <a:off x="169682" y="669300"/>
            <a:ext cx="11858919" cy="1754326"/>
          </a:xfrm>
          <a:prstGeom prst="rect">
            <a:avLst/>
          </a:prstGeom>
          <a:noFill/>
        </p:spPr>
        <p:txBody>
          <a:bodyPr wrap="square" rtlCol="0">
            <a:spAutoFit/>
          </a:bodyPr>
          <a:lstStyle/>
          <a:p>
            <a:r>
              <a:rPr lang="zh-TW" altLang="en-US" dirty="0"/>
              <a:t>應用程式需要執行拍照的功能，可以啟動系統相機元件執行拍照的工作，它的系統</a:t>
            </a:r>
            <a:r>
              <a:rPr lang="en-US" altLang="zh-TW" dirty="0"/>
              <a:t>Action</a:t>
            </a:r>
            <a:r>
              <a:rPr lang="zh-TW" altLang="en-US" dirty="0"/>
              <a:t>名稱變數是「</a:t>
            </a:r>
            <a:r>
              <a:rPr lang="en-US" altLang="zh-TW" dirty="0" err="1"/>
              <a:t>MediaStore.ACTION</a:t>
            </a:r>
            <a:r>
              <a:rPr lang="en-US" altLang="zh-TW" i="1" dirty="0" err="1"/>
              <a:t>IMAGE</a:t>
            </a:r>
            <a:r>
              <a:rPr lang="en-US" altLang="zh-TW" dirty="0" err="1"/>
              <a:t>CAPTURE</a:t>
            </a:r>
            <a:r>
              <a:rPr lang="zh-TW" altLang="en-US" dirty="0"/>
              <a:t>」，使用這個</a:t>
            </a:r>
            <a:r>
              <a:rPr lang="en-US" altLang="zh-TW" dirty="0"/>
              <a:t>Action</a:t>
            </a:r>
            <a:r>
              <a:rPr lang="zh-TW" altLang="en-US" dirty="0"/>
              <a:t>名稱建立好的</a:t>
            </a:r>
            <a:r>
              <a:rPr lang="en-US" altLang="zh-TW" dirty="0"/>
              <a:t>Intent</a:t>
            </a:r>
            <a:r>
              <a:rPr lang="zh-TW" altLang="en-US" dirty="0"/>
              <a:t>物件，可以呼叫</a:t>
            </a:r>
            <a:r>
              <a:rPr lang="en-US" altLang="zh-TW" dirty="0" err="1"/>
              <a:t>putExtra</a:t>
            </a:r>
            <a:r>
              <a:rPr lang="zh-TW" altLang="en-US" dirty="0"/>
              <a:t>方法加入照片檔案儲存位置的設定資料，資料的名稱是「</a:t>
            </a:r>
            <a:r>
              <a:rPr lang="en-US" altLang="zh-TW" dirty="0" err="1"/>
              <a:t>MediaStore.EXTRA_OUTPUT</a:t>
            </a:r>
            <a:r>
              <a:rPr lang="zh-TW" altLang="en-US" dirty="0"/>
              <a:t>」，如果沒有指定的話，會使用系統預設的名稱儲存在預設的位置</a:t>
            </a:r>
            <a:r>
              <a:rPr lang="zh-TW" altLang="en-US" dirty="0" smtClean="0"/>
              <a:t>。</a:t>
            </a:r>
            <a:r>
              <a:rPr lang="zh-TW" altLang="en-US" dirty="0"/>
              <a:t>應用程式要執行拍照的功能，裝置必須有攝錄鏡頭的設備才可以正確的執行，所以需要在應用程式設定檔中加入硬體設備需求的設定。如果需要儲存照片檔案到外部儲存設備，例如記憶卡，需要在應用程式設定檔中加入授權設</a:t>
            </a:r>
            <a:r>
              <a:rPr lang="zh-TW" altLang="en-US" dirty="0" smtClean="0"/>
              <a:t>定</a:t>
            </a:r>
            <a:r>
              <a:rPr lang="en-US" altLang="zh-TW" dirty="0" smtClean="0"/>
              <a:t>(AndroidManifest.xml)</a:t>
            </a:r>
            <a:r>
              <a:rPr lang="zh-TW" altLang="en-US" dirty="0" smtClean="0"/>
              <a:t>：</a:t>
            </a:r>
            <a:endParaRPr lang="en-US" dirty="0"/>
          </a:p>
        </p:txBody>
      </p:sp>
      <p:sp>
        <p:nvSpPr>
          <p:cNvPr id="5" name="Rectangle 2"/>
          <p:cNvSpPr>
            <a:spLocks noChangeArrowheads="1"/>
          </p:cNvSpPr>
          <p:nvPr/>
        </p:nvSpPr>
        <p:spPr bwMode="auto">
          <a:xfrm>
            <a:off x="1178350" y="2817039"/>
            <a:ext cx="3619893" cy="1723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&lt;!-- </a:t>
            </a:r>
            <a:r>
              <a:rPr kumimoji="0" lang="en-US" altLang="en-US" sz="1400" b="0" i="0" u="none" strike="noStrike" cap="none" normalizeH="0" baseline="0" dirty="0" err="1" smtClean="0">
                <a:ln>
                  <a:noFill/>
                </a:ln>
                <a:solidFill>
                  <a:srgbClr val="000000"/>
                </a:solidFill>
                <a:effectLst/>
                <a:latin typeface="Consolas" panose="020B0609020204030204" pitchFamily="49" charset="0"/>
              </a:rPr>
              <a:t>需要攝錄鏡頭設備</a:t>
            </a:r>
            <a:r>
              <a:rPr kumimoji="0" lang="en-US" altLang="en-US" sz="14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&lt;uses-feature </a:t>
            </a:r>
            <a:r>
              <a:rPr kumimoji="0" lang="en-US" altLang="en-US" sz="14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1400" b="0" i="0" u="none" strike="noStrike" cap="none" normalizeH="0" baseline="0" dirty="0" smtClean="0">
                <a:ln>
                  <a:noFill/>
                </a:ln>
                <a:solidFill>
                  <a:srgbClr val="000000"/>
                </a:solidFill>
                <a:effectLst/>
                <a:latin typeface="Consolas" panose="020B0609020204030204" pitchFamily="49" charset="0"/>
              </a:rPr>
              <a:t>=</a:t>
            </a:r>
            <a:r>
              <a:rPr kumimoji="0" lang="en-US" altLang="en-US" sz="1400" b="0" i="0" u="none" strike="noStrike" cap="none" normalizeH="0" baseline="0" dirty="0" smtClean="0">
                <a:ln>
                  <a:noFill/>
                </a:ln>
                <a:solidFill>
                  <a:srgbClr val="0000FF"/>
                </a:solidFill>
                <a:effectLst/>
                <a:latin typeface="Consolas" panose="020B0609020204030204" pitchFamily="49" charset="0"/>
              </a:rPr>
              <a:t>"</a:t>
            </a:r>
            <a:r>
              <a:rPr kumimoji="0" lang="en-US" altLang="en-US" sz="1400" b="0" i="0" u="none" strike="noStrike" cap="none" normalizeH="0" baseline="0" dirty="0" err="1" smtClean="0">
                <a:ln>
                  <a:noFill/>
                </a:ln>
                <a:solidFill>
                  <a:srgbClr val="0000FF"/>
                </a:solidFill>
                <a:effectLst/>
                <a:latin typeface="Consolas" panose="020B0609020204030204" pitchFamily="49" charset="0"/>
              </a:rPr>
              <a:t>android.hardware.camera</a:t>
            </a:r>
            <a:r>
              <a:rPr kumimoji="0" lang="en-US" altLang="en-US" sz="1400" b="0" i="0" u="none" strike="noStrike" cap="none" normalizeH="0" baseline="0" dirty="0" smtClean="0">
                <a:ln>
                  <a:noFill/>
                </a:ln>
                <a:solidFill>
                  <a:srgbClr val="0000FF"/>
                </a:solidFill>
                <a:effectLst/>
                <a:latin typeface="Consolas" panose="020B0609020204030204" pitchFamily="49" charset="0"/>
              </a:rPr>
              <a:t>"</a:t>
            </a:r>
            <a:r>
              <a:rPr kumimoji="0" lang="en-US" altLang="en-US" sz="14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&lt;!-- </a:t>
            </a:r>
            <a:r>
              <a:rPr kumimoji="0" lang="en-US" altLang="en-US" sz="1400" b="0" i="0" u="none" strike="noStrike" cap="none" normalizeH="0" baseline="0" dirty="0" err="1" smtClean="0">
                <a:ln>
                  <a:noFill/>
                </a:ln>
                <a:solidFill>
                  <a:srgbClr val="000000"/>
                </a:solidFill>
                <a:effectLst/>
                <a:latin typeface="Consolas" panose="020B0609020204030204" pitchFamily="49" charset="0"/>
              </a:rPr>
              <a:t>寫入外部儲存設備</a:t>
            </a:r>
            <a:r>
              <a:rPr kumimoji="0" lang="en-US" altLang="en-US" sz="14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&lt;uses-permission </a:t>
            </a:r>
            <a:r>
              <a:rPr kumimoji="0" lang="en-US" altLang="en-US" sz="14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1400" b="0" i="0" u="none" strike="noStrike" cap="none" normalizeH="0" baseline="0" dirty="0" smtClean="0">
                <a:ln>
                  <a:noFill/>
                </a:ln>
                <a:solidFill>
                  <a:srgbClr val="000000"/>
                </a:solidFill>
                <a:effectLst/>
                <a:latin typeface="Consolas" panose="020B0609020204030204" pitchFamily="49" charset="0"/>
              </a:rPr>
              <a: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        </a:t>
            </a:r>
            <a:r>
              <a:rPr kumimoji="0" lang="en-US" altLang="en-US" sz="1400" b="0" i="0" u="none" strike="noStrike" cap="none" normalizeH="0" baseline="0" dirty="0" smtClean="0">
                <a:ln>
                  <a:noFill/>
                </a:ln>
                <a:solidFill>
                  <a:srgbClr val="0000FF"/>
                </a:solidFill>
                <a:effectLst/>
                <a:latin typeface="Consolas" panose="020B0609020204030204" pitchFamily="49" charset="0"/>
              </a:rPr>
              <a:t>"</a:t>
            </a:r>
            <a:r>
              <a:rPr kumimoji="0" lang="en-US" altLang="en-US" sz="1400" b="0" i="0" u="none" strike="noStrike" cap="none" normalizeH="0" baseline="0" dirty="0" err="1" smtClean="0">
                <a:ln>
                  <a:noFill/>
                </a:ln>
                <a:solidFill>
                  <a:srgbClr val="0000FF"/>
                </a:solidFill>
                <a:effectLst/>
                <a:latin typeface="Consolas" panose="020B0609020204030204" pitchFamily="49" charset="0"/>
              </a:rPr>
              <a:t>android.permission.WRITE_EXTERNAL_STORAGE</a:t>
            </a:r>
            <a:r>
              <a:rPr kumimoji="0" lang="en-US" altLang="en-US" sz="1400" b="0" i="0" u="none" strike="noStrike" cap="none" normalizeH="0" baseline="0" dirty="0" smtClean="0">
                <a:ln>
                  <a:noFill/>
                </a:ln>
                <a:solidFill>
                  <a:srgbClr val="0000FF"/>
                </a:solidFill>
                <a:effectLst/>
                <a:latin typeface="Consolas" panose="020B0609020204030204" pitchFamily="49" charset="0"/>
              </a:rPr>
              <a:t>"</a:t>
            </a:r>
            <a:r>
              <a:rPr kumimoji="0" lang="en-US" altLang="en-US" sz="14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400" b="0" i="0" u="none" strike="noStrike" cap="none" normalizeH="0" baseline="0" dirty="0" smtClean="0">
              <a:ln>
                <a:noFill/>
              </a:ln>
              <a:solidFill>
                <a:schemeClr val="tx1"/>
              </a:solidFill>
              <a:effectLst/>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10515600" cy="662397"/>
          </a:xfrm>
        </p:spPr>
        <p:txBody>
          <a:bodyPr>
            <a:normAutofit fontScale="90000"/>
          </a:bodyPr>
          <a:lstStyle/>
          <a:p>
            <a:r>
              <a:rPr lang="zh-TW" altLang="en-US" b="1" dirty="0"/>
              <a:t>使用相機拍攝照</a:t>
            </a:r>
            <a:r>
              <a:rPr lang="zh-TW" altLang="en-US" b="1" dirty="0" smtClean="0"/>
              <a:t>片</a:t>
            </a:r>
            <a:endParaRPr lang="en-US" dirty="0"/>
          </a:p>
        </p:txBody>
      </p:sp>
      <p:sp>
        <p:nvSpPr>
          <p:cNvPr id="4" name="TextBox 3"/>
          <p:cNvSpPr txBox="1"/>
          <p:nvPr/>
        </p:nvSpPr>
        <p:spPr>
          <a:xfrm>
            <a:off x="169683" y="1866504"/>
            <a:ext cx="4562574" cy="923330"/>
          </a:xfrm>
          <a:prstGeom prst="rect">
            <a:avLst/>
          </a:prstGeom>
          <a:noFill/>
        </p:spPr>
        <p:txBody>
          <a:bodyPr wrap="square" rtlCol="0">
            <a:spAutoFit/>
          </a:bodyPr>
          <a:lstStyle/>
          <a:p>
            <a:r>
              <a:rPr lang="zh-CN" altLang="en-US" dirty="0"/>
              <a:t>加入顯示照片用的</a:t>
            </a:r>
            <a:r>
              <a:rPr lang="en-US" dirty="0" err="1"/>
              <a:t>ImageView</a:t>
            </a:r>
            <a:r>
              <a:rPr lang="zh-CN" altLang="en-US" dirty="0"/>
              <a:t>元件。開啟「</a:t>
            </a:r>
            <a:r>
              <a:rPr lang="en-US" dirty="0"/>
              <a:t>res/layout/activity_item.xml」，</a:t>
            </a:r>
            <a:r>
              <a:rPr lang="zh-CN" altLang="en-US" dirty="0"/>
              <a:t>參考下列的內容修改這個畫面配置檔：</a:t>
            </a:r>
            <a:endParaRPr lang="en-US" dirty="0"/>
          </a:p>
        </p:txBody>
      </p:sp>
      <p:sp>
        <p:nvSpPr>
          <p:cNvPr id="3" name="Rectangle 2"/>
          <p:cNvSpPr>
            <a:spLocks noChangeArrowheads="1"/>
          </p:cNvSpPr>
          <p:nvPr/>
        </p:nvSpPr>
        <p:spPr bwMode="auto">
          <a:xfrm>
            <a:off x="5816338" y="156857"/>
            <a:ext cx="4958499" cy="6647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使用ScrollView為最外層的元件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ScrollView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刪除xmlns:android的設定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xmlns:tools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http://schemas.android.com/tools</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android:stretchColumns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tools:context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net.macdidi.myandroidtutorial.ItemActivity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顯示圖片</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"@+id/picture"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retangle_drawable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"2sp"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android:visibility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"invisible"</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ScrollView的結束標籤</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ScrollView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3" name="Rectangle 2"/>
          <p:cNvSpPr/>
          <p:nvPr/>
        </p:nvSpPr>
        <p:spPr>
          <a:xfrm>
            <a:off x="5449779" y="116546"/>
            <a:ext cx="6096000" cy="6370975"/>
          </a:xfrm>
          <a:prstGeom prst="rect">
            <a:avLst/>
          </a:prstGeom>
        </p:spPr>
        <p:txBody>
          <a:bodyPr>
            <a:spAutoFit/>
          </a:bodyPr>
          <a:lstStyle/>
          <a:p>
            <a:r>
              <a:rPr lang="en-US" altLang="zh-CN" sz="1200" dirty="0" smtClean="0">
                <a:solidFill>
                  <a:srgbClr val="000000"/>
                </a:solidFill>
                <a:latin typeface="Arial" panose="020B0604020202020204" pitchFamily="34" charset="0"/>
              </a:rPr>
              <a:t>5. </a:t>
            </a:r>
            <a:r>
              <a:rPr lang="zh-CN" altLang="en-US" sz="1200" dirty="0" smtClean="0">
                <a:solidFill>
                  <a:srgbClr val="000000"/>
                </a:solidFill>
                <a:latin typeface="Arial" panose="020B0604020202020204" pitchFamily="34" charset="0"/>
              </a:rPr>
              <a:t>进</a:t>
            </a:r>
            <a:r>
              <a:rPr lang="zh-CN" altLang="en-US" sz="1200" dirty="0">
                <a:solidFill>
                  <a:srgbClr val="000000"/>
                </a:solidFill>
                <a:latin typeface="Arial" panose="020B0604020202020204" pitchFamily="34" charset="0"/>
              </a:rPr>
              <a:t>入真正在</a:t>
            </a:r>
            <a:r>
              <a:rPr lang="en-US" sz="1200" dirty="0">
                <a:solidFill>
                  <a:srgbClr val="000000"/>
                </a:solidFill>
                <a:latin typeface="Arial" panose="020B0604020202020204" pitchFamily="34" charset="0"/>
              </a:rPr>
              <a:t>device run code</a:t>
            </a:r>
            <a:r>
              <a:rPr lang="zh-CN" altLang="en-US" sz="1200" dirty="0">
                <a:solidFill>
                  <a:srgbClr val="000000"/>
                </a:solidFill>
                <a:latin typeface="Arial" panose="020B0604020202020204" pitchFamily="34" charset="0"/>
              </a:rPr>
              <a:t>的阶段：</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函数的准备</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    首先准备你的</a:t>
            </a:r>
            <a:r>
              <a:rPr lang="en-US" sz="1200" dirty="0" err="1">
                <a:solidFill>
                  <a:srgbClr val="000000"/>
                </a:solidFill>
                <a:latin typeface="Arial" panose="020B0604020202020204" pitchFamily="34" charset="0"/>
              </a:rPr>
              <a:t>kernal</a:t>
            </a:r>
            <a:r>
              <a:rPr lang="en-US" sz="1200" dirty="0">
                <a:solidFill>
                  <a:srgbClr val="000000"/>
                </a:solidFill>
                <a:latin typeface="Arial" panose="020B0604020202020204" pitchFamily="34" charset="0"/>
              </a:rPr>
              <a:t> code，</a:t>
            </a:r>
            <a:r>
              <a:rPr lang="zh-CN" altLang="en-US" sz="1200" dirty="0">
                <a:solidFill>
                  <a:srgbClr val="000000"/>
                </a:solidFill>
                <a:latin typeface="Arial" panose="020B0604020202020204" pitchFamily="34" charset="0"/>
              </a:rPr>
              <a:t>如果有过</a:t>
            </a:r>
            <a:r>
              <a:rPr lang="en-US" sz="1200" dirty="0" err="1">
                <a:solidFill>
                  <a:srgbClr val="000000"/>
                </a:solidFill>
                <a:latin typeface="Arial" panose="020B0604020202020204" pitchFamily="34" charset="0"/>
              </a:rPr>
              <a:t>shader</a:t>
            </a:r>
            <a:r>
              <a:rPr lang="zh-CN" altLang="en-US" sz="1200" dirty="0">
                <a:solidFill>
                  <a:srgbClr val="000000"/>
                </a:solidFill>
                <a:latin typeface="Arial" panose="020B0604020202020204" pitchFamily="34" charset="0"/>
              </a:rPr>
              <a:t>编程经验的人可能会比较熟悉，这里面你需要把在每个</a:t>
            </a:r>
            <a:r>
              <a:rPr lang="en-US" sz="1200" dirty="0">
                <a:solidFill>
                  <a:srgbClr val="000000"/>
                </a:solidFill>
                <a:latin typeface="Arial" panose="020B0604020202020204" pitchFamily="34" charset="0"/>
              </a:rPr>
              <a:t>compute item</a:t>
            </a:r>
            <a:r>
              <a:rPr lang="zh-CN" altLang="en-US" sz="1200" dirty="0">
                <a:solidFill>
                  <a:srgbClr val="000000"/>
                </a:solidFill>
                <a:latin typeface="Arial" panose="020B0604020202020204" pitchFamily="34" charset="0"/>
              </a:rPr>
              <a:t>上</a:t>
            </a:r>
            <a:r>
              <a:rPr lang="en-US" sz="1200" dirty="0">
                <a:solidFill>
                  <a:srgbClr val="000000"/>
                </a:solidFill>
                <a:latin typeface="Arial" panose="020B0604020202020204" pitchFamily="34" charset="0"/>
              </a:rPr>
              <a:t>run</a:t>
            </a:r>
            <a:r>
              <a:rPr lang="zh-CN" altLang="en-US" sz="1200" dirty="0">
                <a:solidFill>
                  <a:srgbClr val="000000"/>
                </a:solidFill>
                <a:latin typeface="Arial" panose="020B0604020202020204" pitchFamily="34" charset="0"/>
              </a:rPr>
              <a:t>的那个函数写成一段二进制字符串，通常我们实现方法是写成单独的一个文件（扩展名随意），然后在程序中使用的时候二进制读入这个文件。</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   例如本例的数组相加的</a:t>
            </a:r>
            <a:r>
              <a:rPr lang="en-US" sz="1200" dirty="0" err="1">
                <a:solidFill>
                  <a:srgbClr val="000000"/>
                </a:solidFill>
                <a:latin typeface="Arial" panose="020B0604020202020204" pitchFamily="34" charset="0"/>
              </a:rPr>
              <a:t>kernal</a:t>
            </a:r>
            <a:r>
              <a:rPr lang="en-US" sz="1200" dirty="0">
                <a:solidFill>
                  <a:srgbClr val="000000"/>
                </a:solidFill>
                <a:latin typeface="Arial" panose="020B0604020202020204" pitchFamily="34" charset="0"/>
              </a:rPr>
              <a:t> code：</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 __kernel void adder(__global </a:t>
            </a:r>
            <a:r>
              <a:rPr lang="en-US" sz="1200" dirty="0" err="1">
                <a:solidFill>
                  <a:srgbClr val="000000"/>
                </a:solidFill>
                <a:latin typeface="Arial" panose="020B0604020202020204" pitchFamily="34" charset="0"/>
              </a:rPr>
              <a:t>const</a:t>
            </a:r>
            <a:r>
              <a:rPr lang="en-US" sz="1200" dirty="0">
                <a:solidFill>
                  <a:srgbClr val="000000"/>
                </a:solidFill>
                <a:latin typeface="Arial" panose="020B0604020202020204" pitchFamily="34" charset="0"/>
              </a:rPr>
              <a:t> float* a, __global </a:t>
            </a:r>
            <a:r>
              <a:rPr lang="en-US" sz="1200" dirty="0" err="1">
                <a:solidFill>
                  <a:srgbClr val="000000"/>
                </a:solidFill>
                <a:latin typeface="Arial" panose="020B0604020202020204" pitchFamily="34" charset="0"/>
              </a:rPr>
              <a:t>const</a:t>
            </a:r>
            <a:r>
              <a:rPr lang="en-US" sz="1200" dirty="0">
                <a:solidFill>
                  <a:srgbClr val="000000"/>
                </a:solidFill>
                <a:latin typeface="Arial" panose="020B0604020202020204" pitchFamily="34" charset="0"/>
              </a:rPr>
              <a:t> float* b, __global float* result)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int</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idx</a:t>
            </a:r>
            <a:r>
              <a:rPr lang="en-US" sz="1200" dirty="0">
                <a:solidFill>
                  <a:srgbClr val="000000"/>
                </a:solidFill>
                <a:latin typeface="Arial" panose="020B0604020202020204" pitchFamily="34" charset="0"/>
              </a:rPr>
              <a:t> = </a:t>
            </a:r>
            <a:r>
              <a:rPr lang="en-US" sz="1200" dirty="0" err="1">
                <a:solidFill>
                  <a:srgbClr val="000000"/>
                </a:solidFill>
                <a:latin typeface="Arial" panose="020B0604020202020204" pitchFamily="34" charset="0"/>
              </a:rPr>
              <a:t>get_global_id</a:t>
            </a:r>
            <a:r>
              <a:rPr lang="en-US" sz="1200" dirty="0">
                <a:solidFill>
                  <a:srgbClr val="000000"/>
                </a:solidFill>
                <a:latin typeface="Arial" panose="020B0604020202020204" pitchFamily="34" charset="0"/>
              </a:rPr>
              <a:t>(0);</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result[</a:t>
            </a:r>
            <a:r>
              <a:rPr lang="en-US" sz="1200" dirty="0" err="1">
                <a:solidFill>
                  <a:srgbClr val="000000"/>
                </a:solidFill>
                <a:latin typeface="Arial" panose="020B0604020202020204" pitchFamily="34" charset="0"/>
              </a:rPr>
              <a:t>idx</a:t>
            </a:r>
            <a:r>
              <a:rPr lang="en-US" sz="1200" dirty="0">
                <a:solidFill>
                  <a:srgbClr val="000000"/>
                </a:solidFill>
                <a:latin typeface="Arial" panose="020B0604020202020204" pitchFamily="34" charset="0"/>
              </a:rPr>
              <a:t>] = a[</a:t>
            </a:r>
            <a:r>
              <a:rPr lang="en-US" sz="1200" dirty="0" err="1">
                <a:solidFill>
                  <a:srgbClr val="000000"/>
                </a:solidFill>
                <a:latin typeface="Arial" panose="020B0604020202020204" pitchFamily="34" charset="0"/>
              </a:rPr>
              <a:t>idx</a:t>
            </a:r>
            <a:r>
              <a:rPr lang="en-US" sz="1200" dirty="0">
                <a:solidFill>
                  <a:srgbClr val="000000"/>
                </a:solidFill>
                <a:latin typeface="Arial" panose="020B0604020202020204" pitchFamily="34" charset="0"/>
              </a:rPr>
              <a:t>]) +b[</a:t>
            </a:r>
            <a:r>
              <a:rPr lang="en-US" sz="1200" dirty="0" err="1">
                <a:solidFill>
                  <a:srgbClr val="000000"/>
                </a:solidFill>
                <a:latin typeface="Arial" panose="020B0604020202020204" pitchFamily="34" charset="0"/>
              </a:rPr>
              <a:t>idx</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a:t>
            </a:r>
            <a:endParaRPr 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具体的限定符和函数我们后面会分析，但是这段代码的大意是获取当前</a:t>
            </a:r>
            <a:r>
              <a:rPr lang="en-US" sz="1200" dirty="0">
                <a:solidFill>
                  <a:srgbClr val="000000"/>
                </a:solidFill>
                <a:latin typeface="Arial" panose="020B0604020202020204" pitchFamily="34" charset="0"/>
              </a:rPr>
              <a:t>compute item</a:t>
            </a:r>
            <a:r>
              <a:rPr lang="zh-CN" altLang="en-US" sz="1200" dirty="0">
                <a:solidFill>
                  <a:srgbClr val="000000"/>
                </a:solidFill>
                <a:latin typeface="Arial" panose="020B0604020202020204" pitchFamily="34" charset="0"/>
              </a:rPr>
              <a:t>的索引</a:t>
            </a:r>
            <a:r>
              <a:rPr lang="en-US" sz="1200" dirty="0" err="1">
                <a:solidFill>
                  <a:srgbClr val="000000"/>
                </a:solidFill>
                <a:latin typeface="Arial" panose="020B0604020202020204" pitchFamily="34" charset="0"/>
              </a:rPr>
              <a:t>idx</a:t>
            </a:r>
            <a:r>
              <a:rPr lang="en-US" sz="1200" dirty="0">
                <a:solidFill>
                  <a:srgbClr val="000000"/>
                </a:solidFill>
                <a:latin typeface="Arial" panose="020B0604020202020204" pitchFamily="34" charset="0"/>
              </a:rPr>
              <a:t>，</a:t>
            </a:r>
            <a:r>
              <a:rPr lang="zh-CN" altLang="en-US" sz="1200" dirty="0">
                <a:solidFill>
                  <a:srgbClr val="000000"/>
                </a:solidFill>
                <a:latin typeface="Arial" panose="020B0604020202020204" pitchFamily="34" charset="0"/>
              </a:rPr>
              <a:t>然后两个数组</a:t>
            </a:r>
            <a:r>
              <a:rPr lang="en-US" sz="1200" dirty="0" err="1">
                <a:solidFill>
                  <a:srgbClr val="000000"/>
                </a:solidFill>
                <a:latin typeface="Arial" panose="020B0604020202020204" pitchFamily="34" charset="0"/>
              </a:rPr>
              <a:t>idx</a:t>
            </a:r>
            <a:r>
              <a:rPr lang="zh-CN" altLang="en-US" sz="1200" dirty="0">
                <a:solidFill>
                  <a:srgbClr val="000000"/>
                </a:solidFill>
                <a:latin typeface="Arial" panose="020B0604020202020204" pitchFamily="34" charset="0"/>
              </a:rPr>
              <a:t>上的成员相加后存储在一个</a:t>
            </a:r>
            <a:r>
              <a:rPr lang="en-US" sz="1200" dirty="0" err="1">
                <a:solidFill>
                  <a:srgbClr val="000000"/>
                </a:solidFill>
                <a:latin typeface="Arial" panose="020B0604020202020204" pitchFamily="34" charset="0"/>
              </a:rPr>
              <a:t>buf</a:t>
            </a:r>
            <a:r>
              <a:rPr lang="zh-CN" altLang="en-US" sz="1200" dirty="0">
                <a:solidFill>
                  <a:srgbClr val="000000"/>
                </a:solidFill>
                <a:latin typeface="Arial" panose="020B0604020202020204" pitchFamily="34" charset="0"/>
              </a:rPr>
              <a:t>上。这段代码会尽可能并行的在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上跑。</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 </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把上面那个文件命名为</a:t>
            </a:r>
            <a:r>
              <a:rPr lang="en-US" sz="1200" dirty="0">
                <a:solidFill>
                  <a:srgbClr val="000000"/>
                </a:solidFill>
                <a:latin typeface="Arial" panose="020B0604020202020204" pitchFamily="34" charset="0"/>
              </a:rPr>
              <a:t>kernal1.cl</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 </a:t>
            </a:r>
            <a:endParaRPr 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然后在程序中读入它到字符串中（通常你可以为这个步骤写一个工具函数）</a:t>
            </a:r>
            <a:endParaRPr lang="zh-CN" altLang="en-US" sz="1200" dirty="0">
              <a:solidFill>
                <a:srgbClr val="000000"/>
              </a:solidFill>
              <a:latin typeface="Arial" panose="020B0604020202020204" pitchFamily="34" charset="0"/>
            </a:endParaRPr>
          </a:p>
          <a:p>
            <a:r>
              <a:rPr lang="en-US" sz="1200" dirty="0" err="1">
                <a:solidFill>
                  <a:srgbClr val="000000"/>
                </a:solidFill>
                <a:latin typeface="Arial" panose="020B0604020202020204" pitchFamily="34" charset="0"/>
              </a:rPr>
              <a:t>ifstream</a:t>
            </a:r>
            <a:r>
              <a:rPr lang="en-US" sz="1200" dirty="0">
                <a:solidFill>
                  <a:srgbClr val="000000"/>
                </a:solidFill>
                <a:latin typeface="Arial" panose="020B0604020202020204" pitchFamily="34" charset="0"/>
              </a:rPr>
              <a:t> in(_T("kernal11.cl"), </a:t>
            </a:r>
            <a:r>
              <a:rPr lang="en-US" sz="1200" dirty="0" err="1">
                <a:solidFill>
                  <a:srgbClr val="000000"/>
                </a:solidFill>
                <a:latin typeface="Arial" panose="020B0604020202020204" pitchFamily="34" charset="0"/>
              </a:rPr>
              <a:t>std</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ios_base</a:t>
            </a:r>
            <a:r>
              <a:rPr lang="en-US" sz="1200" dirty="0">
                <a:solidFill>
                  <a:srgbClr val="000000"/>
                </a:solidFill>
                <a:latin typeface="Arial" panose="020B0604020202020204" pitchFamily="34" charset="0"/>
              </a:rPr>
              <a:t>::binary);</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if(!</a:t>
            </a:r>
            <a:r>
              <a:rPr lang="en-US" sz="1200" dirty="0" err="1">
                <a:solidFill>
                  <a:srgbClr val="000000"/>
                </a:solidFill>
                <a:latin typeface="Arial" panose="020B0604020202020204" pitchFamily="34" charset="0"/>
              </a:rPr>
              <a:t>in.good</a:t>
            </a:r>
            <a:r>
              <a:rPr lang="en-US" sz="1200" dirty="0">
                <a:solidFill>
                  <a:srgbClr val="000000"/>
                </a:solidFill>
                <a:latin typeface="Arial" panose="020B0604020202020204" pitchFamily="34" charset="0"/>
              </a:rPr>
              <a:t>()) {</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return 0;</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 // get file length</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in.seekg</a:t>
            </a:r>
            <a:r>
              <a:rPr lang="en-US" sz="1200" dirty="0">
                <a:solidFill>
                  <a:srgbClr val="000000"/>
                </a:solidFill>
                <a:latin typeface="Arial" panose="020B0604020202020204" pitchFamily="34" charset="0"/>
              </a:rPr>
              <a:t>(0, </a:t>
            </a:r>
            <a:r>
              <a:rPr lang="en-US" sz="1200" dirty="0" err="1">
                <a:solidFill>
                  <a:srgbClr val="000000"/>
                </a:solidFill>
                <a:latin typeface="Arial" panose="020B0604020202020204" pitchFamily="34" charset="0"/>
              </a:rPr>
              <a:t>std</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ios_base</a:t>
            </a:r>
            <a:r>
              <a:rPr lang="en-US" sz="1200" dirty="0">
                <a:solidFill>
                  <a:srgbClr val="000000"/>
                </a:solidFill>
                <a:latin typeface="Arial" panose="020B0604020202020204" pitchFamily="34" charset="0"/>
              </a:rPr>
              <a:t>::end);</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size_t</a:t>
            </a:r>
            <a:r>
              <a:rPr lang="en-US" sz="1200" dirty="0">
                <a:solidFill>
                  <a:srgbClr val="000000"/>
                </a:solidFill>
                <a:latin typeface="Arial" panose="020B0604020202020204" pitchFamily="34" charset="0"/>
              </a:rPr>
              <a:t> length = </a:t>
            </a:r>
            <a:r>
              <a:rPr lang="en-US" sz="1200" dirty="0" err="1">
                <a:solidFill>
                  <a:srgbClr val="000000"/>
                </a:solidFill>
                <a:latin typeface="Arial" panose="020B0604020202020204" pitchFamily="34" charset="0"/>
              </a:rPr>
              <a:t>in.tellg</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in.seekg</a:t>
            </a:r>
            <a:r>
              <a:rPr lang="en-US" sz="1200" dirty="0">
                <a:solidFill>
                  <a:srgbClr val="000000"/>
                </a:solidFill>
                <a:latin typeface="Arial" panose="020B0604020202020204" pitchFamily="34" charset="0"/>
              </a:rPr>
              <a:t>(0, </a:t>
            </a:r>
            <a:r>
              <a:rPr lang="en-US" sz="1200" dirty="0" err="1">
                <a:solidFill>
                  <a:srgbClr val="000000"/>
                </a:solidFill>
                <a:latin typeface="Arial" panose="020B0604020202020204" pitchFamily="34" charset="0"/>
              </a:rPr>
              <a:t>std</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ios_base</a:t>
            </a:r>
            <a:r>
              <a:rPr lang="en-US" sz="1200" dirty="0">
                <a:solidFill>
                  <a:srgbClr val="000000"/>
                </a:solidFill>
                <a:latin typeface="Arial" panose="020B0604020202020204" pitchFamily="34" charset="0"/>
              </a:rPr>
              <a:t>::beg);</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 // read program source</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std</a:t>
            </a:r>
            <a:r>
              <a:rPr lang="en-US" sz="1200" dirty="0">
                <a:solidFill>
                  <a:srgbClr val="000000"/>
                </a:solidFill>
                <a:latin typeface="Arial" panose="020B0604020202020204" pitchFamily="34" charset="0"/>
              </a:rPr>
              <a:t>::vector&lt;char&gt; data(length + 1);</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in.read</a:t>
            </a:r>
            <a:r>
              <a:rPr lang="en-US" sz="1200" dirty="0">
                <a:solidFill>
                  <a:srgbClr val="000000"/>
                </a:solidFill>
                <a:latin typeface="Arial" panose="020B0604020202020204" pitchFamily="34" charset="0"/>
              </a:rPr>
              <a:t>(&amp;data[0], length);</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data[length] = 0;</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 // create and build program </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const</a:t>
            </a:r>
            <a:r>
              <a:rPr lang="en-US" sz="1200" dirty="0">
                <a:solidFill>
                  <a:srgbClr val="000000"/>
                </a:solidFill>
                <a:latin typeface="Arial" panose="020B0604020202020204" pitchFamily="34" charset="0"/>
              </a:rPr>
              <a:t> char* source = &amp;data[0];</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 </a:t>
            </a:r>
            <a:endParaRPr 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这样我们的</a:t>
            </a:r>
            <a:r>
              <a:rPr lang="en-US" sz="1200" dirty="0" err="1">
                <a:solidFill>
                  <a:srgbClr val="000000"/>
                </a:solidFill>
                <a:latin typeface="Arial" panose="020B0604020202020204" pitchFamily="34" charset="0"/>
              </a:rPr>
              <a:t>kernal</a:t>
            </a:r>
            <a:r>
              <a:rPr lang="en-US" sz="1200" dirty="0">
                <a:solidFill>
                  <a:srgbClr val="000000"/>
                </a:solidFill>
                <a:latin typeface="Arial" panose="020B0604020202020204" pitchFamily="34" charset="0"/>
              </a:rPr>
              <a:t> code</a:t>
            </a:r>
            <a:r>
              <a:rPr lang="zh-CN" altLang="en-US" sz="1200" dirty="0">
                <a:solidFill>
                  <a:srgbClr val="000000"/>
                </a:solidFill>
                <a:latin typeface="Arial" panose="020B0604020202020204" pitchFamily="34" charset="0"/>
              </a:rPr>
              <a:t>就装进</a:t>
            </a:r>
            <a:r>
              <a:rPr lang="en-US" sz="1200" dirty="0">
                <a:solidFill>
                  <a:srgbClr val="000000"/>
                </a:solidFill>
                <a:latin typeface="Arial" panose="020B0604020202020204" pitchFamily="34" charset="0"/>
              </a:rPr>
              <a:t>char* source</a:t>
            </a:r>
            <a:r>
              <a:rPr lang="zh-CN" altLang="en-US" sz="1200" dirty="0">
                <a:solidFill>
                  <a:srgbClr val="000000"/>
                </a:solidFill>
                <a:latin typeface="Arial" panose="020B0604020202020204" pitchFamily="34" charset="0"/>
              </a:rPr>
              <a:t>里面了。</a:t>
            </a:r>
            <a:endParaRPr lang="zh-CN" altLang="en-US" sz="1200" b="0" i="0" dirty="0">
              <a:solidFill>
                <a:srgbClr val="000000"/>
              </a:solidFill>
              <a:effectLst/>
              <a:latin typeface="Arial" panose="020B0604020202020204" pitchFamily="34" charset="0"/>
            </a:endParaRPr>
          </a:p>
        </p:txBody>
      </p:sp>
      <p:sp>
        <p:nvSpPr>
          <p:cNvPr id="7" name="Rectangle 6"/>
          <p:cNvSpPr/>
          <p:nvPr/>
        </p:nvSpPr>
        <p:spPr>
          <a:xfrm>
            <a:off x="95990" y="772353"/>
            <a:ext cx="5186224" cy="2677656"/>
          </a:xfrm>
          <a:prstGeom prst="rect">
            <a:avLst/>
          </a:prstGeom>
        </p:spPr>
        <p:txBody>
          <a:bodyPr wrap="square">
            <a:spAutoFit/>
          </a:bodyPr>
          <a:lstStyle/>
          <a:p>
            <a:r>
              <a:rPr lang="en-US" altLang="zh-CN" sz="1400" dirty="0" smtClean="0">
                <a:solidFill>
                  <a:srgbClr val="000000"/>
                </a:solidFill>
                <a:latin typeface="Arial" panose="020B0604020202020204" pitchFamily="34" charset="0"/>
              </a:rPr>
              <a:t>6. </a:t>
            </a:r>
            <a:r>
              <a:rPr lang="zh-CN" altLang="en-US" sz="1400" dirty="0" smtClean="0">
                <a:solidFill>
                  <a:srgbClr val="000000"/>
                </a:solidFill>
                <a:latin typeface="Arial" panose="020B0604020202020204" pitchFamily="34" charset="0"/>
              </a:rPr>
              <a:t>从</a:t>
            </a:r>
            <a:r>
              <a:rPr lang="en-US" sz="1400" dirty="0" err="1">
                <a:solidFill>
                  <a:srgbClr val="000000"/>
                </a:solidFill>
                <a:latin typeface="Arial" panose="020B0604020202020204" pitchFamily="34" charset="0"/>
              </a:rPr>
              <a:t>kernal</a:t>
            </a:r>
            <a:r>
              <a:rPr lang="en-US" sz="1400" dirty="0">
                <a:solidFill>
                  <a:srgbClr val="000000"/>
                </a:solidFill>
                <a:latin typeface="Arial" panose="020B0604020202020204" pitchFamily="34" charset="0"/>
              </a:rPr>
              <a:t> code </a:t>
            </a:r>
            <a:r>
              <a:rPr lang="zh-CN" altLang="en-US" sz="1400" dirty="0">
                <a:solidFill>
                  <a:srgbClr val="000000"/>
                </a:solidFill>
                <a:latin typeface="Arial" panose="020B0604020202020204" pitchFamily="34" charset="0"/>
              </a:rPr>
              <a:t>到</a:t>
            </a:r>
            <a:r>
              <a:rPr lang="en-US" sz="1400" dirty="0">
                <a:solidFill>
                  <a:srgbClr val="000000"/>
                </a:solidFill>
                <a:latin typeface="Arial" panose="020B0604020202020204" pitchFamily="34" charset="0"/>
              </a:rPr>
              <a:t>program</a:t>
            </a:r>
            <a:endParaRPr lang="en-US" sz="1400" dirty="0">
              <a:solidFill>
                <a:srgbClr val="000000"/>
              </a:solidFill>
              <a:latin typeface="Arial" panose="020B0604020202020204" pitchFamily="34" charset="0"/>
            </a:endParaRPr>
          </a:p>
          <a:p>
            <a:r>
              <a:rPr lang="en-US" sz="1400" dirty="0" smtClean="0">
                <a:solidFill>
                  <a:srgbClr val="000000"/>
                </a:solidFill>
                <a:latin typeface="Arial" panose="020B0604020202020204" pitchFamily="34" charset="0"/>
              </a:rPr>
              <a:t>program</a:t>
            </a:r>
            <a:r>
              <a:rPr lang="zh-CN" altLang="en-US" sz="1400" dirty="0">
                <a:solidFill>
                  <a:srgbClr val="000000"/>
                </a:solidFill>
                <a:latin typeface="Arial" panose="020B0604020202020204" pitchFamily="34" charset="0"/>
              </a:rPr>
              <a:t>在</a:t>
            </a:r>
            <a:r>
              <a:rPr lang="en-US" sz="1400" dirty="0">
                <a:solidFill>
                  <a:srgbClr val="000000"/>
                </a:solidFill>
                <a:latin typeface="Arial" panose="020B0604020202020204" pitchFamily="34" charset="0"/>
              </a:rPr>
              <a:t>cl</a:t>
            </a:r>
            <a:r>
              <a:rPr lang="zh-CN" altLang="en-US" sz="1400" dirty="0">
                <a:solidFill>
                  <a:srgbClr val="000000"/>
                </a:solidFill>
                <a:latin typeface="Arial" panose="020B0604020202020204" pitchFamily="34" charset="0"/>
              </a:rPr>
              <a:t>中代表了程序中所用到的所有</a:t>
            </a:r>
            <a:r>
              <a:rPr lang="en-US" sz="1400" dirty="0" err="1">
                <a:solidFill>
                  <a:srgbClr val="000000"/>
                </a:solidFill>
                <a:latin typeface="Arial" panose="020B0604020202020204" pitchFamily="34" charset="0"/>
              </a:rPr>
              <a:t>kernal</a:t>
            </a:r>
            <a:r>
              <a:rPr lang="zh-CN" altLang="en-US" sz="1400" dirty="0">
                <a:solidFill>
                  <a:srgbClr val="000000"/>
                </a:solidFill>
                <a:latin typeface="Arial" panose="020B0604020202020204" pitchFamily="34" charset="0"/>
              </a:rPr>
              <a:t>函数及其使用的函数，是</a:t>
            </a:r>
            <a:r>
              <a:rPr lang="en-US" sz="1400" dirty="0">
                <a:solidFill>
                  <a:srgbClr val="000000"/>
                </a:solidFill>
                <a:latin typeface="Arial" panose="020B0604020202020204" pitchFamily="34" charset="0"/>
              </a:rPr>
              <a:t>device</a:t>
            </a:r>
            <a:r>
              <a:rPr lang="zh-CN" altLang="en-US" sz="1400" dirty="0">
                <a:solidFill>
                  <a:srgbClr val="000000"/>
                </a:solidFill>
                <a:latin typeface="Arial" panose="020B0604020202020204" pitchFamily="34" charset="0"/>
              </a:rPr>
              <a:t>上代码的抽象表示，我们需要把上面的</a:t>
            </a:r>
            <a:r>
              <a:rPr lang="en-US" sz="1400" dirty="0">
                <a:solidFill>
                  <a:srgbClr val="000000"/>
                </a:solidFill>
                <a:latin typeface="Arial" panose="020B0604020202020204" pitchFamily="34" charset="0"/>
              </a:rPr>
              <a:t>char* source</a:t>
            </a:r>
            <a:r>
              <a:rPr lang="zh-CN" altLang="en-US" sz="1400" dirty="0">
                <a:solidFill>
                  <a:srgbClr val="000000"/>
                </a:solidFill>
                <a:latin typeface="Arial" panose="020B0604020202020204" pitchFamily="34" charset="0"/>
              </a:rPr>
              <a:t>转化成</a:t>
            </a:r>
            <a:r>
              <a:rPr lang="en-US" sz="1400" dirty="0">
                <a:solidFill>
                  <a:srgbClr val="000000"/>
                </a:solidFill>
                <a:latin typeface="Arial" panose="020B0604020202020204" pitchFamily="34" charset="0"/>
              </a:rPr>
              <a:t>program：</a:t>
            </a:r>
            <a:endParaRPr lang="en-US" sz="1400" dirty="0">
              <a:solidFill>
                <a:srgbClr val="000000"/>
              </a:solidFill>
              <a:latin typeface="Arial" panose="020B0604020202020204" pitchFamily="34" charset="0"/>
            </a:endParaRPr>
          </a:p>
          <a:p>
            <a:r>
              <a:rPr lang="en-US" sz="1400" dirty="0">
                <a:solidFill>
                  <a:srgbClr val="000000"/>
                </a:solidFill>
                <a:latin typeface="Arial" panose="020B0604020202020204" pitchFamily="34" charset="0"/>
              </a:rPr>
              <a:t> </a:t>
            </a:r>
            <a:endParaRPr lang="en-US" sz="1400" dirty="0">
              <a:solidFill>
                <a:srgbClr val="000000"/>
              </a:solidFill>
              <a:latin typeface="Arial" panose="020B0604020202020204" pitchFamily="34" charset="0"/>
            </a:endParaRPr>
          </a:p>
          <a:p>
            <a:r>
              <a:rPr lang="en-US" sz="1400" dirty="0" err="1">
                <a:solidFill>
                  <a:srgbClr val="000000"/>
                </a:solidFill>
                <a:latin typeface="Arial" panose="020B0604020202020204" pitchFamily="34" charset="0"/>
              </a:rPr>
              <a:t>cl_program</a:t>
            </a:r>
            <a:r>
              <a:rPr lang="en-US" sz="1400" dirty="0">
                <a:solidFill>
                  <a:srgbClr val="000000"/>
                </a:solidFill>
                <a:latin typeface="Arial" panose="020B0604020202020204" pitchFamily="34" charset="0"/>
              </a:rPr>
              <a:t> program = </a:t>
            </a:r>
            <a:r>
              <a:rPr lang="en-US" sz="1400" dirty="0" err="1">
                <a:solidFill>
                  <a:srgbClr val="000000"/>
                </a:solidFill>
                <a:latin typeface="Arial" panose="020B0604020202020204" pitchFamily="34" charset="0"/>
              </a:rPr>
              <a:t>clCreateProgramWithSource</a:t>
            </a:r>
            <a:r>
              <a:rPr lang="en-US" sz="1400" dirty="0">
                <a:solidFill>
                  <a:srgbClr val="000000"/>
                </a:solidFill>
                <a:latin typeface="Arial" panose="020B0604020202020204" pitchFamily="34" charset="0"/>
              </a:rPr>
              <a:t>(context, 1, &amp;source, 0, 0);</a:t>
            </a:r>
            <a:br>
              <a:rPr lang="en-US" sz="1400" dirty="0">
                <a:solidFill>
                  <a:srgbClr val="000000"/>
                </a:solidFill>
                <a:latin typeface="Arial" panose="020B0604020202020204" pitchFamily="34" charset="0"/>
              </a:rPr>
            </a:br>
            <a:endParaRPr lang="en-US" sz="1400" dirty="0">
              <a:solidFill>
                <a:srgbClr val="000000"/>
              </a:solidFill>
              <a:latin typeface="Arial" panose="020B0604020202020204" pitchFamily="34" charset="0"/>
            </a:endParaRPr>
          </a:p>
          <a:p>
            <a:r>
              <a:rPr lang="en-US" sz="1400" dirty="0" err="1">
                <a:solidFill>
                  <a:srgbClr val="000000"/>
                </a:solidFill>
                <a:latin typeface="Arial" panose="020B0604020202020204" pitchFamily="34" charset="0"/>
              </a:rPr>
              <a:t>clBuildProgram</a:t>
            </a:r>
            <a:r>
              <a:rPr lang="en-US" sz="1400" dirty="0">
                <a:solidFill>
                  <a:srgbClr val="000000"/>
                </a:solidFill>
                <a:latin typeface="Arial" panose="020B0604020202020204" pitchFamily="34" charset="0"/>
              </a:rPr>
              <a:t>(program, 0, 0, 0, 0, 0)</a:t>
            </a:r>
            <a:endParaRPr lang="en-US" sz="1400" dirty="0">
              <a:solidFill>
                <a:srgbClr val="000000"/>
              </a:solidFill>
              <a:latin typeface="Arial" panose="020B0604020202020204" pitchFamily="34" charset="0"/>
            </a:endParaRPr>
          </a:p>
          <a:p>
            <a:r>
              <a:rPr lang="en-US" sz="1400" dirty="0">
                <a:solidFill>
                  <a:srgbClr val="000000"/>
                </a:solidFill>
                <a:latin typeface="Arial" panose="020B0604020202020204" pitchFamily="34" charset="0"/>
              </a:rPr>
              <a:t> </a:t>
            </a:r>
            <a:endParaRPr lang="en-US" sz="1400" dirty="0">
              <a:solidFill>
                <a:srgbClr val="000000"/>
              </a:solidFill>
              <a:latin typeface="Arial" panose="020B0604020202020204" pitchFamily="34" charset="0"/>
            </a:endParaRPr>
          </a:p>
          <a:p>
            <a:r>
              <a:rPr lang="zh-CN" altLang="en-US" sz="1400" dirty="0">
                <a:solidFill>
                  <a:srgbClr val="000000"/>
                </a:solidFill>
                <a:latin typeface="Arial" panose="020B0604020202020204" pitchFamily="34" charset="0"/>
              </a:rPr>
              <a:t>如上两句代码分别先从字符串的</a:t>
            </a:r>
            <a:r>
              <a:rPr lang="en-US" sz="1400" dirty="0">
                <a:solidFill>
                  <a:srgbClr val="000000"/>
                </a:solidFill>
                <a:latin typeface="Arial" panose="020B0604020202020204" pitchFamily="34" charset="0"/>
              </a:rPr>
              <a:t>source</a:t>
            </a:r>
            <a:r>
              <a:rPr lang="zh-CN" altLang="en-US" sz="1400" dirty="0">
                <a:solidFill>
                  <a:srgbClr val="000000"/>
                </a:solidFill>
                <a:latin typeface="Arial" panose="020B0604020202020204" pitchFamily="34" charset="0"/>
              </a:rPr>
              <a:t>创建一个</a:t>
            </a:r>
            <a:r>
              <a:rPr lang="en-US" sz="1400" dirty="0">
                <a:solidFill>
                  <a:srgbClr val="000000"/>
                </a:solidFill>
                <a:latin typeface="Arial" panose="020B0604020202020204" pitchFamily="34" charset="0"/>
              </a:rPr>
              <a:t>program，</a:t>
            </a:r>
            <a:r>
              <a:rPr lang="zh-CN" altLang="en-US" sz="1400" dirty="0">
                <a:solidFill>
                  <a:srgbClr val="000000"/>
                </a:solidFill>
                <a:latin typeface="Arial" panose="020B0604020202020204" pitchFamily="34" charset="0"/>
              </a:rPr>
              <a:t>在</a:t>
            </a:r>
            <a:r>
              <a:rPr lang="en-US" sz="1400" dirty="0">
                <a:solidFill>
                  <a:srgbClr val="000000"/>
                </a:solidFill>
                <a:latin typeface="Arial" panose="020B0604020202020204" pitchFamily="34" charset="0"/>
              </a:rPr>
              <a:t>build</a:t>
            </a:r>
            <a:r>
              <a:rPr lang="zh-CN" altLang="en-US" sz="1400" dirty="0">
                <a:solidFill>
                  <a:srgbClr val="000000"/>
                </a:solidFill>
                <a:latin typeface="Arial" panose="020B0604020202020204" pitchFamily="34" charset="0"/>
              </a:rPr>
              <a:t>它（我们说过</a:t>
            </a:r>
            <a:r>
              <a:rPr lang="en-US" sz="1400" dirty="0" err="1">
                <a:solidFill>
                  <a:srgbClr val="000000"/>
                </a:solidFill>
                <a:latin typeface="Arial" panose="020B0604020202020204" pitchFamily="34" charset="0"/>
              </a:rPr>
              <a:t>OpenCl</a:t>
            </a:r>
            <a:r>
              <a:rPr lang="zh-CN" altLang="en-US" sz="1400" dirty="0">
                <a:solidFill>
                  <a:srgbClr val="000000"/>
                </a:solidFill>
                <a:latin typeface="Arial" panose="020B0604020202020204" pitchFamily="34" charset="0"/>
              </a:rPr>
              <a:t>是一个动态编译的</a:t>
            </a:r>
            <a:r>
              <a:rPr lang="zh-CN" altLang="en-US" sz="1400" b="1" dirty="0">
                <a:solidFill>
                  <a:srgbClr val="DF3434"/>
                </a:solidFill>
                <a:latin typeface="Arial" panose="020B0604020202020204" pitchFamily="34" charset="0"/>
                <a:hlinkClick r:id="rId1" tooltip="大型网站架构知识库"/>
              </a:rPr>
              <a:t>架构</a:t>
            </a:r>
            <a:r>
              <a:rPr lang="zh-CN" altLang="en-US" sz="1400" dirty="0">
                <a:solidFill>
                  <a:srgbClr val="000000"/>
                </a:solidFill>
                <a:latin typeface="Arial" panose="020B0604020202020204" pitchFamily="34" charset="0"/>
              </a:rPr>
              <a:t>）</a:t>
            </a:r>
            <a:endParaRPr lang="zh-CN" altLang="en-US" sz="1400" b="0" i="0" dirty="0">
              <a:solidFill>
                <a:srgbClr val="000000"/>
              </a:solidFill>
              <a:effectLst/>
              <a:latin typeface="Arial" panose="020B0604020202020204" pitchFamily="34" charset="0"/>
            </a:endParaRPr>
          </a:p>
        </p:txBody>
      </p:sp>
      <p:sp>
        <p:nvSpPr>
          <p:cNvPr id="8" name="Rectangle 7"/>
          <p:cNvSpPr/>
          <p:nvPr/>
        </p:nvSpPr>
        <p:spPr>
          <a:xfrm>
            <a:off x="95990" y="3874609"/>
            <a:ext cx="5353789" cy="1384995"/>
          </a:xfrm>
          <a:prstGeom prst="rect">
            <a:avLst/>
          </a:prstGeom>
        </p:spPr>
        <p:txBody>
          <a:bodyPr wrap="square">
            <a:spAutoFit/>
          </a:bodyPr>
          <a:lstStyle/>
          <a:p>
            <a:r>
              <a:rPr lang="en-US" altLang="zh-CN" sz="1400" dirty="0" smtClean="0">
                <a:solidFill>
                  <a:srgbClr val="000000"/>
                </a:solidFill>
                <a:latin typeface="Arial" panose="020B0604020202020204" pitchFamily="34" charset="0"/>
              </a:rPr>
              <a:t>7. </a:t>
            </a:r>
            <a:r>
              <a:rPr lang="zh-CN" altLang="en-US" sz="1400" dirty="0" smtClean="0">
                <a:solidFill>
                  <a:srgbClr val="000000"/>
                </a:solidFill>
                <a:latin typeface="Arial" panose="020B0604020202020204" pitchFamily="34" charset="0"/>
              </a:rPr>
              <a:t>拿</a:t>
            </a:r>
            <a:r>
              <a:rPr lang="zh-CN" altLang="en-US" sz="1400" dirty="0">
                <a:solidFill>
                  <a:srgbClr val="000000"/>
                </a:solidFill>
                <a:latin typeface="Arial" panose="020B0604020202020204" pitchFamily="34" charset="0"/>
              </a:rPr>
              <a:t>到</a:t>
            </a:r>
            <a:r>
              <a:rPr lang="en-US" sz="1400" dirty="0" err="1">
                <a:solidFill>
                  <a:srgbClr val="000000"/>
                </a:solidFill>
                <a:latin typeface="Arial" panose="020B0604020202020204" pitchFamily="34" charset="0"/>
              </a:rPr>
              <a:t>kernal</a:t>
            </a:r>
            <a:r>
              <a:rPr lang="en-US" sz="1400" dirty="0">
                <a:solidFill>
                  <a:srgbClr val="000000"/>
                </a:solidFill>
                <a:latin typeface="Arial" panose="020B0604020202020204" pitchFamily="34" charset="0"/>
              </a:rPr>
              <a:t> </a:t>
            </a:r>
            <a:r>
              <a:rPr lang="zh-CN" altLang="en-US" sz="1400" dirty="0">
                <a:solidFill>
                  <a:srgbClr val="000000"/>
                </a:solidFill>
                <a:latin typeface="Arial" panose="020B0604020202020204" pitchFamily="34" charset="0"/>
              </a:rPr>
              <a:t>函数</a:t>
            </a:r>
            <a:endParaRPr lang="zh-CN" altLang="en-US" sz="1400" dirty="0">
              <a:solidFill>
                <a:srgbClr val="000000"/>
              </a:solidFill>
              <a:latin typeface="Arial" panose="020B0604020202020204" pitchFamily="34" charset="0"/>
            </a:endParaRPr>
          </a:p>
          <a:p>
            <a:r>
              <a:rPr lang="en-US" sz="1400" dirty="0" err="1">
                <a:solidFill>
                  <a:srgbClr val="000000"/>
                </a:solidFill>
                <a:latin typeface="Arial" panose="020B0604020202020204" pitchFamily="34" charset="0"/>
              </a:rPr>
              <a:t>kernal</a:t>
            </a:r>
            <a:r>
              <a:rPr lang="zh-CN" altLang="en-US" sz="1400" dirty="0">
                <a:solidFill>
                  <a:srgbClr val="000000"/>
                </a:solidFill>
                <a:latin typeface="Arial" panose="020B0604020202020204" pitchFamily="34" charset="0"/>
              </a:rPr>
              <a:t>是</a:t>
            </a:r>
            <a:r>
              <a:rPr lang="en-US" sz="1400" dirty="0">
                <a:solidFill>
                  <a:srgbClr val="000000"/>
                </a:solidFill>
                <a:latin typeface="Arial" panose="020B0604020202020204" pitchFamily="34" charset="0"/>
              </a:rPr>
              <a:t>CL</a:t>
            </a:r>
            <a:r>
              <a:rPr lang="zh-CN" altLang="en-US" sz="1400" dirty="0">
                <a:solidFill>
                  <a:srgbClr val="000000"/>
                </a:solidFill>
                <a:latin typeface="Arial" panose="020B0604020202020204" pitchFamily="34" charset="0"/>
              </a:rPr>
              <a:t>中对执行在一个最小粒度的</a:t>
            </a:r>
            <a:r>
              <a:rPr lang="en-US" sz="1400" dirty="0">
                <a:solidFill>
                  <a:srgbClr val="000000"/>
                </a:solidFill>
                <a:latin typeface="Arial" panose="020B0604020202020204" pitchFamily="34" charset="0"/>
              </a:rPr>
              <a:t>compute item</a:t>
            </a:r>
            <a:r>
              <a:rPr lang="zh-CN" altLang="en-US" sz="1400" dirty="0">
                <a:solidFill>
                  <a:srgbClr val="000000"/>
                </a:solidFill>
                <a:latin typeface="Arial" panose="020B0604020202020204" pitchFamily="34" charset="0"/>
              </a:rPr>
              <a:t>上的代码及参数的抽象（你可以理解成为</a:t>
            </a:r>
            <a:r>
              <a:rPr lang="en-US" sz="1400" dirty="0" err="1">
                <a:solidFill>
                  <a:srgbClr val="000000"/>
                </a:solidFill>
                <a:latin typeface="Arial" panose="020B0604020202020204" pitchFamily="34" charset="0"/>
              </a:rPr>
              <a:t>cpu</a:t>
            </a:r>
            <a:r>
              <a:rPr lang="zh-CN" altLang="en-US" sz="1400" dirty="0">
                <a:solidFill>
                  <a:srgbClr val="000000"/>
                </a:solidFill>
                <a:latin typeface="Arial" panose="020B0604020202020204" pitchFamily="34" charset="0"/>
              </a:rPr>
              <a:t>上的</a:t>
            </a:r>
            <a:r>
              <a:rPr lang="en-US" sz="1400" dirty="0">
                <a:solidFill>
                  <a:srgbClr val="000000"/>
                </a:solidFill>
                <a:latin typeface="Arial" panose="020B0604020202020204" pitchFamily="34" charset="0"/>
              </a:rPr>
              <a:t>main</a:t>
            </a:r>
            <a:r>
              <a:rPr lang="zh-CN" altLang="en-US" sz="1400" dirty="0">
                <a:solidFill>
                  <a:srgbClr val="000000"/>
                </a:solidFill>
                <a:latin typeface="Arial" panose="020B0604020202020204" pitchFamily="34" charset="0"/>
              </a:rPr>
              <a:t>函数）。</a:t>
            </a:r>
            <a:endParaRPr lang="zh-CN" altLang="en-US" sz="1400" dirty="0">
              <a:solidFill>
                <a:srgbClr val="000000"/>
              </a:solidFill>
              <a:latin typeface="Arial" panose="020B0604020202020204" pitchFamily="34" charset="0"/>
            </a:endParaRPr>
          </a:p>
          <a:p>
            <a:r>
              <a:rPr lang="zh-CN" altLang="en-US" sz="1400" dirty="0">
                <a:solidFill>
                  <a:srgbClr val="000000"/>
                </a:solidFill>
                <a:latin typeface="Arial" panose="020B0604020202020204" pitchFamily="34" charset="0"/>
              </a:rPr>
              <a:t>我们需要首先从前面</a:t>
            </a:r>
            <a:r>
              <a:rPr lang="en-US" sz="1400" dirty="0">
                <a:solidFill>
                  <a:srgbClr val="000000"/>
                </a:solidFill>
                <a:latin typeface="Arial" panose="020B0604020202020204" pitchFamily="34" charset="0"/>
              </a:rPr>
              <a:t>build</a:t>
            </a:r>
            <a:r>
              <a:rPr lang="zh-CN" altLang="en-US" sz="1400" dirty="0">
                <a:solidFill>
                  <a:srgbClr val="000000"/>
                </a:solidFill>
                <a:latin typeface="Arial" panose="020B0604020202020204" pitchFamily="34" charset="0"/>
              </a:rPr>
              <a:t>好的</a:t>
            </a:r>
            <a:r>
              <a:rPr lang="en-US" sz="1400" dirty="0">
                <a:solidFill>
                  <a:srgbClr val="000000"/>
                </a:solidFill>
                <a:latin typeface="Arial" panose="020B0604020202020204" pitchFamily="34" charset="0"/>
              </a:rPr>
              <a:t>program</a:t>
            </a:r>
            <a:r>
              <a:rPr lang="zh-CN" altLang="en-US" sz="1400" dirty="0">
                <a:solidFill>
                  <a:srgbClr val="000000"/>
                </a:solidFill>
                <a:latin typeface="Arial" panose="020B0604020202020204" pitchFamily="34" charset="0"/>
              </a:rPr>
              <a:t>里抽取我们要</a:t>
            </a:r>
            <a:r>
              <a:rPr lang="en-US" sz="1400" dirty="0">
                <a:solidFill>
                  <a:srgbClr val="000000"/>
                </a:solidFill>
                <a:latin typeface="Arial" panose="020B0604020202020204" pitchFamily="34" charset="0"/>
              </a:rPr>
              <a:t>run</a:t>
            </a:r>
            <a:r>
              <a:rPr lang="zh-CN" altLang="en-US" sz="1400" dirty="0">
                <a:solidFill>
                  <a:srgbClr val="000000"/>
                </a:solidFill>
                <a:latin typeface="Arial" panose="020B0604020202020204" pitchFamily="34" charset="0"/>
              </a:rPr>
              <a:t>的那个</a:t>
            </a:r>
            <a:r>
              <a:rPr lang="en-US" sz="1400" dirty="0" err="1">
                <a:solidFill>
                  <a:srgbClr val="000000"/>
                </a:solidFill>
                <a:latin typeface="Arial" panose="020B0604020202020204" pitchFamily="34" charset="0"/>
              </a:rPr>
              <a:t>kernal</a:t>
            </a:r>
            <a:r>
              <a:rPr lang="zh-CN" altLang="en-US" sz="1400" dirty="0">
                <a:solidFill>
                  <a:srgbClr val="000000"/>
                </a:solidFill>
                <a:latin typeface="Arial" panose="020B0604020202020204" pitchFamily="34" charset="0"/>
              </a:rPr>
              <a:t>函数。</a:t>
            </a:r>
            <a:endParaRPr lang="zh-CN" altLang="en-US" sz="1400" dirty="0">
              <a:solidFill>
                <a:srgbClr val="000000"/>
              </a:solidFill>
              <a:latin typeface="Arial" panose="020B0604020202020204" pitchFamily="34" charset="0"/>
            </a:endParaRPr>
          </a:p>
          <a:p>
            <a:r>
              <a:rPr lang="en-US" sz="1400" dirty="0" err="1">
                <a:solidFill>
                  <a:srgbClr val="000000"/>
                </a:solidFill>
                <a:latin typeface="Arial" panose="020B0604020202020204" pitchFamily="34" charset="0"/>
              </a:rPr>
              <a:t>cl_kernel</a:t>
            </a:r>
            <a:r>
              <a:rPr lang="en-US" sz="1400" dirty="0">
                <a:solidFill>
                  <a:srgbClr val="000000"/>
                </a:solidFill>
                <a:latin typeface="Arial" panose="020B0604020202020204" pitchFamily="34" charset="0"/>
              </a:rPr>
              <a:t> adder = </a:t>
            </a:r>
            <a:r>
              <a:rPr lang="en-US" sz="1400" dirty="0" err="1">
                <a:solidFill>
                  <a:srgbClr val="000000"/>
                </a:solidFill>
                <a:latin typeface="Arial" panose="020B0604020202020204" pitchFamily="34" charset="0"/>
              </a:rPr>
              <a:t>clCreateKernel</a:t>
            </a:r>
            <a:r>
              <a:rPr lang="en-US" sz="1400" dirty="0">
                <a:solidFill>
                  <a:srgbClr val="000000"/>
                </a:solidFill>
                <a:latin typeface="Arial" panose="020B0604020202020204" pitchFamily="34" charset="0"/>
              </a:rPr>
              <a:t>(program, "adder", 0);</a:t>
            </a:r>
            <a:endParaRPr lang="en-US" sz="1400" b="0" i="0" dirty="0">
              <a:solidFill>
                <a:srgbClr val="000000"/>
              </a:solidFill>
              <a:effectLst/>
              <a:latin typeface="Arial" panose="020B0604020202020204" pitchFamily="34"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10515600" cy="662397"/>
          </a:xfrm>
        </p:spPr>
        <p:txBody>
          <a:bodyPr>
            <a:normAutofit fontScale="90000"/>
          </a:bodyPr>
          <a:lstStyle/>
          <a:p>
            <a:r>
              <a:rPr lang="zh-TW" altLang="en-US" b="1" dirty="0"/>
              <a:t>使用相機拍攝照</a:t>
            </a:r>
            <a:r>
              <a:rPr lang="zh-TW" altLang="en-US" b="1" dirty="0" smtClean="0"/>
              <a:t>片</a:t>
            </a:r>
            <a:endParaRPr lang="en-US" dirty="0"/>
          </a:p>
        </p:txBody>
      </p:sp>
      <p:sp>
        <p:nvSpPr>
          <p:cNvPr id="4" name="TextBox 3"/>
          <p:cNvSpPr txBox="1"/>
          <p:nvPr/>
        </p:nvSpPr>
        <p:spPr>
          <a:xfrm>
            <a:off x="160257" y="688158"/>
            <a:ext cx="3657600" cy="1754326"/>
          </a:xfrm>
          <a:prstGeom prst="rect">
            <a:avLst/>
          </a:prstGeom>
          <a:noFill/>
        </p:spPr>
        <p:txBody>
          <a:bodyPr wrap="square" rtlCol="0">
            <a:spAutoFit/>
          </a:bodyPr>
          <a:lstStyle/>
          <a:p>
            <a:r>
              <a:rPr lang="zh-TW" altLang="en-US" dirty="0"/>
              <a:t>因為需要儲存照片與錄音檔案，所以撰寫一個檔案公用類別。在「</a:t>
            </a:r>
            <a:r>
              <a:rPr lang="en-US" altLang="zh-TW" dirty="0" err="1"/>
              <a:t>net.macdidi.myandroidtutorial</a:t>
            </a:r>
            <a:r>
              <a:rPr lang="zh-TW" altLang="en-US" dirty="0"/>
              <a:t>」套件按滑鼠右鍵，選擇「</a:t>
            </a:r>
            <a:r>
              <a:rPr lang="en-US" altLang="zh-TW" dirty="0"/>
              <a:t>New -&gt; Java </a:t>
            </a:r>
            <a:r>
              <a:rPr lang="en-US" altLang="zh-TW" dirty="0" err="1"/>
              <a:t>CLass</a:t>
            </a:r>
            <a:r>
              <a:rPr lang="zh-TW" altLang="en-US" dirty="0"/>
              <a:t>」，在</a:t>
            </a:r>
            <a:r>
              <a:rPr lang="en-US" altLang="zh-TW" dirty="0"/>
              <a:t>Name</a:t>
            </a:r>
            <a:r>
              <a:rPr lang="zh-TW" altLang="en-US" dirty="0"/>
              <a:t>輸入「</a:t>
            </a:r>
            <a:r>
              <a:rPr lang="en-US" altLang="zh-TW" dirty="0" err="1"/>
              <a:t>FileUtil</a:t>
            </a:r>
            <a:r>
              <a:rPr lang="zh-TW" altLang="en-US" dirty="0"/>
              <a:t>」後選擇「</a:t>
            </a:r>
            <a:r>
              <a:rPr lang="en-US" altLang="zh-TW" dirty="0"/>
              <a:t>OK</a:t>
            </a:r>
            <a:r>
              <a:rPr lang="zh-TW" altLang="en-US" dirty="0"/>
              <a:t>」。</a:t>
            </a:r>
            <a:endParaRPr lang="en-US" dirty="0"/>
          </a:p>
        </p:txBody>
      </p:sp>
      <p:sp>
        <p:nvSpPr>
          <p:cNvPr id="5" name="Rectangle 2"/>
          <p:cNvSpPr>
            <a:spLocks noChangeArrowheads="1"/>
          </p:cNvSpPr>
          <p:nvPr/>
        </p:nvSpPr>
        <p:spPr bwMode="auto">
          <a:xfrm>
            <a:off x="3723585" y="543722"/>
            <a:ext cx="4158123" cy="623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android.content.Context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android.graphics.Bitmap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android.graphics.BitmapFactory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android.os.Environment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android.util.Log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android.widget.ImageView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java.io.File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java.text.SimpleDateFormat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java.util.Date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FileUtil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應用程式儲存檔案的目錄</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APP_DIR =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androidtutorial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外部儲存設備是否可寫入</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boolean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isExternalStorageWritable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取得目前外部儲存設備的狀態</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state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Environment.getExternalStorageState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判斷是否可寫入</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Environment.MEDIA_MOUNTED.equals</a:t>
            </a:r>
            <a:r>
              <a:rPr kumimoji="0" lang="en-US" altLang="en-US" sz="900" b="0" i="0" u="none" strike="noStrike" cap="none" normalizeH="0" baseline="0" dirty="0" smtClean="0">
                <a:ln>
                  <a:noFill/>
                </a:ln>
                <a:solidFill>
                  <a:srgbClr val="000000"/>
                </a:solidFill>
                <a:effectLst/>
                <a:latin typeface="Consolas" panose="020B0609020204030204" pitchFamily="49" charset="0"/>
              </a:rPr>
              <a:t>(state))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外部儲存設備是否可讀取</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boolean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isExternalStorageReadable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取得目前外部儲存設備的狀態</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state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Environment.getExternalStorageState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判斷是否可讀取</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Environment.MEDIA_MOUNTED.equals</a:t>
            </a:r>
            <a:r>
              <a:rPr kumimoji="0" lang="en-US" altLang="en-US" sz="900" b="0" i="0" u="none" strike="noStrike" cap="none" normalizeH="0" baseline="0" dirty="0" smtClean="0">
                <a:ln>
                  <a:noFill/>
                </a:ln>
                <a:solidFill>
                  <a:srgbClr val="000000"/>
                </a:solidFill>
                <a:effectLst/>
                <a:latin typeface="Consolas" panose="020B0609020204030204" pitchFamily="49" charset="0"/>
              </a:rPr>
              <a:t>(state)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Environment.MEDIA_MOUNTED_READ_ONLY.equals</a:t>
            </a:r>
            <a:r>
              <a:rPr kumimoji="0" lang="en-US" altLang="en-US" sz="900" b="0" i="0" u="none" strike="noStrike" cap="none" normalizeH="0" baseline="0" dirty="0" smtClean="0">
                <a:ln>
                  <a:noFill/>
                </a:ln>
                <a:solidFill>
                  <a:srgbClr val="000000"/>
                </a:solidFill>
                <a:effectLst/>
                <a:latin typeface="Consolas" panose="020B0609020204030204" pitchFamily="49" charset="0"/>
              </a:rPr>
              <a:t>(state))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6" name="Rectangle 3"/>
          <p:cNvSpPr>
            <a:spLocks noChangeArrowheads="1"/>
          </p:cNvSpPr>
          <p:nvPr/>
        </p:nvSpPr>
        <p:spPr bwMode="auto">
          <a:xfrm>
            <a:off x="8097624" y="1691608"/>
            <a:ext cx="4094375" cy="512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建立並傳回在公用相簿下參數指定的路徑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getPublicAlbumStorageDir</a:t>
            </a:r>
            <a:r>
              <a:rPr kumimoji="0" lang="en-US" altLang="en-US" sz="900" b="0" i="0" u="none" strike="noStrike" cap="none" normalizeH="0" baseline="0" dirty="0" smtClean="0">
                <a:ln>
                  <a:noFill/>
                </a:ln>
                <a:solidFill>
                  <a:srgbClr val="000000"/>
                </a:solidFill>
                <a:effectLst/>
                <a:latin typeface="Consolas" panose="020B0609020204030204" pitchFamily="49" charset="0"/>
              </a:rPr>
              <a:t>(String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albumName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取得公用的照片路徑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pictures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Environment.getExternalStoragePublicDirectory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Environment.DIRECTORY_PICTURES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準備在照片路徑下建立一個指定的路徑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File(pictures,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albumName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如果建立路徑不成功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file.mkdirs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Log.e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getAlbumStorageDir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"Directory not created"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file;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建立並傳回在應用程式專用相簿下參數指定的路徑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getAlbumStorageDir</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albumName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取得應用程式專用的照片路徑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pictures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context.getExternalFilesDir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Environment.DIRECTORY_PICTURES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準備在照片路徑下建立一個指定的路徑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File(pictures,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albumName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如果建立路徑不成功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file.mkdirs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Log.e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getAlbumStorageDir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"Directory not created"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file;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8" name="Rectangle 4"/>
          <p:cNvSpPr>
            <a:spLocks noChangeArrowheads="1"/>
          </p:cNvSpPr>
          <p:nvPr/>
        </p:nvSpPr>
        <p:spPr bwMode="auto">
          <a:xfrm>
            <a:off x="0" y="1216642"/>
            <a:ext cx="3440784" cy="5678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建立並傳回外部儲存媒體參數指定的路徑</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static</a:t>
            </a:r>
            <a:r>
              <a:rPr kumimoji="0" lang="en-US" altLang="en-US" sz="900" b="0" i="0" u="none" strike="noStrike" cap="none" normalizeH="0" baseline="0" smtClean="0">
                <a:ln>
                  <a:noFill/>
                </a:ln>
                <a:solidFill>
                  <a:srgbClr val="000000"/>
                </a:solidFill>
                <a:effectLst/>
                <a:latin typeface="Consolas" panose="020B0609020204030204" pitchFamily="49" charset="0"/>
              </a:rPr>
              <a:t> File getExternalStorageDir(String dir)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File result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File(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Environment.getExternalStorageDirectory(), dir);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(!isExternalStorageWritable())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(!result.exists() &amp;&amp; !result.mkdirs())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讀取指定的照片檔案名稱設定給ImageView元件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static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fileToImageView(String fileName, ImageView imageView)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File(fileName).exists())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 bitmap = BitmapFactory.decodeFile(fileName);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imageView.setImageBitmap(bitmap);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Log.e(</a:t>
            </a:r>
            <a:r>
              <a:rPr kumimoji="0" lang="en-US" altLang="en-US" sz="900" b="0" i="0" u="none" strike="noStrike" cap="none" normalizeH="0" baseline="0" smtClean="0">
                <a:ln>
                  <a:noFill/>
                </a:ln>
                <a:solidFill>
                  <a:srgbClr val="0000FF"/>
                </a:solidFill>
                <a:effectLst/>
                <a:latin typeface="Consolas" panose="020B0609020204030204" pitchFamily="49" charset="0"/>
              </a:rPr>
              <a:t>"fileToImageView"</a:t>
            </a:r>
            <a:r>
              <a:rPr kumimoji="0" lang="en-US" altLang="en-US" sz="900" b="0" i="0" u="none" strike="noStrike" cap="none" normalizeH="0" baseline="0" smtClean="0">
                <a:ln>
                  <a:noFill/>
                </a:ln>
                <a:solidFill>
                  <a:srgbClr val="000000"/>
                </a:solidFill>
                <a:effectLst/>
                <a:latin typeface="Consolas" panose="020B0609020204030204" pitchFamily="49" charset="0"/>
              </a:rPr>
              <a:t>, fileName + </a:t>
            </a:r>
            <a:r>
              <a:rPr kumimoji="0" lang="en-US" altLang="en-US" sz="900" b="0" i="0" u="none" strike="noStrike" cap="none" normalizeH="0" baseline="0" smtClean="0">
                <a:ln>
                  <a:noFill/>
                </a:ln>
                <a:solidFill>
                  <a:srgbClr val="0000FF"/>
                </a:solidFill>
                <a:effectLst/>
                <a:latin typeface="Consolas" panose="020B0609020204030204" pitchFamily="49" charset="0"/>
              </a:rPr>
              <a:t>" not found."</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產生唯一的檔案名稱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static</a:t>
            </a:r>
            <a:r>
              <a:rPr kumimoji="0" lang="en-US" altLang="en-US" sz="900" b="0" i="0" u="none" strike="noStrike" cap="none" normalizeH="0" baseline="0" smtClean="0">
                <a:ln>
                  <a:noFill/>
                </a:ln>
                <a:solidFill>
                  <a:srgbClr val="000000"/>
                </a:solidFill>
                <a:effectLst/>
                <a:latin typeface="Consolas" panose="020B0609020204030204" pitchFamily="49" charset="0"/>
              </a:rPr>
              <a:t> String getUniqueFileName()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使用年月日_時分秒格式為檔案名稱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SimpleDateFormat sdf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SimpleDateFormat(</a:t>
            </a:r>
            <a:r>
              <a:rPr kumimoji="0" lang="en-US" altLang="en-US" sz="900" b="0" i="0" u="none" strike="noStrike" cap="none" normalizeH="0" baseline="0" smtClean="0">
                <a:ln>
                  <a:noFill/>
                </a:ln>
                <a:solidFill>
                  <a:srgbClr val="0000FF"/>
                </a:solidFill>
                <a:effectLst/>
                <a:latin typeface="Consolas" panose="020B0609020204030204" pitchFamily="49" charset="0"/>
              </a:rPr>
              <a:t>"yyyyMMdd_HHmmss"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sdf.format(</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10515600" cy="662397"/>
          </a:xfrm>
        </p:spPr>
        <p:txBody>
          <a:bodyPr>
            <a:normAutofit fontScale="90000"/>
          </a:bodyPr>
          <a:lstStyle/>
          <a:p>
            <a:r>
              <a:rPr lang="zh-TW" altLang="en-US" b="1" dirty="0"/>
              <a:t>使用相機拍攝照</a:t>
            </a:r>
            <a:r>
              <a:rPr lang="zh-TW" altLang="en-US" b="1" dirty="0" smtClean="0"/>
              <a:t>片</a:t>
            </a:r>
            <a:endParaRPr lang="en-US" dirty="0"/>
          </a:p>
        </p:txBody>
      </p:sp>
      <p:sp>
        <p:nvSpPr>
          <p:cNvPr id="5" name="Rectangle 4"/>
          <p:cNvSpPr/>
          <p:nvPr/>
        </p:nvSpPr>
        <p:spPr>
          <a:xfrm>
            <a:off x="116264" y="688158"/>
            <a:ext cx="5021344" cy="923330"/>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開啟在「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類別，加入照相功能需要的欄位變數：</a:t>
            </a:r>
            <a:endParaRPr lang="en-US" dirty="0"/>
          </a:p>
        </p:txBody>
      </p:sp>
      <p:sp>
        <p:nvSpPr>
          <p:cNvPr id="6" name="Rectangle 2"/>
          <p:cNvSpPr>
            <a:spLocks noChangeArrowheads="1"/>
          </p:cNvSpPr>
          <p:nvPr/>
        </p:nvSpPr>
        <p:spPr bwMode="auto">
          <a:xfrm>
            <a:off x="116264" y="1544725"/>
            <a:ext cx="289088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String 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照片</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ImageView picture;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6"/>
          <p:cNvSpPr/>
          <p:nvPr/>
        </p:nvSpPr>
        <p:spPr>
          <a:xfrm>
            <a:off x="116264" y="2203764"/>
            <a:ext cx="5021344" cy="923330"/>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同樣在「</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processViews</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方法，參考下列的程式碼，加入取得顯示照片</a:t>
            </a:r>
            <a:r>
              <a:rPr lang="en-US" dirty="0" err="1">
                <a:solidFill>
                  <a:srgbClr val="000000"/>
                </a:solidFill>
                <a:latin typeface="Microsoft JhengHei" panose="020B0604030504040204" pitchFamily="34" charset="-120"/>
                <a:ea typeface="Microsoft JhengHei" panose="020B0604030504040204" pitchFamily="34" charset="-120"/>
              </a:rPr>
              <a:t>ImageView</a:t>
            </a:r>
            <a:r>
              <a:rPr lang="zh-CN" altLang="en-US" dirty="0">
                <a:solidFill>
                  <a:srgbClr val="000000"/>
                </a:solidFill>
                <a:latin typeface="Microsoft JhengHei" panose="020B0604030504040204" pitchFamily="34" charset="-120"/>
                <a:ea typeface="Microsoft JhengHei" panose="020B0604030504040204" pitchFamily="34" charset="-120"/>
              </a:rPr>
              <a:t>元件的程式碼：</a:t>
            </a:r>
            <a:endParaRPr lang="en-US" dirty="0"/>
          </a:p>
        </p:txBody>
      </p:sp>
      <p:sp>
        <p:nvSpPr>
          <p:cNvPr id="8" name="Rectangle 3"/>
          <p:cNvSpPr>
            <a:spLocks noChangeArrowheads="1"/>
          </p:cNvSpPr>
          <p:nvPr/>
        </p:nvSpPr>
        <p:spPr bwMode="auto">
          <a:xfrm>
            <a:off x="116264" y="3128077"/>
            <a:ext cx="5021344" cy="96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title_text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EditText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R.id.title_text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content_text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EditText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R.id.content_text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取得顯示照片的ImageView元件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picture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8"/>
          <p:cNvSpPr/>
          <p:nvPr/>
        </p:nvSpPr>
        <p:spPr>
          <a:xfrm>
            <a:off x="5338714" y="688158"/>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同樣在「</a:t>
            </a:r>
            <a:r>
              <a:rPr lang="en-US" altLang="zh-TW" dirty="0" err="1">
                <a:solidFill>
                  <a:srgbClr val="000000"/>
                </a:solidFill>
                <a:latin typeface="Microsoft JhengHei" panose="020B0604030504040204" pitchFamily="34" charset="-120"/>
                <a:ea typeface="Microsoft JhengHei" panose="020B0604030504040204" pitchFamily="34" charset="-120"/>
              </a:rPr>
              <a:t>ItemActivity</a:t>
            </a:r>
            <a:r>
              <a:rPr lang="zh-TW" altLang="en-US" dirty="0">
                <a:solidFill>
                  <a:srgbClr val="000000"/>
                </a:solidFill>
                <a:latin typeface="Microsoft JhengHei" panose="020B0604030504040204" pitchFamily="34" charset="-120"/>
                <a:ea typeface="Microsoft JhengHei" panose="020B0604030504040204" pitchFamily="34" charset="-120"/>
              </a:rPr>
              <a:t>」類別，找到「</a:t>
            </a:r>
            <a:r>
              <a:rPr lang="en-US" altLang="zh-TW" dirty="0" err="1">
                <a:solidFill>
                  <a:srgbClr val="000000"/>
                </a:solidFill>
                <a:latin typeface="Microsoft JhengHei" panose="020B0604030504040204" pitchFamily="34" charset="-120"/>
                <a:ea typeface="Microsoft JhengHei" panose="020B0604030504040204" pitchFamily="34" charset="-120"/>
              </a:rPr>
              <a:t>clickFunction</a:t>
            </a:r>
            <a:r>
              <a:rPr lang="zh-TW" altLang="en-US" dirty="0">
                <a:solidFill>
                  <a:srgbClr val="000000"/>
                </a:solidFill>
                <a:latin typeface="Microsoft JhengHei" panose="020B0604030504040204" pitchFamily="34" charset="-120"/>
                <a:ea typeface="Microsoft JhengHei" panose="020B0604030504040204" pitchFamily="34" charset="-120"/>
              </a:rPr>
              <a:t>」方法，參考下列的程式碼，加入啟動相機元件的程式碼：</a:t>
            </a:r>
            <a:endParaRPr lang="en-US" dirty="0"/>
          </a:p>
        </p:txBody>
      </p:sp>
      <p:sp>
        <p:nvSpPr>
          <p:cNvPr id="10" name="Rectangle 4"/>
          <p:cNvSpPr>
            <a:spLocks noChangeArrowheads="1"/>
          </p:cNvSpPr>
          <p:nvPr/>
        </p:nvSpPr>
        <p:spPr bwMode="auto">
          <a:xfrm>
            <a:off x="5338714" y="1481313"/>
            <a:ext cx="6680461" cy="4847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R.id.take_picture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啟動相機元件用的Intent物件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intentCamera</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MediaStore.ACTION_IMAGE_CAPTURE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照片檔案名稱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pictureFile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"P"</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".jpg"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Uri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uri</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Uri.fromFile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pictureFile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intentCamera.putExtra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MediaStore.EXTRA_OUTPUT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uri</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啟動相機元件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intentCamera</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START_CAMERA);</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(String prefix, String extension)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如果記事資料已經有檔案名稱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&amp;&amp;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().length() &gt;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產生檔案名稱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FileUtil.getUniqueFileName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File(</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FileUtil.getExternalStorageDir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FileUtil.APP_DIR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prefix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extension);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5110113" cy="662397"/>
          </a:xfrm>
        </p:spPr>
        <p:txBody>
          <a:bodyPr>
            <a:normAutofit fontScale="90000"/>
          </a:bodyPr>
          <a:lstStyle/>
          <a:p>
            <a:r>
              <a:rPr lang="zh-TW" altLang="en-US" b="1" dirty="0"/>
              <a:t>使用相機拍攝照</a:t>
            </a:r>
            <a:r>
              <a:rPr lang="zh-TW" altLang="en-US" b="1" dirty="0" smtClean="0"/>
              <a:t>片</a:t>
            </a:r>
            <a:endParaRPr lang="en-US" dirty="0"/>
          </a:p>
        </p:txBody>
      </p:sp>
      <p:sp>
        <p:nvSpPr>
          <p:cNvPr id="3" name="Rectangle 2"/>
          <p:cNvSpPr/>
          <p:nvPr/>
        </p:nvSpPr>
        <p:spPr>
          <a:xfrm>
            <a:off x="97410" y="688158"/>
            <a:ext cx="4663126" cy="923330"/>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同樣在「</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onActivityResult</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方法，參考下列的程式碼，處理完成照相工作後的程式碼：</a:t>
            </a:r>
            <a:endParaRPr lang="en-US" dirty="0"/>
          </a:p>
        </p:txBody>
      </p:sp>
      <p:sp>
        <p:nvSpPr>
          <p:cNvPr id="4" name="Rectangle 2"/>
          <p:cNvSpPr>
            <a:spLocks noChangeArrowheads="1"/>
          </p:cNvSpPr>
          <p:nvPr/>
        </p:nvSpPr>
        <p:spPr bwMode="auto">
          <a:xfrm>
            <a:off x="122551" y="1700641"/>
            <a:ext cx="4553146"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onActivityResult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 data)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照像</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START_CAMERA:</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設定照片檔案名稱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10"/>
          <p:cNvSpPr/>
          <p:nvPr/>
        </p:nvSpPr>
        <p:spPr>
          <a:xfrm>
            <a:off x="6096000" y="688157"/>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同樣在「</a:t>
            </a:r>
            <a:r>
              <a:rPr lang="en-US" altLang="zh-TW" dirty="0" err="1">
                <a:solidFill>
                  <a:srgbClr val="000000"/>
                </a:solidFill>
                <a:latin typeface="Microsoft JhengHei" panose="020B0604030504040204" pitchFamily="34" charset="-120"/>
                <a:ea typeface="Microsoft JhengHei" panose="020B0604030504040204" pitchFamily="34" charset="-120"/>
              </a:rPr>
              <a:t>ItemActivity</a:t>
            </a:r>
            <a:r>
              <a:rPr lang="zh-TW" altLang="en-US" dirty="0">
                <a:solidFill>
                  <a:srgbClr val="000000"/>
                </a:solidFill>
                <a:latin typeface="Microsoft JhengHei" panose="020B0604030504040204" pitchFamily="34" charset="-120"/>
                <a:ea typeface="Microsoft JhengHei" panose="020B0604030504040204" pitchFamily="34" charset="-120"/>
              </a:rPr>
              <a:t>」類別，新增覆寫「</a:t>
            </a:r>
            <a:r>
              <a:rPr lang="en-US" altLang="zh-TW" dirty="0" err="1">
                <a:solidFill>
                  <a:srgbClr val="000000"/>
                </a:solidFill>
                <a:latin typeface="Microsoft JhengHei" panose="020B0604030504040204" pitchFamily="34" charset="-120"/>
                <a:ea typeface="Microsoft JhengHei" panose="020B0604030504040204" pitchFamily="34" charset="-120"/>
              </a:rPr>
              <a:t>onResume</a:t>
            </a:r>
            <a:r>
              <a:rPr lang="zh-TW" altLang="en-US" dirty="0">
                <a:solidFill>
                  <a:srgbClr val="000000"/>
                </a:solidFill>
                <a:latin typeface="Microsoft JhengHei" panose="020B0604030504040204" pitchFamily="34" charset="-120"/>
                <a:ea typeface="Microsoft JhengHei" panose="020B0604030504040204" pitchFamily="34" charset="-120"/>
              </a:rPr>
              <a:t>」方法的程式碼，執行顯示照片的工作：</a:t>
            </a:r>
            <a:endParaRPr lang="en-US" dirty="0"/>
          </a:p>
        </p:txBody>
      </p:sp>
      <p:sp>
        <p:nvSpPr>
          <p:cNvPr id="12" name="Rectangle 3"/>
          <p:cNvSpPr>
            <a:spLocks noChangeArrowheads="1"/>
          </p:cNvSpPr>
          <p:nvPr/>
        </p:nvSpPr>
        <p:spPr bwMode="auto">
          <a:xfrm>
            <a:off x="6096000" y="1433074"/>
            <a:ext cx="5998590"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onResume()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.onResume();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如果有檔案名稱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(item.getFileName()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&amp;&amp; item.getFileName().length()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照片檔案物件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File file = configFileName(</a:t>
            </a:r>
            <a:r>
              <a:rPr kumimoji="0" lang="en-US" altLang="en-US" sz="900" b="0" i="0" u="none" strike="noStrike" cap="none" normalizeH="0" baseline="0" smtClean="0">
                <a:ln>
                  <a:noFill/>
                </a:ln>
                <a:solidFill>
                  <a:srgbClr val="0000FF"/>
                </a:solidFill>
                <a:effectLst/>
                <a:latin typeface="Consolas" panose="020B0609020204030204" pitchFamily="49" charset="0"/>
              </a:rPr>
              <a:t>"P"</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".jpg"</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如果照片檔案存在</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(file.exists())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顯示照片元件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picture.setVisibility(View.VISIBLE);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設定照片</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FileUtil.fileToImageView(file.getAbsolutePath(), picture);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3" name="Rectangle 2"/>
          <p:cNvSpPr/>
          <p:nvPr/>
        </p:nvSpPr>
        <p:spPr>
          <a:xfrm>
            <a:off x="267089" y="722345"/>
            <a:ext cx="7576011" cy="5078313"/>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如果應用程式需要執行錄音的工作，使用宣告在「</a:t>
            </a:r>
            <a:r>
              <a:rPr lang="en-US" dirty="0" err="1">
                <a:solidFill>
                  <a:srgbClr val="000000"/>
                </a:solidFill>
                <a:latin typeface="Microsoft JhengHei" panose="020B0604030504040204" pitchFamily="34" charset="-120"/>
                <a:ea typeface="Microsoft JhengHei" panose="020B0604030504040204" pitchFamily="34" charset="-120"/>
              </a:rPr>
              <a:t>android.media</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MediaRecorder</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類別，應用程式可以設定錄音的來源、輸出格式、編碼和儲存檔案的位置。這些是執行設定與錄音的方法，要特別注意在程式碼中呼叫它們的順序：</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err="1">
                <a:solidFill>
                  <a:srgbClr val="000000"/>
                </a:solidFill>
                <a:latin typeface="Microsoft JhengHei" panose="020B0604030504040204" pitchFamily="34" charset="-120"/>
                <a:ea typeface="Microsoft JhengHei" panose="020B0604030504040204" pitchFamily="34" charset="-120"/>
              </a:rPr>
              <a:t>setAudioSource</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int</a:t>
            </a:r>
            <a:r>
              <a:rPr lang="en-US" dirty="0">
                <a:solidFill>
                  <a:srgbClr val="000000"/>
                </a:solidFill>
                <a:latin typeface="Microsoft JhengHei" panose="020B0604030504040204" pitchFamily="34" charset="-120"/>
                <a:ea typeface="Microsoft JhengHei" panose="020B0604030504040204" pitchFamily="34" charset="-120"/>
              </a:rPr>
              <a:t>) – </a:t>
            </a:r>
            <a:r>
              <a:rPr lang="zh-CN" altLang="en-US" dirty="0">
                <a:solidFill>
                  <a:srgbClr val="000000"/>
                </a:solidFill>
                <a:latin typeface="Microsoft JhengHei" panose="020B0604030504040204" pitchFamily="34" charset="-120"/>
                <a:ea typeface="Microsoft JhengHei" panose="020B0604030504040204" pitchFamily="34" charset="-120"/>
              </a:rPr>
              <a:t>設定錄音來源，必須在</a:t>
            </a:r>
            <a:r>
              <a:rPr lang="en-US" dirty="0" err="1">
                <a:solidFill>
                  <a:srgbClr val="000000"/>
                </a:solidFill>
                <a:latin typeface="Microsoft JhengHei" panose="020B0604030504040204" pitchFamily="34" charset="-120"/>
                <a:ea typeface="Microsoft JhengHei" panose="020B0604030504040204" pitchFamily="34" charset="-120"/>
              </a:rPr>
              <a:t>setOutputFormat</a:t>
            </a:r>
            <a:r>
              <a:rPr lang="zh-CN" altLang="en-US" dirty="0">
                <a:solidFill>
                  <a:srgbClr val="000000"/>
                </a:solidFill>
                <a:latin typeface="Microsoft JhengHei" panose="020B0604030504040204" pitchFamily="34" charset="-120"/>
                <a:ea typeface="Microsoft JhengHei" panose="020B0604030504040204" pitchFamily="34" charset="-120"/>
              </a:rPr>
              <a:t>方法之前呼叫。設定為「</a:t>
            </a:r>
            <a:r>
              <a:rPr lang="en-US" dirty="0" err="1">
                <a:solidFill>
                  <a:srgbClr val="000000"/>
                </a:solidFill>
                <a:latin typeface="Microsoft JhengHei" panose="020B0604030504040204" pitchFamily="34" charset="-120"/>
                <a:ea typeface="Microsoft JhengHei" panose="020B0604030504040204" pitchFamily="34" charset="-120"/>
              </a:rPr>
              <a:t>MediaRecorder.AudioSource.MIC</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表示錄音來源是麥克風。</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err="1">
                <a:solidFill>
                  <a:srgbClr val="000000"/>
                </a:solidFill>
                <a:latin typeface="Microsoft JhengHei" panose="020B0604030504040204" pitchFamily="34" charset="-120"/>
                <a:ea typeface="Microsoft JhengHei" panose="020B0604030504040204" pitchFamily="34" charset="-120"/>
              </a:rPr>
              <a:t>setOutputFormat</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int</a:t>
            </a:r>
            <a:r>
              <a:rPr lang="en-US" dirty="0">
                <a:solidFill>
                  <a:srgbClr val="000000"/>
                </a:solidFill>
                <a:latin typeface="Microsoft JhengHei" panose="020B0604030504040204" pitchFamily="34" charset="-120"/>
                <a:ea typeface="Microsoft JhengHei" panose="020B0604030504040204" pitchFamily="34" charset="-120"/>
              </a:rPr>
              <a:t>) –</a:t>
            </a:r>
            <a:r>
              <a:rPr lang="zh-CN" altLang="en-US" dirty="0">
                <a:solidFill>
                  <a:srgbClr val="000000"/>
                </a:solidFill>
                <a:latin typeface="Microsoft JhengHei" panose="020B0604030504040204" pitchFamily="34" charset="-120"/>
                <a:ea typeface="Microsoft JhengHei" panose="020B0604030504040204" pitchFamily="34" charset="-120"/>
              </a:rPr>
              <a:t>設定輸出格式，必須在</a:t>
            </a:r>
            <a:r>
              <a:rPr lang="en-US" dirty="0" err="1">
                <a:solidFill>
                  <a:srgbClr val="000000"/>
                </a:solidFill>
                <a:latin typeface="Microsoft JhengHei" panose="020B0604030504040204" pitchFamily="34" charset="-120"/>
                <a:ea typeface="Microsoft JhengHei" panose="020B0604030504040204" pitchFamily="34" charset="-120"/>
              </a:rPr>
              <a:t>setAudioSource</a:t>
            </a:r>
            <a:r>
              <a:rPr lang="zh-CN" altLang="en-US" dirty="0">
                <a:solidFill>
                  <a:srgbClr val="000000"/>
                </a:solidFill>
                <a:latin typeface="Microsoft JhengHei" panose="020B0604030504040204" pitchFamily="34" charset="-120"/>
                <a:ea typeface="Microsoft JhengHei" panose="020B0604030504040204" pitchFamily="34" charset="-120"/>
              </a:rPr>
              <a:t>方法之後。設定為「</a:t>
            </a:r>
            <a:r>
              <a:rPr lang="en-US" dirty="0" err="1">
                <a:solidFill>
                  <a:srgbClr val="000000"/>
                </a:solidFill>
                <a:latin typeface="Microsoft JhengHei" panose="020B0604030504040204" pitchFamily="34" charset="-120"/>
                <a:ea typeface="Microsoft JhengHei" panose="020B0604030504040204" pitchFamily="34" charset="-120"/>
              </a:rPr>
              <a:t>MediaRecorder.OutputFormat.THREE_GPP</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表示輸出為</a:t>
            </a:r>
            <a:r>
              <a:rPr lang="en-US" altLang="zh-CN" dirty="0">
                <a:solidFill>
                  <a:srgbClr val="000000"/>
                </a:solidFill>
                <a:latin typeface="Microsoft JhengHei" panose="020B0604030504040204" pitchFamily="34" charset="-120"/>
                <a:ea typeface="Microsoft JhengHei" panose="020B0604030504040204" pitchFamily="34" charset="-120"/>
              </a:rPr>
              <a:t>3</a:t>
            </a:r>
            <a:r>
              <a:rPr lang="en-US" dirty="0">
                <a:solidFill>
                  <a:srgbClr val="000000"/>
                </a:solidFill>
                <a:latin typeface="Microsoft JhengHei" panose="020B0604030504040204" pitchFamily="34" charset="-120"/>
                <a:ea typeface="Microsoft JhengHei" panose="020B0604030504040204" pitchFamily="34" charset="-120"/>
              </a:rPr>
              <a:t>GP</a:t>
            </a:r>
            <a:r>
              <a:rPr lang="zh-CN" altLang="en-US" dirty="0">
                <a:solidFill>
                  <a:srgbClr val="000000"/>
                </a:solidFill>
                <a:latin typeface="Microsoft JhengHei" panose="020B0604030504040204" pitchFamily="34" charset="-120"/>
                <a:ea typeface="Microsoft JhengHei" panose="020B0604030504040204" pitchFamily="34" charset="-120"/>
              </a:rPr>
              <a:t>壓縮格式。</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err="1">
                <a:solidFill>
                  <a:srgbClr val="000000"/>
                </a:solidFill>
                <a:latin typeface="Microsoft JhengHei" panose="020B0604030504040204" pitchFamily="34" charset="-120"/>
                <a:ea typeface="Microsoft JhengHei" panose="020B0604030504040204" pitchFamily="34" charset="-120"/>
              </a:rPr>
              <a:t>setAudioEncoder</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int</a:t>
            </a:r>
            <a:r>
              <a:rPr lang="en-US" dirty="0">
                <a:solidFill>
                  <a:srgbClr val="000000"/>
                </a:solidFill>
                <a:latin typeface="Microsoft JhengHei" panose="020B0604030504040204" pitchFamily="34" charset="-120"/>
                <a:ea typeface="Microsoft JhengHei" panose="020B0604030504040204" pitchFamily="34" charset="-120"/>
              </a:rPr>
              <a:t>) –</a:t>
            </a:r>
            <a:r>
              <a:rPr lang="zh-CN" altLang="en-US" dirty="0">
                <a:solidFill>
                  <a:srgbClr val="000000"/>
                </a:solidFill>
                <a:latin typeface="Microsoft JhengHei" panose="020B0604030504040204" pitchFamily="34" charset="-120"/>
                <a:ea typeface="Microsoft JhengHei" panose="020B0604030504040204" pitchFamily="34" charset="-120"/>
              </a:rPr>
              <a:t>設定編碼方式，必須在</a:t>
            </a:r>
            <a:r>
              <a:rPr lang="en-US" dirty="0" err="1">
                <a:solidFill>
                  <a:srgbClr val="000000"/>
                </a:solidFill>
                <a:latin typeface="Microsoft JhengHei" panose="020B0604030504040204" pitchFamily="34" charset="-120"/>
                <a:ea typeface="Microsoft JhengHei" panose="020B0604030504040204" pitchFamily="34" charset="-120"/>
              </a:rPr>
              <a:t>setOutputFormat</a:t>
            </a:r>
            <a:r>
              <a:rPr lang="zh-CN" altLang="en-US" dirty="0">
                <a:solidFill>
                  <a:srgbClr val="000000"/>
                </a:solidFill>
                <a:latin typeface="Microsoft JhengHei" panose="020B0604030504040204" pitchFamily="34" charset="-120"/>
                <a:ea typeface="Microsoft JhengHei" panose="020B0604030504040204" pitchFamily="34" charset="-120"/>
              </a:rPr>
              <a:t>方法之後。一般設定為「</a:t>
            </a:r>
            <a:r>
              <a:rPr lang="en-US" dirty="0" err="1">
                <a:solidFill>
                  <a:srgbClr val="000000"/>
                </a:solidFill>
                <a:latin typeface="Microsoft JhengHei" panose="020B0604030504040204" pitchFamily="34" charset="-120"/>
                <a:ea typeface="Microsoft JhengHei" panose="020B0604030504040204" pitchFamily="34" charset="-120"/>
              </a:rPr>
              <a:t>MediaRecorder.AudioEncoder.AMR_NB</a:t>
            </a:r>
            <a:r>
              <a:rPr lang="en-US" dirty="0">
                <a:solidFill>
                  <a:srgbClr val="000000"/>
                </a:solidFill>
                <a:latin typeface="Microsoft JhengHei" panose="020B0604030504040204" pitchFamily="34" charset="-120"/>
                <a:ea typeface="Microsoft JhengHei" panose="020B0604030504040204" pitchFamily="34" charset="-120"/>
              </a:rPr>
              <a:t>」。</a:t>
            </a:r>
            <a:endParaRPr 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err="1">
                <a:solidFill>
                  <a:srgbClr val="000000"/>
                </a:solidFill>
                <a:latin typeface="Microsoft JhengHei" panose="020B0604030504040204" pitchFamily="34" charset="-120"/>
                <a:ea typeface="Microsoft JhengHei" panose="020B0604030504040204" pitchFamily="34" charset="-120"/>
              </a:rPr>
              <a:t>setOutputFile</a:t>
            </a:r>
            <a:r>
              <a:rPr lang="en-US" dirty="0">
                <a:solidFill>
                  <a:srgbClr val="000000"/>
                </a:solidFill>
                <a:latin typeface="Microsoft JhengHei" panose="020B0604030504040204" pitchFamily="34" charset="-120"/>
                <a:ea typeface="Microsoft JhengHei" panose="020B0604030504040204" pitchFamily="34" charset="-120"/>
              </a:rPr>
              <a:t>(String) –</a:t>
            </a:r>
            <a:r>
              <a:rPr lang="zh-CN" altLang="en-US" dirty="0">
                <a:solidFill>
                  <a:srgbClr val="000000"/>
                </a:solidFill>
                <a:latin typeface="Microsoft JhengHei" panose="020B0604030504040204" pitchFamily="34" charset="-120"/>
                <a:ea typeface="Microsoft JhengHei" panose="020B0604030504040204" pitchFamily="34" charset="-120"/>
              </a:rPr>
              <a:t>設定輸出的檔案名稱，必須在</a:t>
            </a:r>
            <a:r>
              <a:rPr lang="en-US" dirty="0" err="1">
                <a:solidFill>
                  <a:srgbClr val="000000"/>
                </a:solidFill>
                <a:latin typeface="Microsoft JhengHei" panose="020B0604030504040204" pitchFamily="34" charset="-120"/>
                <a:ea typeface="Microsoft JhengHei" panose="020B0604030504040204" pitchFamily="34" charset="-120"/>
              </a:rPr>
              <a:t>setOutputFormat</a:t>
            </a:r>
            <a:r>
              <a:rPr lang="zh-CN" altLang="en-US" dirty="0">
                <a:solidFill>
                  <a:srgbClr val="000000"/>
                </a:solidFill>
                <a:latin typeface="Microsoft JhengHei" panose="020B0604030504040204" pitchFamily="34" charset="-120"/>
                <a:ea typeface="Microsoft JhengHei" panose="020B0604030504040204" pitchFamily="34" charset="-120"/>
              </a:rPr>
              <a:t>方法之後。</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a:solidFill>
                  <a:srgbClr val="000000"/>
                </a:solidFill>
                <a:latin typeface="Microsoft JhengHei" panose="020B0604030504040204" pitchFamily="34" charset="-120"/>
                <a:ea typeface="Microsoft JhengHei" panose="020B0604030504040204" pitchFamily="34" charset="-120"/>
              </a:rPr>
              <a:t>prepare() – </a:t>
            </a:r>
            <a:r>
              <a:rPr lang="zh-CN" altLang="en-US" dirty="0">
                <a:solidFill>
                  <a:srgbClr val="000000"/>
                </a:solidFill>
                <a:latin typeface="Microsoft JhengHei" panose="020B0604030504040204" pitchFamily="34" charset="-120"/>
                <a:ea typeface="Microsoft JhengHei" panose="020B0604030504040204" pitchFamily="34" charset="-120"/>
              </a:rPr>
              <a:t>使用設定的內容準備錄音。</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a:solidFill>
                  <a:srgbClr val="000000"/>
                </a:solidFill>
                <a:latin typeface="Microsoft JhengHei" panose="020B0604030504040204" pitchFamily="34" charset="-120"/>
                <a:ea typeface="Microsoft JhengHei" panose="020B0604030504040204" pitchFamily="34" charset="-120"/>
              </a:rPr>
              <a:t>start() – </a:t>
            </a:r>
            <a:r>
              <a:rPr lang="zh-CN" altLang="en-US" dirty="0">
                <a:solidFill>
                  <a:srgbClr val="000000"/>
                </a:solidFill>
                <a:latin typeface="Microsoft JhengHei" panose="020B0604030504040204" pitchFamily="34" charset="-120"/>
                <a:ea typeface="Microsoft JhengHei" panose="020B0604030504040204" pitchFamily="34" charset="-120"/>
              </a:rPr>
              <a:t>開始錄音。</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a:solidFill>
                  <a:srgbClr val="000000"/>
                </a:solidFill>
                <a:latin typeface="Microsoft JhengHei" panose="020B0604030504040204" pitchFamily="34" charset="-120"/>
                <a:ea typeface="Microsoft JhengHei" panose="020B0604030504040204" pitchFamily="34" charset="-120"/>
              </a:rPr>
              <a:t>stop() – </a:t>
            </a:r>
            <a:r>
              <a:rPr lang="zh-CN" altLang="en-US" dirty="0">
                <a:solidFill>
                  <a:srgbClr val="000000"/>
                </a:solidFill>
                <a:latin typeface="Microsoft JhengHei" panose="020B0604030504040204" pitchFamily="34" charset="-120"/>
                <a:ea typeface="Microsoft JhengHei" panose="020B0604030504040204" pitchFamily="34" charset="-120"/>
              </a:rPr>
              <a:t>停止錄音。</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a:solidFill>
                  <a:srgbClr val="000000"/>
                </a:solidFill>
                <a:latin typeface="Microsoft JhengHei" panose="020B0604030504040204" pitchFamily="34" charset="-120"/>
                <a:ea typeface="Microsoft JhengHei" panose="020B0604030504040204" pitchFamily="34" charset="-120"/>
              </a:rPr>
              <a:t>release() – </a:t>
            </a:r>
            <a:r>
              <a:rPr lang="zh-CN" altLang="en-US" dirty="0">
                <a:solidFill>
                  <a:srgbClr val="000000"/>
                </a:solidFill>
                <a:latin typeface="Microsoft JhengHei" panose="020B0604030504040204" pitchFamily="34" charset="-120"/>
                <a:ea typeface="Microsoft JhengHei" panose="020B0604030504040204" pitchFamily="34" charset="-120"/>
              </a:rPr>
              <a:t>清除錄音資源。</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4" name="Rectangle 3"/>
          <p:cNvSpPr/>
          <p:nvPr/>
        </p:nvSpPr>
        <p:spPr>
          <a:xfrm>
            <a:off x="8606671" y="688158"/>
            <a:ext cx="3176833" cy="1200329"/>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如果應用程式需要使用裝置的錄音設備，必須在應用程式設定檔「</a:t>
            </a:r>
            <a:r>
              <a:rPr lang="en-US" altLang="zh-TW" dirty="0">
                <a:solidFill>
                  <a:srgbClr val="000000"/>
                </a:solidFill>
                <a:latin typeface="Microsoft JhengHei" panose="020B0604030504040204" pitchFamily="34" charset="-120"/>
                <a:ea typeface="Microsoft JhengHei" panose="020B0604030504040204" pitchFamily="34" charset="-120"/>
              </a:rPr>
              <a:t>AndroidManifest.xml</a:t>
            </a:r>
            <a:r>
              <a:rPr lang="zh-TW" altLang="en-US" dirty="0">
                <a:solidFill>
                  <a:srgbClr val="000000"/>
                </a:solidFill>
                <a:latin typeface="Microsoft JhengHei" panose="020B0604030504040204" pitchFamily="34" charset="-120"/>
                <a:ea typeface="Microsoft JhengHei" panose="020B0604030504040204" pitchFamily="34" charset="-120"/>
              </a:rPr>
              <a:t>」加入授權的設定：</a:t>
            </a:r>
            <a:endParaRPr lang="en-US" dirty="0"/>
          </a:p>
        </p:txBody>
      </p:sp>
      <p:sp>
        <p:nvSpPr>
          <p:cNvPr id="11" name="Rectangle 1"/>
          <p:cNvSpPr>
            <a:spLocks noChangeArrowheads="1"/>
          </p:cNvSpPr>
          <p:nvPr/>
        </p:nvSpPr>
        <p:spPr bwMode="auto">
          <a:xfrm>
            <a:off x="7805392" y="2044708"/>
            <a:ext cx="4348900"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&lt;uses-permission android:name=</a:t>
            </a:r>
            <a:r>
              <a:rPr kumimoji="0" lang="en-US" altLang="en-US" sz="900" b="0" i="0" u="none" strike="noStrike" cap="none" normalizeH="0" baseline="0" smtClean="0">
                <a:ln>
                  <a:noFill/>
                </a:ln>
                <a:solidFill>
                  <a:srgbClr val="0000FF"/>
                </a:solidFill>
                <a:effectLst/>
                <a:latin typeface="Consolas" panose="020B0609020204030204" pitchFamily="49" charset="0"/>
              </a:rPr>
              <a:t>"android.permission.RECORD_AUDIO"</a:t>
            </a:r>
            <a:r>
              <a:rPr kumimoji="0" lang="en-US" altLang="en-US" sz="900" b="0" i="0" u="none" strike="noStrike" cap="none" normalizeH="0" baseline="0" smtClean="0">
                <a:ln>
                  <a:noFill/>
                </a:ln>
                <a:solidFill>
                  <a:srgbClr val="000000"/>
                </a:solidFill>
                <a:effectLst/>
                <a:latin typeface="Consolas" panose="020B0609020204030204" pitchFamily="49" charset="0"/>
              </a:rPr>
              <a:t>/&gt;</a:t>
            </a:r>
            <a:r>
              <a:rPr kumimoji="0" lang="en-US" altLang="en-US" sz="8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7" name="Rectangle 6"/>
          <p:cNvSpPr/>
          <p:nvPr/>
        </p:nvSpPr>
        <p:spPr>
          <a:xfrm>
            <a:off x="406530" y="1187779"/>
            <a:ext cx="9868685" cy="923330"/>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設計錄音元件的畫面配置檔，使用的圖形資源可以在</a:t>
            </a:r>
            <a:r>
              <a:rPr lang="en-US" dirty="0">
                <a:solidFill>
                  <a:srgbClr val="000000"/>
                </a:solidFill>
                <a:latin typeface="Microsoft JhengHei" panose="020B0604030504040204" pitchFamily="34" charset="-120"/>
                <a:ea typeface="Microsoft JhengHei" panose="020B0604030504040204" pitchFamily="34" charset="-120"/>
              </a:rPr>
              <a:t>GitHub</a:t>
            </a:r>
            <a:r>
              <a:rPr lang="zh-CN" altLang="en-US" dirty="0">
                <a:solidFill>
                  <a:srgbClr val="000000"/>
                </a:solidFill>
                <a:latin typeface="Microsoft JhengHei" panose="020B0604030504040204" pitchFamily="34" charset="-120"/>
                <a:ea typeface="Microsoft JhengHei" panose="020B0604030504040204" pitchFamily="34" charset="-120"/>
              </a:rPr>
              <a:t>中取得，需要「</a:t>
            </a:r>
            <a:r>
              <a:rPr lang="en-US" dirty="0">
                <a:solidFill>
                  <a:srgbClr val="000000"/>
                </a:solidFill>
                <a:latin typeface="Microsoft JhengHei" panose="020B0604030504040204" pitchFamily="34" charset="-120"/>
                <a:ea typeface="Microsoft JhengHei" panose="020B0604030504040204" pitchFamily="34" charset="-120"/>
              </a:rPr>
              <a:t>record</a:t>
            </a:r>
            <a:r>
              <a:rPr lang="en-US" i="1" dirty="0">
                <a:solidFill>
                  <a:srgbClr val="000000"/>
                </a:solidFill>
                <a:latin typeface="Microsoft JhengHei" panose="020B0604030504040204" pitchFamily="34" charset="-120"/>
                <a:ea typeface="Microsoft JhengHei" panose="020B0604030504040204" pitchFamily="34" charset="-120"/>
              </a:rPr>
              <a:t>dard</a:t>
            </a:r>
            <a:r>
              <a:rPr lang="en-US" dirty="0">
                <a:solidFill>
                  <a:srgbClr val="000000"/>
                </a:solidFill>
                <a:latin typeface="Microsoft JhengHei" panose="020B0604030504040204" pitchFamily="34" charset="-120"/>
                <a:ea typeface="Microsoft JhengHei" panose="020B0604030504040204" pitchFamily="34" charset="-120"/>
              </a:rPr>
              <a:t>icon.png」</a:t>
            </a:r>
            <a:r>
              <a:rPr lang="zh-CN" altLang="en-US" dirty="0">
                <a:solidFill>
                  <a:srgbClr val="000000"/>
                </a:solidFill>
                <a:latin typeface="Microsoft JhengHei" panose="020B0604030504040204" pitchFamily="34" charset="-120"/>
                <a:ea typeface="Microsoft JhengHei" panose="020B0604030504040204" pitchFamily="34" charset="-120"/>
              </a:rPr>
              <a:t>與「</a:t>
            </a:r>
            <a:r>
              <a:rPr lang="en-US" dirty="0">
                <a:solidFill>
                  <a:srgbClr val="000000"/>
                </a:solidFill>
                <a:latin typeface="Microsoft JhengHei" panose="020B0604030504040204" pitchFamily="34" charset="-120"/>
                <a:ea typeface="Microsoft JhengHei" panose="020B0604030504040204" pitchFamily="34" charset="-120"/>
              </a:rPr>
              <a:t>record</a:t>
            </a:r>
            <a:r>
              <a:rPr lang="en-US" i="1" dirty="0">
                <a:solidFill>
                  <a:srgbClr val="000000"/>
                </a:solidFill>
                <a:latin typeface="Microsoft JhengHei" panose="020B0604030504040204" pitchFamily="34" charset="-120"/>
                <a:ea typeface="Microsoft JhengHei" panose="020B0604030504040204" pitchFamily="34" charset="-120"/>
              </a:rPr>
              <a:t>red</a:t>
            </a:r>
            <a:r>
              <a:rPr lang="en-US" dirty="0">
                <a:solidFill>
                  <a:srgbClr val="000000"/>
                </a:solidFill>
                <a:latin typeface="Microsoft JhengHei" panose="020B0604030504040204" pitchFamily="34" charset="-120"/>
                <a:ea typeface="Microsoft JhengHei" panose="020B0604030504040204" pitchFamily="34" charset="-120"/>
              </a:rPr>
              <a:t>icon.png」</a:t>
            </a:r>
            <a:r>
              <a:rPr lang="zh-CN" altLang="en-US" dirty="0">
                <a:solidFill>
                  <a:srgbClr val="000000"/>
                </a:solidFill>
                <a:latin typeface="Microsoft JhengHei" panose="020B0604030504040204" pitchFamily="34" charset="-120"/>
                <a:ea typeface="Microsoft JhengHei" panose="020B0604030504040204" pitchFamily="34" charset="-120"/>
              </a:rPr>
              <a:t>兩個圖示檔案。開啟「</a:t>
            </a:r>
            <a:r>
              <a:rPr lang="en-US" dirty="0">
                <a:solidFill>
                  <a:srgbClr val="000000"/>
                </a:solidFill>
                <a:latin typeface="Microsoft JhengHei" panose="020B0604030504040204" pitchFamily="34" charset="-120"/>
                <a:ea typeface="Microsoft JhengHei" panose="020B0604030504040204" pitchFamily="34" charset="-120"/>
              </a:rPr>
              <a:t>res/values/strings.xml」，</a:t>
            </a:r>
            <a:r>
              <a:rPr lang="zh-CN" altLang="en-US" dirty="0">
                <a:solidFill>
                  <a:srgbClr val="000000"/>
                </a:solidFill>
                <a:latin typeface="Microsoft JhengHei" panose="020B0604030504040204" pitchFamily="34" charset="-120"/>
                <a:ea typeface="Microsoft JhengHei" panose="020B0604030504040204" pitchFamily="34" charset="-120"/>
              </a:rPr>
              <a:t>加入這個元件需要的文字資源：</a:t>
            </a:r>
            <a:endParaRPr lang="en-US" dirty="0"/>
          </a:p>
        </p:txBody>
      </p:sp>
      <p:sp>
        <p:nvSpPr>
          <p:cNvPr id="8" name="Rectangle 3"/>
          <p:cNvSpPr>
            <a:spLocks noChangeArrowheads="1"/>
          </p:cNvSpPr>
          <p:nvPr/>
        </p:nvSpPr>
        <p:spPr bwMode="auto">
          <a:xfrm>
            <a:off x="483909" y="2541480"/>
            <a:ext cx="3399934"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title_record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語音備忘</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r>
              <a:rPr kumimoji="0" lang="en-US" altLang="en-US" sz="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3" name="Rectangle 2"/>
          <p:cNvSpPr/>
          <p:nvPr/>
        </p:nvSpPr>
        <p:spPr>
          <a:xfrm>
            <a:off x="20032" y="931146"/>
            <a:ext cx="4957321" cy="1200329"/>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res/layout」</a:t>
            </a:r>
            <a:r>
              <a:rPr lang="zh-CN" altLang="en-US" dirty="0">
                <a:solidFill>
                  <a:srgbClr val="000000"/>
                </a:solidFill>
                <a:latin typeface="Microsoft JhengHei" panose="020B0604030504040204" pitchFamily="34" charset="-120"/>
                <a:ea typeface="Microsoft JhengHei" panose="020B0604030504040204" pitchFamily="34" charset="-120"/>
              </a:rPr>
              <a:t>目錄按滑鼠右鍵，選擇「</a:t>
            </a:r>
            <a:r>
              <a:rPr lang="en-US" dirty="0">
                <a:solidFill>
                  <a:srgbClr val="000000"/>
                </a:solidFill>
                <a:latin typeface="Microsoft JhengHei" panose="020B0604030504040204" pitchFamily="34" charset="-120"/>
                <a:ea typeface="Microsoft JhengHei" panose="020B0604030504040204" pitchFamily="34" charset="-120"/>
              </a:rPr>
              <a:t>New -&gt; Layout </a:t>
            </a:r>
            <a:r>
              <a:rPr lang="en-US" dirty="0" err="1">
                <a:solidFill>
                  <a:srgbClr val="000000"/>
                </a:solidFill>
                <a:latin typeface="Microsoft JhengHei" panose="020B0604030504040204" pitchFamily="34" charset="-120"/>
                <a:ea typeface="Microsoft JhengHei" panose="020B0604030504040204" pitchFamily="34" charset="-120"/>
              </a:rPr>
              <a:t>resrouce</a:t>
            </a:r>
            <a:r>
              <a:rPr lang="en-US" dirty="0">
                <a:solidFill>
                  <a:srgbClr val="000000"/>
                </a:solidFill>
                <a:latin typeface="Microsoft JhengHei" panose="020B0604030504040204" pitchFamily="34" charset="-120"/>
                <a:ea typeface="Microsoft JhengHei" panose="020B0604030504040204" pitchFamily="34" charset="-120"/>
              </a:rPr>
              <a:t> file」，</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File name</a:t>
            </a:r>
            <a:r>
              <a:rPr lang="zh-CN" altLang="en-US" dirty="0">
                <a:solidFill>
                  <a:srgbClr val="000000"/>
                </a:solidFill>
                <a:latin typeface="Microsoft JhengHei" panose="020B0604030504040204" pitchFamily="34" charset="-120"/>
                <a:ea typeface="Microsoft JhengHei" panose="020B0604030504040204" pitchFamily="34" charset="-120"/>
              </a:rPr>
              <a:t>輸入「</a:t>
            </a:r>
            <a:r>
              <a:rPr lang="en-US" dirty="0" err="1">
                <a:solidFill>
                  <a:srgbClr val="000000"/>
                </a:solidFill>
                <a:latin typeface="Microsoft JhengHei" panose="020B0604030504040204" pitchFamily="34" charset="-120"/>
                <a:ea typeface="Microsoft JhengHei" panose="020B0604030504040204" pitchFamily="34" charset="-120"/>
              </a:rPr>
              <a:t>activity_record</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候選擇「</a:t>
            </a:r>
            <a:r>
              <a:rPr lang="en-US" dirty="0">
                <a:solidFill>
                  <a:srgbClr val="000000"/>
                </a:solidFill>
                <a:latin typeface="Microsoft JhengHei" panose="020B0604030504040204" pitchFamily="34" charset="-120"/>
                <a:ea typeface="Microsoft JhengHei" panose="020B0604030504040204" pitchFamily="34" charset="-120"/>
              </a:rPr>
              <a:t>OK」。</a:t>
            </a:r>
            <a:r>
              <a:rPr lang="zh-CN" altLang="en-US" dirty="0">
                <a:solidFill>
                  <a:srgbClr val="000000"/>
                </a:solidFill>
                <a:latin typeface="Microsoft JhengHei" panose="020B0604030504040204" pitchFamily="34" charset="-120"/>
                <a:ea typeface="Microsoft JhengHei" panose="020B0604030504040204" pitchFamily="34" charset="-120"/>
              </a:rPr>
              <a:t>參考下列的內容，完成這個畫面資源的設計：</a:t>
            </a:r>
            <a:endParaRPr lang="en-US" dirty="0"/>
          </a:p>
        </p:txBody>
      </p:sp>
      <p:sp>
        <p:nvSpPr>
          <p:cNvPr id="4" name="Rectangle 2"/>
          <p:cNvSpPr>
            <a:spLocks noChangeArrowheads="1"/>
          </p:cNvSpPr>
          <p:nvPr/>
        </p:nvSpPr>
        <p:spPr bwMode="auto">
          <a:xfrm>
            <a:off x="5297865" y="226114"/>
            <a:ext cx="6042580" cy="6509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"vertical“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"horizontal"</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retangle_drawable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"6sp"</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record_button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android:src</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record_sound_icon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clickRecord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ProgressBar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record_volumn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android:layout_gravity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center_vertical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android:max</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"15"</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style=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android:style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Widget.ProgressBar.Horizontal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android:stretchColumns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android:string</a:t>
            </a:r>
            <a:r>
              <a:rPr kumimoji="0" lang="en-US" altLang="en-US" sz="900" b="0" i="0" u="none" strike="noStrike" cap="none" normalizeH="0" baseline="0" dirty="0" smtClean="0">
                <a:ln>
                  <a:noFill/>
                </a:ln>
                <a:solidFill>
                  <a:srgbClr val="0000FF"/>
                </a:solidFill>
                <a:effectLst/>
                <a:latin typeface="Consolas" panose="020B0609020204030204" pitchFamily="49" charset="0"/>
              </a:rPr>
              <a:t>/cancel"</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onSubmit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record_ok</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android:string</a:t>
            </a:r>
            <a:r>
              <a:rPr kumimoji="0" lang="en-US" altLang="en-US" sz="900" b="0" i="0" u="none" strike="noStrike" cap="none" normalizeH="0" baseline="0" dirty="0" smtClean="0">
                <a:ln>
                  <a:noFill/>
                </a:ln>
                <a:solidFill>
                  <a:srgbClr val="0000FF"/>
                </a:solidFill>
                <a:effectLst/>
                <a:latin typeface="Consolas" panose="020B0609020204030204" pitchFamily="49" charset="0"/>
              </a:rPr>
              <a:t>/ok"</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onSubmit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5" name="Rectangle 2"/>
          <p:cNvSpPr>
            <a:spLocks noChangeArrowheads="1"/>
          </p:cNvSpPr>
          <p:nvPr/>
        </p:nvSpPr>
        <p:spPr bwMode="auto">
          <a:xfrm>
            <a:off x="0" y="798965"/>
            <a:ext cx="3648173" cy="5401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boolean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ProgressBar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record_volumn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onSubmit</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myRecoder.stop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確定</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result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3648173" y="865674"/>
            <a:ext cx="4694550" cy="4570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record_volumn</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ProgressBar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R.id.record_volumn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隱藏狀態列ProgressBar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setProgressBarIndeterminateVisibility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切換</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開始錄音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設定按鈕圖示為錄音中</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record_button.setImageResource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R.drawable.record_red_icon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建立錄音物件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開始錄音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myRecoder.start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建立並執行顯示麥克風音量的AsyncTask物件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MicLevelTask</a:t>
            </a:r>
            <a:r>
              <a:rPr kumimoji="0" lang="en-US" altLang="en-US" sz="900" b="0" i="0" u="none" strike="noStrike" cap="none" normalizeH="0" baseline="0" dirty="0" smtClean="0">
                <a:ln>
                  <a:noFill/>
                </a:ln>
                <a:solidFill>
                  <a:srgbClr val="000000"/>
                </a:solidFill>
                <a:effectLst/>
                <a:latin typeface="Consolas" panose="020B0609020204030204" pitchFamily="49" charset="0"/>
              </a:rPr>
              <a:t>().execute();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設定按鈕圖示為停止錄音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record_button.setImageResource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R.drawable.record_dark_icon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麥克風音量歸零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record_volumn.setProgress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myRecoder.stop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7" name="Rectangle 4"/>
          <p:cNvSpPr>
            <a:spLocks noChangeArrowheads="1"/>
          </p:cNvSpPr>
          <p:nvPr/>
        </p:nvSpPr>
        <p:spPr bwMode="auto">
          <a:xfrm>
            <a:off x="8342723" y="842834"/>
            <a:ext cx="3723586"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在錄音過程中顯示麥克風音量</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MicLevelTask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AsyncTask</a:t>
            </a:r>
            <a:r>
              <a:rPr kumimoji="0" lang="en-US" altLang="en-US" sz="900" b="0" i="0" u="none" strike="noStrike" cap="none" normalizeH="0" baseline="0" dirty="0" smtClean="0">
                <a:ln>
                  <a:noFill/>
                </a:ln>
                <a:solidFill>
                  <a:srgbClr val="000000"/>
                </a:solidFill>
                <a:effectLst/>
                <a:latin typeface="Consolas" panose="020B0609020204030204" pitchFamily="49" charset="0"/>
              </a:rPr>
              <a:t>&lt;Void, Void, Void&gt;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Void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doInBackground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(Void...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args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while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publishProgress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Thread.sleep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200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catch</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InterruptedException</a:t>
            </a:r>
            <a:r>
              <a:rPr kumimoji="0" lang="en-US" altLang="en-US" sz="900" b="0" i="0" u="none" strike="noStrike" cap="none" normalizeH="0" baseline="0" dirty="0" smtClean="0">
                <a:ln>
                  <a:noFill/>
                </a:ln>
                <a:solidFill>
                  <a:srgbClr val="000000"/>
                </a:solidFill>
                <a:effectLst/>
                <a:latin typeface="Consolas" panose="020B0609020204030204" pitchFamily="49" charset="0"/>
              </a:rPr>
              <a:t> 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Log.d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e.toString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onProgressUpdate</a:t>
            </a:r>
            <a:r>
              <a:rPr kumimoji="0" lang="en-US" altLang="en-US" sz="900" b="0" i="0" u="none" strike="noStrike" cap="none" normalizeH="0" baseline="0" dirty="0" smtClean="0">
                <a:ln>
                  <a:noFill/>
                </a:ln>
                <a:solidFill>
                  <a:srgbClr val="000000"/>
                </a:solidFill>
                <a:effectLst/>
                <a:latin typeface="Consolas" panose="020B0609020204030204" pitchFamily="49" charset="0"/>
              </a:rPr>
              <a:t>(Void... values)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record_volumn.setProgress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myRecoder.getAmplitudeEMA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執行錄音並且可以取得麥克風音量的錄音物件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EMA_FILTER = </a:t>
            </a:r>
            <a:r>
              <a:rPr kumimoji="0" lang="en-US" altLang="en-US" sz="900" b="0" i="0" u="none" strike="noStrike" cap="none" normalizeH="0" baseline="0" dirty="0" smtClean="0">
                <a:ln>
                  <a:noFill/>
                </a:ln>
                <a:solidFill>
                  <a:srgbClr val="009900"/>
                </a:solidFill>
                <a:effectLst/>
                <a:latin typeface="Consolas" panose="020B0609020204030204" pitchFamily="49" charset="0"/>
              </a:rPr>
              <a:t>0.6</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a:t>
            </a: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output;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建立錄音物件，參數為錄音儲存的位置與檔名</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(String output)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.output</a:t>
            </a:r>
            <a:r>
              <a:rPr kumimoji="0" lang="en-US" altLang="en-US" sz="900" b="0" i="0" u="none" strike="noStrike" cap="none" normalizeH="0" baseline="0" dirty="0" smtClean="0">
                <a:ln>
                  <a:noFill/>
                </a:ln>
                <a:solidFill>
                  <a:srgbClr val="000000"/>
                </a:solidFill>
                <a:effectLst/>
                <a:latin typeface="Consolas" panose="020B0609020204030204" pitchFamily="49" charset="0"/>
              </a:rPr>
              <a:t> = output;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8" name="Rectangle 4"/>
          <p:cNvSpPr>
            <a:spLocks noChangeArrowheads="1"/>
          </p:cNvSpPr>
          <p:nvPr/>
        </p:nvSpPr>
        <p:spPr bwMode="auto">
          <a:xfrm>
            <a:off x="216817" y="836315"/>
            <a:ext cx="5194170" cy="581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開始錄音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建立錄音用的MediaRecorder物件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設定錄音來源為麥克風，必須在setOutputFormat方法之前呼叫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recorder.setAudioSource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MediaRecorder.AudioSource.MIC</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設定輸出格式為3GP壓縮格式，必須在setAudioSource方法之後，</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在prepare方法之前呼叫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recorder.setOutputFormat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MediaRecorder.OutputFormat.THREE_GPP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設定錄音的編碼方式，必須在setOutputFormat方法之後</a:t>
            </a:r>
            <a:r>
              <a:rPr kumimoji="0" lang="en-US" altLang="en-US" sz="900" b="0" i="0" u="none" strike="noStrike" cap="none" normalizeH="0" baseline="0" dirty="0" smtClean="0">
                <a:ln>
                  <a:noFill/>
                </a:ln>
                <a:solidFill>
                  <a:srgbClr val="0082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在prepare方法之前呼叫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recorder.setAudioEncoder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MediaRecorder.AudioEncoder.AMR_NB</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設定輸出的檔案名稱，必須在setOutputFormat方法之後</a:t>
            </a:r>
            <a:r>
              <a:rPr kumimoji="0" lang="en-US" altLang="en-US" sz="900" b="0" i="0" u="none" strike="noStrike" cap="none" normalizeH="0" baseline="0" dirty="0" smtClean="0">
                <a:ln>
                  <a:noFill/>
                </a:ln>
                <a:solidFill>
                  <a:srgbClr val="0082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在prepare方法之前呼叫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recorder.setOutputFile</a:t>
            </a:r>
            <a:r>
              <a:rPr kumimoji="0" lang="en-US" altLang="en-US" sz="900" b="0" i="0" u="none" strike="noStrike" cap="none" normalizeH="0" baseline="0" dirty="0" smtClean="0">
                <a:ln>
                  <a:noFill/>
                </a:ln>
                <a:solidFill>
                  <a:srgbClr val="000000"/>
                </a:solidFill>
                <a:effectLst/>
                <a:latin typeface="Consolas" panose="020B0609020204030204" pitchFamily="49" charset="0"/>
              </a:rPr>
              <a:t>(output);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準備執行錄音工作，必須在所有設定之後呼叫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recorder.prepare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catch</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IOException</a:t>
            </a:r>
            <a:r>
              <a:rPr kumimoji="0" lang="en-US" altLang="en-US" sz="900" b="0" i="0" u="none" strike="noStrike" cap="none" normalizeH="0" baseline="0" dirty="0" smtClean="0">
                <a:ln>
                  <a:noFill/>
                </a:ln>
                <a:solidFill>
                  <a:srgbClr val="000000"/>
                </a:solidFill>
                <a:effectLst/>
                <a:latin typeface="Consolas" panose="020B0609020204030204" pitchFamily="49" charset="0"/>
              </a:rPr>
              <a:t> 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Log.d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e.toString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開始錄音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recorder.start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stop()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清除錄音資源</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recorder.release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9" name="Rectangle 5"/>
          <p:cNvSpPr>
            <a:spLocks noChangeArrowheads="1"/>
          </p:cNvSpPr>
          <p:nvPr/>
        </p:nvSpPr>
        <p:spPr bwMode="auto">
          <a:xfrm>
            <a:off x="6579909" y="958829"/>
            <a:ext cx="5514682"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getAmplitude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recorder.getMaxAmplitude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2700.0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取得麥克風音量</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getAmplitudeEMA</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amp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getAmplitude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 = EMA_FILTER * amp + (</a:t>
            </a:r>
            <a:r>
              <a:rPr kumimoji="0" lang="en-US" altLang="en-US" sz="900" b="0" i="0" u="none" strike="noStrike" cap="none" normalizeH="0" baseline="0" dirty="0" smtClean="0">
                <a:ln>
                  <a:noFill/>
                </a:ln>
                <a:solidFill>
                  <a:srgbClr val="009900"/>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 EMA_FILTER)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9"/>
          <p:cNvSpPr/>
          <p:nvPr/>
        </p:nvSpPr>
        <p:spPr>
          <a:xfrm>
            <a:off x="6579908" y="3421637"/>
            <a:ext cx="4813955" cy="923330"/>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開啟應用程式設定檔「</a:t>
            </a:r>
            <a:r>
              <a:rPr lang="en-US" altLang="zh-TW" dirty="0">
                <a:solidFill>
                  <a:srgbClr val="000000"/>
                </a:solidFill>
                <a:latin typeface="Microsoft JhengHei" panose="020B0604030504040204" pitchFamily="34" charset="-120"/>
                <a:ea typeface="Microsoft JhengHei" panose="020B0604030504040204" pitchFamily="34" charset="-120"/>
              </a:rPr>
              <a:t>AndroidManifest.xml</a:t>
            </a:r>
            <a:r>
              <a:rPr lang="zh-TW" altLang="en-US" dirty="0">
                <a:solidFill>
                  <a:srgbClr val="000000"/>
                </a:solidFill>
                <a:latin typeface="Microsoft JhengHei" panose="020B0604030504040204" pitchFamily="34" charset="-120"/>
                <a:ea typeface="Microsoft JhengHei" panose="020B0604030504040204" pitchFamily="34" charset="-120"/>
              </a:rPr>
              <a:t>」，加入錄音元件的設定：</a:t>
            </a:r>
            <a:endParaRPr lang="en-US" dirty="0"/>
          </a:p>
        </p:txBody>
      </p:sp>
      <p:sp>
        <p:nvSpPr>
          <p:cNvPr id="11" name="Rectangle 6"/>
          <p:cNvSpPr>
            <a:spLocks noChangeArrowheads="1"/>
          </p:cNvSpPr>
          <p:nvPr/>
        </p:nvSpPr>
        <p:spPr bwMode="auto">
          <a:xfrm>
            <a:off x="6711890" y="4591784"/>
            <a:ext cx="4609704"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錄音元件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net.macdidi.myandroidtutorial.RecordActivity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android:theme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android:style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Theme.Dialog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android:label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title_record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Rectangle 3"/>
          <p:cNvSpPr/>
          <p:nvPr/>
        </p:nvSpPr>
        <p:spPr>
          <a:xfrm>
            <a:off x="248239" y="688158"/>
            <a:ext cx="5049626" cy="1477328"/>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完成錄音元件的設計後，開啟在「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clickFunction</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方法，加入啟動錄音元件的程式碼，還有負責錄音的</a:t>
            </a:r>
            <a:r>
              <a:rPr lang="en-US" dirty="0" err="1">
                <a:solidFill>
                  <a:srgbClr val="000000"/>
                </a:solidFill>
                <a:latin typeface="Microsoft JhengHei" panose="020B0604030504040204" pitchFamily="34" charset="-120"/>
                <a:ea typeface="Microsoft JhengHei" panose="020B0604030504040204" pitchFamily="34" charset="-120"/>
              </a:rPr>
              <a:t>goToRecord</a:t>
            </a:r>
            <a:r>
              <a:rPr lang="zh-CN" altLang="en-US" dirty="0">
                <a:solidFill>
                  <a:srgbClr val="000000"/>
                </a:solidFill>
                <a:latin typeface="Microsoft JhengHei" panose="020B0604030504040204" pitchFamily="34" charset="-120"/>
                <a:ea typeface="Microsoft JhengHei" panose="020B0604030504040204" pitchFamily="34" charset="-120"/>
              </a:rPr>
              <a:t>方法：</a:t>
            </a:r>
            <a:endParaRPr lang="en-US" dirty="0"/>
          </a:p>
        </p:txBody>
      </p:sp>
      <p:sp>
        <p:nvSpPr>
          <p:cNvPr id="5"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6" name="Rectangle 2"/>
          <p:cNvSpPr>
            <a:spLocks noChangeArrowheads="1"/>
          </p:cNvSpPr>
          <p:nvPr/>
        </p:nvSpPr>
        <p:spPr bwMode="auto">
          <a:xfrm>
            <a:off x="5656083" y="356959"/>
            <a:ext cx="6334812"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R.id.take_picture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R.id.record_sound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".mp3"</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如果已經有錄音檔，詢問播放或重新錄製</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recordFile.exists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詢問播放還是重新錄製的對話框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 d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R.string.title_record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setCancelable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d.setPositiveButton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R.string.record_play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播放</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在後面的說明才會處理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d.setNeutralButton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R.string.record_new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d.setNegativeButton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android.R.string.cancel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顯示對話框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d.show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如果沒有錄音檔，啟動錄音元件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p:txBody>
      </p:sp>
      <p:sp>
        <p:nvSpPr>
          <p:cNvPr id="7" name="Rectangle 3"/>
          <p:cNvSpPr>
            <a:spLocks noChangeArrowheads="1"/>
          </p:cNvSpPr>
          <p:nvPr/>
        </p:nvSpPr>
        <p:spPr bwMode="auto">
          <a:xfrm>
            <a:off x="428526" y="5770842"/>
            <a:ext cx="527901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recordFile.getAbsolutePath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START_RECORD);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8239" y="688158"/>
            <a:ext cx="5049626" cy="1477328"/>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完成錄音元件的設計後，開啟在「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clickFunction</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方法，加入啟動錄音元件的程式碼，還有負責錄音的</a:t>
            </a:r>
            <a:r>
              <a:rPr lang="en-US" dirty="0" err="1">
                <a:solidFill>
                  <a:srgbClr val="000000"/>
                </a:solidFill>
                <a:latin typeface="Microsoft JhengHei" panose="020B0604030504040204" pitchFamily="34" charset="-120"/>
                <a:ea typeface="Microsoft JhengHei" panose="020B0604030504040204" pitchFamily="34" charset="-120"/>
              </a:rPr>
              <a:t>goToRecord</a:t>
            </a:r>
            <a:r>
              <a:rPr lang="zh-CN" altLang="en-US" dirty="0">
                <a:solidFill>
                  <a:srgbClr val="000000"/>
                </a:solidFill>
                <a:latin typeface="Microsoft JhengHei" panose="020B0604030504040204" pitchFamily="34" charset="-120"/>
                <a:ea typeface="Microsoft JhengHei" panose="020B0604030504040204" pitchFamily="34" charset="-120"/>
              </a:rPr>
              <a:t>方法：</a:t>
            </a:r>
            <a:endParaRPr lang="en-US" dirty="0"/>
          </a:p>
        </p:txBody>
      </p:sp>
      <p:sp>
        <p:nvSpPr>
          <p:cNvPr id="5"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6" name="Rectangle 2"/>
          <p:cNvSpPr>
            <a:spLocks noChangeArrowheads="1"/>
          </p:cNvSpPr>
          <p:nvPr/>
        </p:nvSpPr>
        <p:spPr bwMode="auto">
          <a:xfrm>
            <a:off x="5656083" y="356959"/>
            <a:ext cx="6334812"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R.id.take_picture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R.id.record_sound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".mp3"</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如果已經有錄音檔，詢問播放或重新錄製</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recordFile.exists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詢問播放還是重新錄製的對話框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 d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R.string.title_record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setCancelable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d.setPositiveButton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R.string.record_play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播放</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在後面的說明才會處理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d.setNeutralButton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R.string.record_new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d.setNegativeButton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android.R.string.cancel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顯示對話框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d.show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如果沒有錄音檔，啟動錄音元件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p:txBody>
      </p:sp>
      <p:sp>
        <p:nvSpPr>
          <p:cNvPr id="7" name="Rectangle 3"/>
          <p:cNvSpPr>
            <a:spLocks noChangeArrowheads="1"/>
          </p:cNvSpPr>
          <p:nvPr/>
        </p:nvSpPr>
        <p:spPr bwMode="auto">
          <a:xfrm>
            <a:off x="428526" y="5770842"/>
            <a:ext cx="527901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recordFile.getAbsolutePath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START_RECORD);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4" name="Rectangle 3"/>
          <p:cNvSpPr/>
          <p:nvPr/>
        </p:nvSpPr>
        <p:spPr>
          <a:xfrm>
            <a:off x="118369" y="772353"/>
            <a:ext cx="6096000" cy="5262979"/>
          </a:xfrm>
          <a:prstGeom prst="rect">
            <a:avLst/>
          </a:prstGeom>
        </p:spPr>
        <p:txBody>
          <a:bodyPr>
            <a:spAutoFit/>
          </a:bodyPr>
          <a:lstStyle/>
          <a:p>
            <a:r>
              <a:rPr lang="en-US" altLang="zh-CN" sz="1200" dirty="0" smtClean="0">
                <a:solidFill>
                  <a:srgbClr val="000000"/>
                </a:solidFill>
                <a:latin typeface="Arial" panose="020B0604020202020204" pitchFamily="34" charset="0"/>
              </a:rPr>
              <a:t>8. </a:t>
            </a:r>
            <a:r>
              <a:rPr lang="zh-CN" altLang="en-US" sz="1200" dirty="0" smtClean="0">
                <a:solidFill>
                  <a:srgbClr val="000000"/>
                </a:solidFill>
                <a:latin typeface="Arial" panose="020B0604020202020204" pitchFamily="34" charset="0"/>
              </a:rPr>
              <a:t>准</a:t>
            </a:r>
            <a:r>
              <a:rPr lang="zh-CN" altLang="en-US" sz="1200" dirty="0">
                <a:solidFill>
                  <a:srgbClr val="000000"/>
                </a:solidFill>
                <a:latin typeface="Arial" panose="020B0604020202020204" pitchFamily="34" charset="0"/>
              </a:rPr>
              <a:t>备</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函数的参数</a:t>
            </a:r>
            <a:endParaRPr lang="zh-CN" altLang="en-US" sz="1200" dirty="0">
              <a:solidFill>
                <a:srgbClr val="000000"/>
              </a:solidFill>
              <a:latin typeface="Arial" panose="020B0604020202020204" pitchFamily="34" charset="0"/>
            </a:endParaRPr>
          </a:p>
          <a:p>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函数需要三个参数，分别是输入的两个数组</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和一个输出的数组</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这些</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都要一一创建准备好。</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首先是输入的两个</a:t>
            </a:r>
            <a:r>
              <a:rPr lang="en-US" sz="1200" dirty="0">
                <a:solidFill>
                  <a:srgbClr val="000000"/>
                </a:solidFill>
                <a:latin typeface="Arial" panose="020B0604020202020204" pitchFamily="34" charset="0"/>
              </a:rPr>
              <a:t>mem</a:t>
            </a:r>
            <a:endParaRPr lang="en-US" sz="1200" dirty="0">
              <a:solidFill>
                <a:srgbClr val="000000"/>
              </a:solidFill>
              <a:latin typeface="Arial" panose="020B0604020202020204" pitchFamily="34" charset="0"/>
            </a:endParaRPr>
          </a:p>
          <a:p>
            <a:r>
              <a:rPr lang="en-US" sz="1200" dirty="0" err="1">
                <a:solidFill>
                  <a:srgbClr val="000000"/>
                </a:solidFill>
                <a:latin typeface="Arial" panose="020B0604020202020204" pitchFamily="34" charset="0"/>
              </a:rPr>
              <a:t>std</a:t>
            </a:r>
            <a:r>
              <a:rPr lang="en-US" sz="1200" dirty="0">
                <a:solidFill>
                  <a:srgbClr val="000000"/>
                </a:solidFill>
                <a:latin typeface="Arial" panose="020B0604020202020204" pitchFamily="34" charset="0"/>
              </a:rPr>
              <a:t>::vector&lt;float&gt; a(DATA_SIZE), b(DATA_SIZE)</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for(</a:t>
            </a:r>
            <a:r>
              <a:rPr lang="en-US" sz="1200" dirty="0" err="1">
                <a:solidFill>
                  <a:srgbClr val="000000"/>
                </a:solidFill>
                <a:latin typeface="Arial" panose="020B0604020202020204" pitchFamily="34" charset="0"/>
              </a:rPr>
              <a:t>int</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 = 0; </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 &lt; DATA_SIZE; </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 {</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 = </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b[</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 = </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 }</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a</a:t>
            </a:r>
            <a:r>
              <a:rPr lang="zh-CN" altLang="en-US" sz="1200" dirty="0">
                <a:solidFill>
                  <a:srgbClr val="000000"/>
                </a:solidFill>
                <a:latin typeface="Arial" panose="020B0604020202020204" pitchFamily="34" charset="0"/>
              </a:rPr>
              <a:t>个</a:t>
            </a:r>
            <a:r>
              <a:rPr lang="en-US" sz="1200" dirty="0">
                <a:solidFill>
                  <a:srgbClr val="000000"/>
                </a:solidFill>
                <a:latin typeface="Arial" panose="020B0604020202020204" pitchFamily="34" charset="0"/>
              </a:rPr>
              <a:t>b</a:t>
            </a:r>
            <a:r>
              <a:rPr lang="zh-CN" altLang="en-US" sz="1200" dirty="0">
                <a:solidFill>
                  <a:srgbClr val="000000"/>
                </a:solidFill>
                <a:latin typeface="Arial" panose="020B0604020202020204" pitchFamily="34" charset="0"/>
              </a:rPr>
              <a:t>是我们要运算的两个输入数组（注意他们是在</a:t>
            </a:r>
            <a:r>
              <a:rPr lang="en-US" sz="1200" dirty="0">
                <a:solidFill>
                  <a:srgbClr val="000000"/>
                </a:solidFill>
                <a:latin typeface="Arial" panose="020B0604020202020204" pitchFamily="34" charset="0"/>
              </a:rPr>
              <a:t>CPU</a:t>
            </a:r>
            <a:r>
              <a:rPr lang="zh-CN" altLang="en-US" sz="1200" dirty="0">
                <a:solidFill>
                  <a:srgbClr val="000000"/>
                </a:solidFill>
                <a:latin typeface="Arial" panose="020B0604020202020204" pitchFamily="34" charset="0"/>
              </a:rPr>
              <a:t>上的，或者说分配与你的主板内存）</a:t>
            </a:r>
            <a:endParaRPr lang="zh-CN" alt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cl</a:t>
            </a:r>
            <a:r>
              <a:rPr lang="zh-CN" altLang="en-US" sz="1200" dirty="0">
                <a:solidFill>
                  <a:srgbClr val="000000"/>
                </a:solidFill>
                <a:latin typeface="Arial" panose="020B0604020202020204" pitchFamily="34" charset="0"/>
              </a:rPr>
              <a:t>计算的变量要位于</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的存储上（例如显卡的显存），这样才能快起来，所以首先要把内存搬家，把这部分输入数据从</a:t>
            </a:r>
            <a:r>
              <a:rPr lang="en-US" sz="1200" dirty="0">
                <a:solidFill>
                  <a:srgbClr val="000000"/>
                </a:solidFill>
                <a:latin typeface="Arial" panose="020B0604020202020204" pitchFamily="34" charset="0"/>
              </a:rPr>
              <a:t>host mem</a:t>
            </a:r>
            <a:r>
              <a:rPr lang="zh-CN" altLang="en-US" sz="1200" dirty="0">
                <a:solidFill>
                  <a:srgbClr val="000000"/>
                </a:solidFill>
                <a:latin typeface="Arial" panose="020B0604020202020204" pitchFamily="34" charset="0"/>
              </a:rPr>
              <a:t>拷贝到</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的</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上，代码如下：</a:t>
            </a:r>
            <a:endParaRPr lang="zh-CN" altLang="en-US" sz="1200" dirty="0">
              <a:solidFill>
                <a:srgbClr val="000000"/>
              </a:solidFill>
              <a:latin typeface="Arial" panose="020B0604020202020204" pitchFamily="34" charset="0"/>
            </a:endParaRPr>
          </a:p>
          <a:p>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cl_a</a:t>
            </a:r>
            <a:r>
              <a:rPr lang="en-US" sz="1200" dirty="0">
                <a:solidFill>
                  <a:srgbClr val="000000"/>
                </a:solidFill>
                <a:latin typeface="Arial" panose="020B0604020202020204" pitchFamily="34" charset="0"/>
              </a:rPr>
              <a:t> = </a:t>
            </a:r>
            <a:r>
              <a:rPr lang="en-US" sz="1200" dirty="0" err="1">
                <a:solidFill>
                  <a:srgbClr val="000000"/>
                </a:solidFill>
                <a:latin typeface="Arial" panose="020B0604020202020204" pitchFamily="34" charset="0"/>
              </a:rPr>
              <a:t>clCreateBuffer</a:t>
            </a:r>
            <a:r>
              <a:rPr lang="en-US" sz="1200" dirty="0">
                <a:solidFill>
                  <a:srgbClr val="000000"/>
                </a:solidFill>
                <a:latin typeface="Arial" panose="020B0604020202020204" pitchFamily="34" charset="0"/>
              </a:rPr>
              <a:t>(context, CL_MEM_READ_ONLY | CL_MEM_COPY_HOST_PTR,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cl_float</a:t>
            </a:r>
            <a:r>
              <a:rPr lang="en-US" sz="1200" dirty="0">
                <a:solidFill>
                  <a:srgbClr val="000000"/>
                </a:solidFill>
                <a:latin typeface="Arial" panose="020B0604020202020204" pitchFamily="34" charset="0"/>
              </a:rPr>
              <a:t>) * DATA_SIZE, &amp;a[0], NULL);</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cl_b</a:t>
            </a:r>
            <a:r>
              <a:rPr lang="en-US" sz="1200" dirty="0">
                <a:solidFill>
                  <a:srgbClr val="000000"/>
                </a:solidFill>
                <a:latin typeface="Arial" panose="020B0604020202020204" pitchFamily="34" charset="0"/>
              </a:rPr>
              <a:t> = </a:t>
            </a:r>
            <a:r>
              <a:rPr lang="en-US" sz="1200" dirty="0" err="1">
                <a:solidFill>
                  <a:srgbClr val="000000"/>
                </a:solidFill>
                <a:latin typeface="Arial" panose="020B0604020202020204" pitchFamily="34" charset="0"/>
              </a:rPr>
              <a:t>clCreateBuffer</a:t>
            </a:r>
            <a:r>
              <a:rPr lang="en-US" sz="1200" dirty="0">
                <a:solidFill>
                  <a:srgbClr val="000000"/>
                </a:solidFill>
                <a:latin typeface="Arial" panose="020B0604020202020204" pitchFamily="34" charset="0"/>
              </a:rPr>
              <a:t>(context, CL_MEM_READ_ONLY | CL_MEM_COPY_HOST_PTR,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cl_float</a:t>
            </a:r>
            <a:r>
              <a:rPr lang="en-US" sz="1200" dirty="0">
                <a:solidFill>
                  <a:srgbClr val="000000"/>
                </a:solidFill>
                <a:latin typeface="Arial" panose="020B0604020202020204" pitchFamily="34" charset="0"/>
              </a:rPr>
              <a:t>) * DATA_SIZE, &amp;b[0], NULL);</a:t>
            </a:r>
            <a:endParaRPr 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上面代码的含义是使用</a:t>
            </a:r>
            <a:r>
              <a:rPr lang="en-US" sz="1200" dirty="0">
                <a:solidFill>
                  <a:srgbClr val="000000"/>
                </a:solidFill>
                <a:latin typeface="Arial" panose="020B0604020202020204" pitchFamily="34" charset="0"/>
              </a:rPr>
              <a:t>host mem</a:t>
            </a:r>
            <a:r>
              <a:rPr lang="zh-CN" altLang="en-US" sz="1200" dirty="0">
                <a:solidFill>
                  <a:srgbClr val="000000"/>
                </a:solidFill>
                <a:latin typeface="Arial" panose="020B0604020202020204" pitchFamily="34" charset="0"/>
              </a:rPr>
              <a:t>的指针来创建</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的只读</a:t>
            </a:r>
            <a:r>
              <a:rPr lang="en-US" sz="1200" dirty="0">
                <a:solidFill>
                  <a:srgbClr val="000000"/>
                </a:solidFill>
                <a:latin typeface="Arial" panose="020B0604020202020204" pitchFamily="34" charset="0"/>
              </a:rPr>
              <a:t>mem。</a:t>
            </a:r>
            <a:br>
              <a:rPr lang="en-US" sz="1200" dirty="0">
                <a:solidFill>
                  <a:srgbClr val="000000"/>
                </a:solidFill>
                <a:latin typeface="Arial" panose="020B0604020202020204" pitchFamily="34" charset="0"/>
              </a:rPr>
            </a:br>
            <a:endParaRPr 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最后还要在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上分配保存结果的</a:t>
            </a:r>
            <a:r>
              <a:rPr lang="en-US" sz="1200" dirty="0">
                <a:solidFill>
                  <a:srgbClr val="000000"/>
                </a:solidFill>
                <a:latin typeface="Arial" panose="020B0604020202020204" pitchFamily="34" charset="0"/>
              </a:rPr>
              <a:t>mem</a:t>
            </a:r>
            <a:endParaRPr lang="en-US" sz="1200" dirty="0">
              <a:solidFill>
                <a:srgbClr val="000000"/>
              </a:solidFill>
              <a:latin typeface="Arial" panose="020B0604020202020204" pitchFamily="34" charset="0"/>
            </a:endParaRPr>
          </a:p>
          <a:p>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cl_res</a:t>
            </a:r>
            <a:r>
              <a:rPr lang="en-US" sz="1200" dirty="0">
                <a:solidFill>
                  <a:srgbClr val="000000"/>
                </a:solidFill>
                <a:latin typeface="Arial" panose="020B0604020202020204" pitchFamily="34" charset="0"/>
              </a:rPr>
              <a:t> = </a:t>
            </a:r>
            <a:r>
              <a:rPr lang="en-US" sz="1200" dirty="0" err="1">
                <a:solidFill>
                  <a:srgbClr val="000000"/>
                </a:solidFill>
                <a:latin typeface="Arial" panose="020B0604020202020204" pitchFamily="34" charset="0"/>
              </a:rPr>
              <a:t>clCreateBuffer</a:t>
            </a:r>
            <a:r>
              <a:rPr lang="en-US" sz="1200" dirty="0">
                <a:solidFill>
                  <a:srgbClr val="000000"/>
                </a:solidFill>
                <a:latin typeface="Arial" panose="020B0604020202020204" pitchFamily="34" charset="0"/>
              </a:rPr>
              <a:t>(context, CL_MEM_WRITE_ONLY,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cl_float</a:t>
            </a:r>
            <a:r>
              <a:rPr lang="en-US" sz="1200" dirty="0">
                <a:solidFill>
                  <a:srgbClr val="000000"/>
                </a:solidFill>
                <a:latin typeface="Arial" panose="020B0604020202020204" pitchFamily="34" charset="0"/>
              </a:rPr>
              <a:t>) * DATA_SIZE, NULL, NULL);</a:t>
            </a:r>
            <a:endParaRPr 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这是直接在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上分配的。</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 </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最后设置好</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的参数</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clSetKernelArg</a:t>
            </a:r>
            <a:r>
              <a:rPr lang="en-US" sz="1200" dirty="0">
                <a:solidFill>
                  <a:srgbClr val="000000"/>
                </a:solidFill>
                <a:latin typeface="Arial" panose="020B0604020202020204" pitchFamily="34" charset="0"/>
              </a:rPr>
              <a:t>(adder, 0,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 &amp;</a:t>
            </a:r>
            <a:r>
              <a:rPr lang="en-US" sz="1200" dirty="0" err="1">
                <a:solidFill>
                  <a:srgbClr val="000000"/>
                </a:solidFill>
                <a:latin typeface="Arial" panose="020B0604020202020204" pitchFamily="34" charset="0"/>
              </a:rPr>
              <a:t>cl_a</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clSetKernelArg</a:t>
            </a:r>
            <a:r>
              <a:rPr lang="en-US" sz="1200" dirty="0">
                <a:solidFill>
                  <a:srgbClr val="000000"/>
                </a:solidFill>
                <a:latin typeface="Arial" panose="020B0604020202020204" pitchFamily="34" charset="0"/>
              </a:rPr>
              <a:t>(adder, 1,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 &amp;</a:t>
            </a:r>
            <a:r>
              <a:rPr lang="en-US" sz="1200" dirty="0" err="1">
                <a:solidFill>
                  <a:srgbClr val="000000"/>
                </a:solidFill>
                <a:latin typeface="Arial" panose="020B0604020202020204" pitchFamily="34" charset="0"/>
              </a:rPr>
              <a:t>cl_b</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clSetKernelArg</a:t>
            </a:r>
            <a:r>
              <a:rPr lang="en-US" sz="1200" dirty="0">
                <a:solidFill>
                  <a:srgbClr val="000000"/>
                </a:solidFill>
                <a:latin typeface="Arial" panose="020B0604020202020204" pitchFamily="34" charset="0"/>
              </a:rPr>
              <a:t>(adder, 2,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 &amp;</a:t>
            </a:r>
            <a:r>
              <a:rPr lang="en-US" sz="1200" dirty="0" err="1">
                <a:solidFill>
                  <a:srgbClr val="000000"/>
                </a:solidFill>
                <a:latin typeface="Arial" panose="020B0604020202020204" pitchFamily="34" charset="0"/>
              </a:rPr>
              <a:t>cl_res</a:t>
            </a:r>
            <a:r>
              <a:rPr lang="en-US" sz="1200" dirty="0">
                <a:solidFill>
                  <a:srgbClr val="000000"/>
                </a:solidFill>
                <a:latin typeface="Arial" panose="020B0604020202020204" pitchFamily="34" charset="0"/>
              </a:rPr>
              <a:t>);</a:t>
            </a:r>
            <a:endParaRPr lang="en-US" sz="1200" b="0" i="0" dirty="0">
              <a:solidFill>
                <a:srgbClr val="000000"/>
              </a:solidFill>
              <a:effectLst/>
              <a:latin typeface="Arial" panose="020B0604020202020204" pitchFamily="34" charset="0"/>
            </a:endParaRPr>
          </a:p>
        </p:txBody>
      </p:sp>
      <p:sp>
        <p:nvSpPr>
          <p:cNvPr id="5" name="Rectangle 4"/>
          <p:cNvSpPr/>
          <p:nvPr/>
        </p:nvSpPr>
        <p:spPr>
          <a:xfrm>
            <a:off x="6214369" y="116546"/>
            <a:ext cx="5805996" cy="1754326"/>
          </a:xfrm>
          <a:prstGeom prst="rect">
            <a:avLst/>
          </a:prstGeom>
        </p:spPr>
        <p:txBody>
          <a:bodyPr wrap="square">
            <a:spAutoFit/>
          </a:bodyPr>
          <a:lstStyle/>
          <a:p>
            <a:r>
              <a:rPr lang="en-US" altLang="zh-CN" sz="1200" dirty="0" smtClean="0">
                <a:solidFill>
                  <a:srgbClr val="000000"/>
                </a:solidFill>
                <a:latin typeface="Arial" panose="020B0604020202020204" pitchFamily="34" charset="0"/>
              </a:rPr>
              <a:t>9. </a:t>
            </a:r>
            <a:r>
              <a:rPr lang="zh-CN" altLang="en-US" sz="1200" dirty="0" smtClean="0">
                <a:solidFill>
                  <a:srgbClr val="000000"/>
                </a:solidFill>
                <a:latin typeface="Arial" panose="020B0604020202020204" pitchFamily="34" charset="0"/>
              </a:rPr>
              <a:t>执</a:t>
            </a:r>
            <a:r>
              <a:rPr lang="zh-CN" altLang="en-US" sz="1200" dirty="0">
                <a:solidFill>
                  <a:srgbClr val="000000"/>
                </a:solidFill>
                <a:latin typeface="Arial" panose="020B0604020202020204" pitchFamily="34" charset="0"/>
              </a:rPr>
              <a:t>行</a:t>
            </a:r>
            <a:r>
              <a:rPr lang="en-US" altLang="zh-CN"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a:t>
            </a:r>
            <a:endParaRPr lang="zh-CN" altLang="en-US"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err = </a:t>
            </a:r>
            <a:r>
              <a:rPr lang="en-US" altLang="zh-CN" sz="1200" dirty="0" err="1">
                <a:solidFill>
                  <a:srgbClr val="000000"/>
                </a:solidFill>
                <a:latin typeface="Arial" panose="020B0604020202020204" pitchFamily="34" charset="0"/>
              </a:rPr>
              <a:t>clEnqueueNDRangeKernel</a:t>
            </a:r>
            <a:r>
              <a:rPr lang="en-US" altLang="zh-CN" sz="1200" dirty="0">
                <a:solidFill>
                  <a:srgbClr val="000000"/>
                </a:solidFill>
                <a:latin typeface="Arial" panose="020B0604020202020204" pitchFamily="34" charset="0"/>
              </a:rPr>
              <a:t>(</a:t>
            </a:r>
            <a:r>
              <a:rPr lang="en-US" altLang="zh-CN" sz="1200" dirty="0" err="1">
                <a:solidFill>
                  <a:srgbClr val="000000"/>
                </a:solidFill>
                <a:latin typeface="Arial" panose="020B0604020202020204" pitchFamily="34" charset="0"/>
              </a:rPr>
              <a:t>cqueue</a:t>
            </a:r>
            <a:r>
              <a:rPr lang="en-US" altLang="zh-CN" sz="1200" dirty="0">
                <a:solidFill>
                  <a:srgbClr val="000000"/>
                </a:solidFill>
                <a:latin typeface="Arial" panose="020B0604020202020204" pitchFamily="34" charset="0"/>
              </a:rPr>
              <a:t>[0], adder, 1, 0, &amp;</a:t>
            </a:r>
            <a:r>
              <a:rPr lang="en-US" altLang="zh-CN" sz="1200" dirty="0" err="1">
                <a:solidFill>
                  <a:srgbClr val="000000"/>
                </a:solidFill>
                <a:latin typeface="Arial" panose="020B0604020202020204" pitchFamily="34" charset="0"/>
              </a:rPr>
              <a:t>work_size</a:t>
            </a:r>
            <a:r>
              <a:rPr lang="en-US" altLang="zh-CN" sz="1200" dirty="0">
                <a:solidFill>
                  <a:srgbClr val="000000"/>
                </a:solidFill>
                <a:latin typeface="Arial" panose="020B0604020202020204" pitchFamily="34" charset="0"/>
              </a:rPr>
              <a:t>, 0, 0, 0, 0);</a:t>
            </a:r>
            <a:endParaRPr lang="en-US" altLang="zh-CN"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 </a:t>
            </a:r>
            <a:endParaRPr lang="en-US" altLang="zh-CN"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注意</a:t>
            </a:r>
            <a:r>
              <a:rPr lang="en-US" altLang="zh-CN" sz="1200" dirty="0">
                <a:solidFill>
                  <a:srgbClr val="000000"/>
                </a:solidFill>
                <a:latin typeface="Arial" panose="020B0604020202020204" pitchFamily="34" charset="0"/>
              </a:rPr>
              <a:t>cl</a:t>
            </a:r>
            <a:r>
              <a:rPr lang="zh-CN" altLang="en-US" sz="1200" dirty="0">
                <a:solidFill>
                  <a:srgbClr val="000000"/>
                </a:solidFill>
                <a:latin typeface="Arial" panose="020B0604020202020204" pitchFamily="34" charset="0"/>
              </a:rPr>
              <a:t>的</a:t>
            </a:r>
            <a:r>
              <a:rPr lang="en-US" altLang="zh-CN"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函数的执行是异步的，这也是为了能让</a:t>
            </a:r>
            <a:r>
              <a:rPr lang="en-US" altLang="zh-CN" sz="1200" dirty="0" err="1">
                <a:solidFill>
                  <a:srgbClr val="000000"/>
                </a:solidFill>
                <a:latin typeface="Arial" panose="020B0604020202020204" pitchFamily="34" charset="0"/>
              </a:rPr>
              <a:t>cpu</a:t>
            </a:r>
            <a:r>
              <a:rPr lang="zh-CN" altLang="en-US" sz="1200" dirty="0">
                <a:solidFill>
                  <a:srgbClr val="000000"/>
                </a:solidFill>
                <a:latin typeface="Arial" panose="020B0604020202020204" pitchFamily="34" charset="0"/>
              </a:rPr>
              <a:t>可以与</a:t>
            </a:r>
            <a:r>
              <a:rPr lang="en-US" altLang="zh-CN" sz="1200" dirty="0" err="1">
                <a:solidFill>
                  <a:srgbClr val="000000"/>
                </a:solidFill>
                <a:latin typeface="Arial" panose="020B0604020202020204" pitchFamily="34" charset="0"/>
              </a:rPr>
              <a:t>gpu</a:t>
            </a:r>
            <a:r>
              <a:rPr lang="zh-CN" altLang="en-US" sz="1200" dirty="0">
                <a:solidFill>
                  <a:srgbClr val="000000"/>
                </a:solidFill>
                <a:latin typeface="Arial" panose="020B0604020202020204" pitchFamily="34" charset="0"/>
              </a:rPr>
              <a:t>同时做事（但是异步就涉及到设备间的同步、状态查询等，这是非常复杂的一部分，后面再说）</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所以上面这个函数会立即返回，</a:t>
            </a:r>
            <a:r>
              <a:rPr lang="en-US" altLang="zh-CN" sz="1200" dirty="0" err="1">
                <a:solidFill>
                  <a:srgbClr val="000000"/>
                </a:solidFill>
                <a:latin typeface="Arial" panose="020B0604020202020204" pitchFamily="34" charset="0"/>
              </a:rPr>
              <a:t>clEnqueueNDRangeKernel</a:t>
            </a:r>
            <a:r>
              <a:rPr lang="zh-CN" altLang="en-US" sz="1200" dirty="0">
                <a:solidFill>
                  <a:srgbClr val="000000"/>
                </a:solidFill>
                <a:latin typeface="Arial" panose="020B0604020202020204" pitchFamily="34" charset="0"/>
              </a:rPr>
              <a:t>的意思是往某个</a:t>
            </a:r>
            <a:r>
              <a:rPr lang="en-US" altLang="zh-CN"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的</a:t>
            </a:r>
            <a:r>
              <a:rPr lang="en-US" altLang="zh-CN" sz="1200" dirty="0" err="1">
                <a:solidFill>
                  <a:srgbClr val="000000"/>
                </a:solidFill>
                <a:latin typeface="Arial" panose="020B0604020202020204" pitchFamily="34" charset="0"/>
              </a:rPr>
              <a:t>commoand</a:t>
            </a:r>
            <a:r>
              <a:rPr lang="en-US" altLang="zh-CN" sz="1200" dirty="0">
                <a:solidFill>
                  <a:srgbClr val="000000"/>
                </a:solidFill>
                <a:latin typeface="Arial" panose="020B0604020202020204" pitchFamily="34" charset="0"/>
              </a:rPr>
              <a:t> queue</a:t>
            </a:r>
            <a:r>
              <a:rPr lang="zh-CN" altLang="en-US" sz="1200" dirty="0">
                <a:solidFill>
                  <a:srgbClr val="000000"/>
                </a:solidFill>
                <a:latin typeface="Arial" panose="020B0604020202020204" pitchFamily="34" charset="0"/>
              </a:rPr>
              <a:t>里面推入一个</a:t>
            </a:r>
            <a:r>
              <a:rPr lang="en-US" altLang="zh-CN"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函数让其执行，</a:t>
            </a:r>
            <a:r>
              <a:rPr lang="en-US" altLang="zh-CN"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会按某个顺序执行它的</a:t>
            </a:r>
            <a:r>
              <a:rPr lang="en-US" altLang="zh-CN" sz="1200" dirty="0">
                <a:solidFill>
                  <a:srgbClr val="000000"/>
                </a:solidFill>
                <a:latin typeface="Arial" panose="020B0604020202020204" pitchFamily="34" charset="0"/>
              </a:rPr>
              <a:t>command queue</a:t>
            </a:r>
            <a:r>
              <a:rPr lang="zh-CN" altLang="en-US" sz="1200" dirty="0">
                <a:solidFill>
                  <a:srgbClr val="000000"/>
                </a:solidFill>
                <a:latin typeface="Arial" panose="020B0604020202020204" pitchFamily="34" charset="0"/>
              </a:rPr>
              <a:t>里面的指令，所以这个语句调用后，</a:t>
            </a:r>
            <a:r>
              <a:rPr lang="en-US" altLang="zh-CN"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是否真的立即执行还要取决于它的</a:t>
            </a:r>
            <a:r>
              <a:rPr lang="en-US" altLang="zh-CN" sz="1200" dirty="0">
                <a:solidFill>
                  <a:srgbClr val="000000"/>
                </a:solidFill>
                <a:latin typeface="Arial" panose="020B0604020202020204" pitchFamily="34" charset="0"/>
              </a:rPr>
              <a:t>queue</a:t>
            </a:r>
            <a:r>
              <a:rPr lang="zh-CN" altLang="en-US" sz="1200" dirty="0">
                <a:solidFill>
                  <a:srgbClr val="000000"/>
                </a:solidFill>
                <a:latin typeface="Arial" panose="020B0604020202020204" pitchFamily="34" charset="0"/>
              </a:rPr>
              <a:t>里面是否还有其他的指令。</a:t>
            </a:r>
            <a:endParaRPr lang="zh-CN" altLang="en-US" sz="1200" b="0" i="0" dirty="0">
              <a:solidFill>
                <a:srgbClr val="000000"/>
              </a:solidFill>
              <a:effectLst/>
              <a:latin typeface="Arial" panose="020B0604020202020204" pitchFamily="34" charset="0"/>
            </a:endParaRPr>
          </a:p>
        </p:txBody>
      </p:sp>
      <p:sp>
        <p:nvSpPr>
          <p:cNvPr id="6" name="Rectangle 5"/>
          <p:cNvSpPr/>
          <p:nvPr/>
        </p:nvSpPr>
        <p:spPr>
          <a:xfrm>
            <a:off x="6214369" y="2022681"/>
            <a:ext cx="5805996" cy="1754326"/>
          </a:xfrm>
          <a:prstGeom prst="rect">
            <a:avLst/>
          </a:prstGeom>
        </p:spPr>
        <p:txBody>
          <a:bodyPr wrap="square">
            <a:spAutoFit/>
          </a:bodyPr>
          <a:lstStyle/>
          <a:p>
            <a:r>
              <a:rPr lang="en-US" altLang="zh-CN" sz="1200" dirty="0" smtClean="0">
                <a:solidFill>
                  <a:srgbClr val="000000"/>
                </a:solidFill>
                <a:latin typeface="Arial" panose="020B0604020202020204" pitchFamily="34" charset="0"/>
              </a:rPr>
              <a:t>10. </a:t>
            </a:r>
            <a:r>
              <a:rPr lang="zh-CN" altLang="en-US" sz="1200" dirty="0" smtClean="0">
                <a:solidFill>
                  <a:srgbClr val="000000"/>
                </a:solidFill>
                <a:latin typeface="Arial" panose="020B0604020202020204" pitchFamily="34" charset="0"/>
              </a:rPr>
              <a:t>将</a:t>
            </a:r>
            <a:r>
              <a:rPr lang="zh-CN" altLang="en-US" sz="1200" dirty="0">
                <a:solidFill>
                  <a:srgbClr val="000000"/>
                </a:solidFill>
                <a:latin typeface="Arial" panose="020B0604020202020204" pitchFamily="34" charset="0"/>
              </a:rPr>
              <a:t>结果拷回</a:t>
            </a:r>
            <a:r>
              <a:rPr lang="en-US" sz="1200" dirty="0">
                <a:solidFill>
                  <a:srgbClr val="000000"/>
                </a:solidFill>
                <a:latin typeface="Arial" panose="020B0604020202020204" pitchFamily="34" charset="0"/>
              </a:rPr>
              <a:t>CPU</a:t>
            </a:r>
            <a:endParaRPr lang="en-US" sz="1200" dirty="0">
              <a:solidFill>
                <a:srgbClr val="000000"/>
              </a:solidFill>
              <a:latin typeface="Arial" panose="020B0604020202020204" pitchFamily="34" charset="0"/>
            </a:endParaRPr>
          </a:p>
          <a:p>
            <a:r>
              <a:rPr lang="zh-CN" altLang="en-US" sz="1200" dirty="0" smtClean="0">
                <a:solidFill>
                  <a:srgbClr val="000000"/>
                </a:solidFill>
                <a:latin typeface="Arial" panose="020B0604020202020204" pitchFamily="34" charset="0"/>
              </a:rPr>
              <a:t>上</a:t>
            </a:r>
            <a:r>
              <a:rPr lang="zh-CN" altLang="en-US" sz="1200" dirty="0">
                <a:solidFill>
                  <a:srgbClr val="000000"/>
                </a:solidFill>
                <a:latin typeface="Arial" panose="020B0604020202020204" pitchFamily="34" charset="0"/>
              </a:rPr>
              <a:t>面执行后的结果是直接写在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的存储上，通常要在代码中继续使用，我们就需要把这个结果再拷回到</a:t>
            </a:r>
            <a:r>
              <a:rPr lang="en-US" sz="1200" dirty="0">
                <a:solidFill>
                  <a:srgbClr val="000000"/>
                </a:solidFill>
                <a:latin typeface="Arial" panose="020B0604020202020204" pitchFamily="34" charset="0"/>
              </a:rPr>
              <a:t>CPU</a:t>
            </a:r>
            <a:r>
              <a:rPr lang="zh-CN" altLang="en-US" sz="1200" dirty="0">
                <a:solidFill>
                  <a:srgbClr val="000000"/>
                </a:solidFill>
                <a:latin typeface="Arial" panose="020B0604020202020204" pitchFamily="34" charset="0"/>
              </a:rPr>
              <a:t>的内存上，使用下面的代码：</a:t>
            </a:r>
            <a:endParaRPr lang="zh-CN" altLang="en-US" sz="1200" dirty="0">
              <a:solidFill>
                <a:srgbClr val="000000"/>
              </a:solidFill>
              <a:latin typeface="Arial" panose="020B0604020202020204" pitchFamily="34" charset="0"/>
            </a:endParaRPr>
          </a:p>
          <a:p>
            <a:r>
              <a:rPr lang="en-US" sz="1200" dirty="0" err="1">
                <a:solidFill>
                  <a:srgbClr val="000000"/>
                </a:solidFill>
                <a:latin typeface="Arial" panose="020B0604020202020204" pitchFamily="34" charset="0"/>
              </a:rPr>
              <a:t>std</a:t>
            </a:r>
            <a:r>
              <a:rPr lang="en-US" sz="1200" dirty="0">
                <a:solidFill>
                  <a:srgbClr val="000000"/>
                </a:solidFill>
                <a:latin typeface="Arial" panose="020B0604020202020204" pitchFamily="34" charset="0"/>
              </a:rPr>
              <a:t>::vector&lt;float&gt; res(DATA_SIZE)</a:t>
            </a:r>
            <a:endParaRPr lang="en-US" sz="1200" dirty="0">
              <a:solidFill>
                <a:srgbClr val="000000"/>
              </a:solidFill>
              <a:latin typeface="Arial" panose="020B0604020202020204" pitchFamily="34" charset="0"/>
            </a:endParaRPr>
          </a:p>
          <a:p>
            <a:r>
              <a:rPr lang="en-US" sz="1200" dirty="0" smtClean="0">
                <a:solidFill>
                  <a:srgbClr val="000000"/>
                </a:solidFill>
                <a:latin typeface="Arial" panose="020B0604020202020204" pitchFamily="34" charset="0"/>
              </a:rPr>
              <a:t>err </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clEnqueueReadBuffer</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cqueue</a:t>
            </a:r>
            <a:r>
              <a:rPr lang="en-US" sz="1200" dirty="0">
                <a:solidFill>
                  <a:srgbClr val="000000"/>
                </a:solidFill>
                <a:latin typeface="Arial" panose="020B0604020202020204" pitchFamily="34" charset="0"/>
              </a:rPr>
              <a:t>[0], </a:t>
            </a:r>
            <a:r>
              <a:rPr lang="en-US" sz="1200" dirty="0" err="1">
                <a:solidFill>
                  <a:srgbClr val="000000"/>
                </a:solidFill>
                <a:latin typeface="Arial" panose="020B0604020202020204" pitchFamily="34" charset="0"/>
              </a:rPr>
              <a:t>cl_res</a:t>
            </a:r>
            <a:r>
              <a:rPr lang="en-US" sz="1200" dirty="0">
                <a:solidFill>
                  <a:srgbClr val="000000"/>
                </a:solidFill>
                <a:latin typeface="Arial" panose="020B0604020202020204" pitchFamily="34" charset="0"/>
              </a:rPr>
              <a:t>, CL_TRUE, 0, </a:t>
            </a:r>
            <a:r>
              <a:rPr lang="en-US" sz="1200" dirty="0" err="1">
                <a:solidFill>
                  <a:srgbClr val="000000"/>
                </a:solidFill>
                <a:latin typeface="Arial" panose="020B0604020202020204" pitchFamily="34" charset="0"/>
              </a:rPr>
              <a:t>sizeof</a:t>
            </a:r>
            <a:r>
              <a:rPr lang="en-US" sz="1200" dirty="0">
                <a:solidFill>
                  <a:srgbClr val="000000"/>
                </a:solidFill>
                <a:latin typeface="Arial" panose="020B0604020202020204" pitchFamily="34" charset="0"/>
              </a:rPr>
              <a:t>(float) * DATA_SIZE, &amp;res[0], 0, 0, 0);</a:t>
            </a:r>
            <a:endParaRPr lang="en-US" sz="1200" dirty="0">
              <a:solidFill>
                <a:srgbClr val="000000"/>
              </a:solidFill>
              <a:latin typeface="Arial" panose="020B0604020202020204" pitchFamily="34" charset="0"/>
            </a:endParaRPr>
          </a:p>
          <a:p>
            <a:r>
              <a:rPr lang="en-US" sz="1200" dirty="0" err="1">
                <a:solidFill>
                  <a:srgbClr val="000000"/>
                </a:solidFill>
                <a:latin typeface="Arial" panose="020B0604020202020204" pitchFamily="34" charset="0"/>
              </a:rPr>
              <a:t>clEnqueueReadBuffer</a:t>
            </a:r>
            <a:r>
              <a:rPr lang="zh-CN" altLang="en-US" sz="1200" dirty="0">
                <a:solidFill>
                  <a:srgbClr val="000000"/>
                </a:solidFill>
                <a:latin typeface="Arial" panose="020B0604020202020204" pitchFamily="34" charset="0"/>
              </a:rPr>
              <a:t>的含义是往</a:t>
            </a:r>
            <a:r>
              <a:rPr lang="en-US" sz="1200" dirty="0">
                <a:solidFill>
                  <a:srgbClr val="000000"/>
                </a:solidFill>
                <a:latin typeface="Arial" panose="020B0604020202020204" pitchFamily="34" charset="0"/>
              </a:rPr>
              <a:t>command queue</a:t>
            </a:r>
            <a:r>
              <a:rPr lang="zh-CN" altLang="en-US" sz="1200" dirty="0">
                <a:solidFill>
                  <a:srgbClr val="000000"/>
                </a:solidFill>
                <a:latin typeface="Arial" panose="020B0604020202020204" pitchFamily="34" charset="0"/>
              </a:rPr>
              <a:t>里面推出一个条指令，是回拷</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这里面的</a:t>
            </a:r>
            <a:r>
              <a:rPr lang="en-US" sz="1200" dirty="0">
                <a:solidFill>
                  <a:srgbClr val="000000"/>
                </a:solidFill>
                <a:latin typeface="Arial" panose="020B0604020202020204" pitchFamily="34" charset="0"/>
              </a:rPr>
              <a:t>CL_TRUE</a:t>
            </a:r>
            <a:r>
              <a:rPr lang="zh-CN" altLang="en-US" sz="1200" dirty="0">
                <a:solidFill>
                  <a:srgbClr val="000000"/>
                </a:solidFill>
                <a:latin typeface="Arial" panose="020B0604020202020204" pitchFamily="34" charset="0"/>
              </a:rPr>
              <a:t>是标志着这个指令的执行的同步的，就会阻塞</a:t>
            </a:r>
            <a:r>
              <a:rPr lang="en-US" sz="1200" dirty="0" err="1">
                <a:solidFill>
                  <a:srgbClr val="000000"/>
                </a:solidFill>
                <a:latin typeface="Arial" panose="020B0604020202020204" pitchFamily="34" charset="0"/>
              </a:rPr>
              <a:t>cpu</a:t>
            </a:r>
            <a:r>
              <a:rPr lang="en-US" sz="1200" dirty="0">
                <a:solidFill>
                  <a:srgbClr val="000000"/>
                </a:solidFill>
                <a:latin typeface="Arial" panose="020B0604020202020204" pitchFamily="34" charset="0"/>
              </a:rPr>
              <a:t>，</a:t>
            </a:r>
            <a:r>
              <a:rPr lang="zh-CN" altLang="en-US" sz="1200" dirty="0">
                <a:solidFill>
                  <a:srgbClr val="000000"/>
                </a:solidFill>
                <a:latin typeface="Arial" panose="020B0604020202020204" pitchFamily="34" charset="0"/>
              </a:rPr>
              <a:t>所以这行代码返回就标志着该</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上直到这个指令之前的所有指令都已经执行完了。</a:t>
            </a:r>
            <a:endParaRPr lang="zh-CN" altLang="en-US" sz="1200" b="0" i="0" dirty="0">
              <a:solidFill>
                <a:srgbClr val="000000"/>
              </a:solidFill>
              <a:effectLst/>
              <a:latin typeface="Arial" panose="020B0604020202020204" pitchFamily="34" charset="0"/>
            </a:endParaRPr>
          </a:p>
        </p:txBody>
      </p:sp>
      <p:sp>
        <p:nvSpPr>
          <p:cNvPr id="9" name="Rectangle 8"/>
          <p:cNvSpPr/>
          <p:nvPr/>
        </p:nvSpPr>
        <p:spPr>
          <a:xfrm>
            <a:off x="6214369" y="3928816"/>
            <a:ext cx="5805996" cy="2308324"/>
          </a:xfrm>
          <a:prstGeom prst="rect">
            <a:avLst/>
          </a:prstGeom>
        </p:spPr>
        <p:txBody>
          <a:bodyPr wrap="square">
            <a:spAutoFit/>
          </a:bodyPr>
          <a:lstStyle/>
          <a:p>
            <a:r>
              <a:rPr lang="en-US" altLang="zh-CN" sz="1200" dirty="0" smtClean="0">
                <a:solidFill>
                  <a:srgbClr val="000000"/>
                </a:solidFill>
                <a:latin typeface="Arial" panose="020B0604020202020204" pitchFamily="34" charset="0"/>
              </a:rPr>
              <a:t>11. </a:t>
            </a:r>
            <a:r>
              <a:rPr lang="zh-CN" altLang="en-US" sz="1200" dirty="0" smtClean="0">
                <a:solidFill>
                  <a:srgbClr val="000000"/>
                </a:solidFill>
                <a:latin typeface="Arial" panose="020B0604020202020204" pitchFamily="34" charset="0"/>
              </a:rPr>
              <a:t>打</a:t>
            </a:r>
            <a:r>
              <a:rPr lang="zh-CN" altLang="en-US" sz="1200" dirty="0">
                <a:solidFill>
                  <a:srgbClr val="000000"/>
                </a:solidFill>
                <a:latin typeface="Arial" panose="020B0604020202020204" pitchFamily="34" charset="0"/>
              </a:rPr>
              <a:t>扫战场</a:t>
            </a:r>
            <a:endParaRPr lang="zh-CN" altLang="en-US" sz="1200" dirty="0">
              <a:solidFill>
                <a:srgbClr val="000000"/>
              </a:solidFill>
              <a:latin typeface="Arial" panose="020B0604020202020204" pitchFamily="34" charset="0"/>
            </a:endParaRPr>
          </a:p>
          <a:p>
            <a:r>
              <a:rPr lang="en-US" altLang="zh-CN" sz="1200" dirty="0" smtClean="0">
                <a:solidFill>
                  <a:srgbClr val="000000"/>
                </a:solidFill>
                <a:latin typeface="Arial" panose="020B0604020202020204" pitchFamily="34" charset="0"/>
              </a:rPr>
              <a:t>// </a:t>
            </a:r>
            <a:r>
              <a:rPr lang="en-US" sz="1200" dirty="0" smtClean="0">
                <a:solidFill>
                  <a:srgbClr val="000000"/>
                </a:solidFill>
                <a:latin typeface="Arial" panose="020B0604020202020204" pitchFamily="34" charset="0"/>
              </a:rPr>
              <a:t>release</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clReleaseKernel</a:t>
            </a:r>
            <a:r>
              <a:rPr lang="en-US" sz="1200" dirty="0">
                <a:solidFill>
                  <a:srgbClr val="000000"/>
                </a:solidFill>
                <a:latin typeface="Arial" panose="020B0604020202020204" pitchFamily="34" charset="0"/>
              </a:rPr>
              <a:t>(adder);</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clReleaseProgram</a:t>
            </a:r>
            <a:r>
              <a:rPr lang="en-US" sz="1200" dirty="0">
                <a:solidFill>
                  <a:srgbClr val="000000"/>
                </a:solidFill>
                <a:latin typeface="Arial" panose="020B0604020202020204" pitchFamily="34" charset="0"/>
              </a:rPr>
              <a:t>(program);</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clReleaseMemObject</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cl_a</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clReleaseMemObject</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cl_b</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clReleaseMemObject</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cl_res</a:t>
            </a:r>
            <a:r>
              <a:rPr lang="en-US" sz="1200" dirty="0">
                <a:solidFill>
                  <a:srgbClr val="000000"/>
                </a:solidFill>
                <a:latin typeface="Arial" panose="020B0604020202020204" pitchFamily="34" charset="0"/>
              </a:rPr>
              <a:t>);</a:t>
            </a:r>
            <a:endParaRPr lang="en-US" sz="1200" dirty="0">
              <a:solidFill>
                <a:srgbClr val="000000"/>
              </a:solidFill>
              <a:latin typeface="Arial" panose="020B0604020202020204" pitchFamily="34" charset="0"/>
            </a:endParaRPr>
          </a:p>
          <a:p>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for(</a:t>
            </a:r>
            <a:r>
              <a:rPr lang="en-US" sz="1200" dirty="0" err="1">
                <a:solidFill>
                  <a:srgbClr val="000000"/>
                </a:solidFill>
                <a:latin typeface="Arial" panose="020B0604020202020204" pitchFamily="34" charset="0"/>
              </a:rPr>
              <a:t>size_t</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=0;i&lt;</a:t>
            </a:r>
            <a:r>
              <a:rPr lang="en-US" sz="1200" dirty="0" err="1">
                <a:solidFill>
                  <a:srgbClr val="000000"/>
                </a:solidFill>
                <a:latin typeface="Arial" panose="020B0604020202020204" pitchFamily="34" charset="0"/>
              </a:rPr>
              <a:t>num;i</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clReleaseCommandQueue</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cqueue</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i</a:t>
            </a:r>
            <a:r>
              <a:rPr lang="en-US" sz="1200" dirty="0">
                <a:solidFill>
                  <a:srgbClr val="000000"/>
                </a:solidFill>
                <a:latin typeface="Arial" panose="020B0604020202020204" pitchFamily="34" charset="0"/>
              </a:rPr>
              <a: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clReleaseContext</a:t>
            </a:r>
            <a:r>
              <a:rPr lang="en-US" sz="1200" dirty="0">
                <a:solidFill>
                  <a:srgbClr val="000000"/>
                </a:solidFill>
                <a:latin typeface="Arial" panose="020B0604020202020204" pitchFamily="34" charset="0"/>
              </a:rPr>
              <a:t>(context);</a:t>
            </a:r>
            <a:endParaRPr lang="en-US" sz="1200" b="0" i="0" dirty="0">
              <a:solidFill>
                <a:srgbClr val="000000"/>
              </a:solidFill>
              <a:effectLst/>
              <a:latin typeface="Arial" panose="020B0604020202020204" pitchFamily="34" charset="0"/>
            </a:endParaRPr>
          </a:p>
        </p:txBody>
      </p:sp>
      <p:sp>
        <p:nvSpPr>
          <p:cNvPr id="10" name="Rectangle 9"/>
          <p:cNvSpPr/>
          <p:nvPr/>
        </p:nvSpPr>
        <p:spPr>
          <a:xfrm>
            <a:off x="118368" y="6277060"/>
            <a:ext cx="11990773" cy="523220"/>
          </a:xfrm>
          <a:prstGeom prst="rect">
            <a:avLst/>
          </a:prstGeom>
        </p:spPr>
        <p:txBody>
          <a:bodyPr wrap="square">
            <a:spAutoFit/>
          </a:bodyPr>
          <a:lstStyle/>
          <a:p>
            <a:r>
              <a:rPr lang="zh-CN" altLang="en-US" sz="1400" dirty="0">
                <a:solidFill>
                  <a:srgbClr val="000000"/>
                </a:solidFill>
                <a:latin typeface="Arial" panose="020B0604020202020204" pitchFamily="34" charset="0"/>
              </a:rPr>
              <a:t>要注意计算的复杂度，复杂度过小的计算使用异构计算反而会增加计算时间，</a:t>
            </a:r>
            <a:r>
              <a:rPr lang="en-US" altLang="zh-CN" sz="1400" dirty="0">
                <a:solidFill>
                  <a:srgbClr val="000000"/>
                </a:solidFill>
                <a:latin typeface="Arial" panose="020B0604020202020204" pitchFamily="34" charset="0"/>
              </a:rPr>
              <a:t>GPU</a:t>
            </a:r>
            <a:r>
              <a:rPr lang="zh-CN" altLang="en-US" sz="1400" dirty="0">
                <a:solidFill>
                  <a:srgbClr val="000000"/>
                </a:solidFill>
                <a:latin typeface="Arial" panose="020B0604020202020204" pitchFamily="34" charset="0"/>
              </a:rPr>
              <a:t>运算都存在一个跟计算复杂度无关的“起步时间</a:t>
            </a:r>
            <a:r>
              <a:rPr lang="zh-CN" altLang="en-US" sz="1400" dirty="0" smtClean="0">
                <a:solidFill>
                  <a:srgbClr val="000000"/>
                </a:solidFill>
                <a:latin typeface="Arial" panose="020B0604020202020204" pitchFamily="34" charset="0"/>
              </a:rPr>
              <a:t>”</a:t>
            </a:r>
            <a:r>
              <a:rPr lang="en-US" altLang="zh-CN" sz="1400" dirty="0" smtClean="0">
                <a:solidFill>
                  <a:srgbClr val="000000"/>
                </a:solidFill>
                <a:latin typeface="Arial" panose="020B0604020202020204" pitchFamily="34" charset="0"/>
              </a:rPr>
              <a:t>. </a:t>
            </a:r>
            <a:r>
              <a:rPr lang="zh-CN" altLang="en-US" sz="1400" dirty="0" smtClean="0">
                <a:solidFill>
                  <a:srgbClr val="000000"/>
                </a:solidFill>
                <a:latin typeface="Arial" panose="020B0604020202020204" pitchFamily="34" charset="0"/>
              </a:rPr>
              <a:t>例</a:t>
            </a:r>
            <a:r>
              <a:rPr lang="zh-CN" altLang="en-US" sz="1400" dirty="0">
                <a:solidFill>
                  <a:srgbClr val="000000"/>
                </a:solidFill>
                <a:latin typeface="Arial" panose="020B0604020202020204" pitchFamily="34" charset="0"/>
              </a:rPr>
              <a:t>如本例在</a:t>
            </a:r>
            <a:r>
              <a:rPr lang="en-US" altLang="zh-CN" sz="1400" dirty="0">
                <a:solidFill>
                  <a:srgbClr val="000000"/>
                </a:solidFill>
                <a:latin typeface="Arial" panose="020B0604020202020204" pitchFamily="34" charset="0"/>
              </a:rPr>
              <a:t>180ms</a:t>
            </a:r>
            <a:r>
              <a:rPr lang="zh-CN" altLang="en-US" sz="1400" dirty="0">
                <a:solidFill>
                  <a:srgbClr val="000000"/>
                </a:solidFill>
                <a:latin typeface="Arial" panose="020B0604020202020204" pitchFamily="34" charset="0"/>
              </a:rPr>
              <a:t>左右，当计算在</a:t>
            </a:r>
            <a:r>
              <a:rPr lang="en-US" altLang="zh-CN" sz="1400" dirty="0">
                <a:solidFill>
                  <a:srgbClr val="000000"/>
                </a:solidFill>
                <a:latin typeface="Arial" panose="020B0604020202020204" pitchFamily="34" charset="0"/>
              </a:rPr>
              <a:t>CPU</a:t>
            </a:r>
            <a:r>
              <a:rPr lang="zh-CN" altLang="en-US" sz="1400" dirty="0">
                <a:solidFill>
                  <a:srgbClr val="000000"/>
                </a:solidFill>
                <a:latin typeface="Arial" panose="020B0604020202020204" pitchFamily="34" charset="0"/>
              </a:rPr>
              <a:t>上执行小于</a:t>
            </a:r>
            <a:r>
              <a:rPr lang="en-US" altLang="zh-CN" sz="1400" dirty="0">
                <a:solidFill>
                  <a:srgbClr val="000000"/>
                </a:solidFill>
                <a:latin typeface="Arial" panose="020B0604020202020204" pitchFamily="34" charset="0"/>
              </a:rPr>
              <a:t>180ms</a:t>
            </a:r>
            <a:r>
              <a:rPr lang="zh-CN" altLang="en-US" sz="1400" dirty="0">
                <a:solidFill>
                  <a:srgbClr val="000000"/>
                </a:solidFill>
                <a:latin typeface="Arial" panose="020B0604020202020204" pitchFamily="34" charset="0"/>
              </a:rPr>
              <a:t>时放在</a:t>
            </a:r>
            <a:r>
              <a:rPr lang="en-US" altLang="zh-CN" sz="1400" dirty="0">
                <a:solidFill>
                  <a:srgbClr val="000000"/>
                </a:solidFill>
                <a:latin typeface="Arial" panose="020B0604020202020204" pitchFamily="34" charset="0"/>
              </a:rPr>
              <a:t>GPU</a:t>
            </a:r>
            <a:r>
              <a:rPr lang="zh-CN" altLang="en-US" sz="1400" dirty="0">
                <a:solidFill>
                  <a:srgbClr val="000000"/>
                </a:solidFill>
                <a:latin typeface="Arial" panose="020B0604020202020204" pitchFamily="34" charset="0"/>
              </a:rPr>
              <a:t>上是无意义</a:t>
            </a:r>
            <a:r>
              <a:rPr lang="zh-CN" altLang="en-US" sz="1400" dirty="0" smtClean="0">
                <a:solidFill>
                  <a:srgbClr val="000000"/>
                </a:solidFill>
                <a:latin typeface="Arial" panose="020B0604020202020204" pitchFamily="34" charset="0"/>
              </a:rPr>
              <a:t>的</a:t>
            </a:r>
            <a:r>
              <a:rPr lang="en-US" altLang="zh-CN" sz="1400" dirty="0">
                <a:solidFill>
                  <a:srgbClr val="000000"/>
                </a:solidFill>
                <a:latin typeface="Arial" panose="020B0604020202020204" pitchFamily="34" charset="0"/>
              </a:rPr>
              <a:t>.</a:t>
            </a:r>
            <a:endParaRPr lang="en-US" sz="1400"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838200" y="25761"/>
            <a:ext cx="4459664" cy="662397"/>
          </a:xfrm>
        </p:spPr>
        <p:txBody>
          <a:bodyPr>
            <a:normAutofit fontScale="90000"/>
          </a:bodyPr>
          <a:lstStyle/>
          <a:p>
            <a:r>
              <a:rPr lang="zh-TW" altLang="en-US" b="1" dirty="0"/>
              <a:t>播放語音備忘</a:t>
            </a:r>
            <a:endParaRPr lang="zh-TW" altLang="en-US" b="1" dirty="0"/>
          </a:p>
        </p:txBody>
      </p:sp>
      <p:pic>
        <p:nvPicPr>
          <p:cNvPr id="4098" name="Picture 2" descr="AndroidTutorial5_04_01_1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4428" y="688158"/>
            <a:ext cx="1590675" cy="28575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ndroidTutorial5_04_01_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0808" y="688158"/>
            <a:ext cx="1590675"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820998" y="639580"/>
            <a:ext cx="8254738" cy="923330"/>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設計錄音元件的畫面配置檔，使用的圖形資源可以在</a:t>
            </a:r>
            <a:r>
              <a:rPr lang="en-US" altLang="zh-TW" dirty="0">
                <a:solidFill>
                  <a:srgbClr val="000000"/>
                </a:solidFill>
                <a:latin typeface="Microsoft JhengHei" panose="020B0604030504040204" pitchFamily="34" charset="-120"/>
                <a:ea typeface="Microsoft JhengHei" panose="020B0604030504040204" pitchFamily="34" charset="-120"/>
              </a:rPr>
              <a:t>GitHub</a:t>
            </a:r>
            <a:r>
              <a:rPr lang="zh-TW" altLang="en-US" dirty="0">
                <a:solidFill>
                  <a:srgbClr val="000000"/>
                </a:solidFill>
                <a:latin typeface="Microsoft JhengHei" panose="020B0604030504040204" pitchFamily="34" charset="-120"/>
                <a:ea typeface="Microsoft JhengHei" panose="020B0604030504040204" pitchFamily="34" charset="-120"/>
              </a:rPr>
              <a:t>中取得，需要「</a:t>
            </a:r>
            <a:r>
              <a:rPr lang="en-US" altLang="zh-TW" dirty="0">
                <a:solidFill>
                  <a:srgbClr val="000000"/>
                </a:solidFill>
                <a:latin typeface="Microsoft JhengHei" panose="020B0604030504040204" pitchFamily="34" charset="-120"/>
                <a:ea typeface="Microsoft JhengHei" panose="020B0604030504040204" pitchFamily="34" charset="-120"/>
              </a:rPr>
              <a:t>play</a:t>
            </a:r>
            <a:r>
              <a:rPr lang="en-US" altLang="zh-TW" i="1" dirty="0">
                <a:solidFill>
                  <a:srgbClr val="000000"/>
                </a:solidFill>
                <a:latin typeface="Microsoft JhengHei" panose="020B0604030504040204" pitchFamily="34" charset="-120"/>
                <a:ea typeface="Microsoft JhengHei" panose="020B0604030504040204" pitchFamily="34" charset="-120"/>
              </a:rPr>
              <a:t>icon.png</a:t>
            </a:r>
            <a:r>
              <a:rPr lang="zh-TW" altLang="en-US" i="1" dirty="0">
                <a:solidFill>
                  <a:srgbClr val="000000"/>
                </a:solidFill>
                <a:latin typeface="Microsoft JhengHei" panose="020B0604030504040204" pitchFamily="34" charset="-120"/>
                <a:ea typeface="Microsoft JhengHei" panose="020B0604030504040204" pitchFamily="34" charset="-120"/>
              </a:rPr>
              <a:t>」、「</a:t>
            </a:r>
            <a:r>
              <a:rPr lang="en-US" altLang="zh-TW" i="1" dirty="0" err="1">
                <a:solidFill>
                  <a:srgbClr val="000000"/>
                </a:solidFill>
                <a:latin typeface="Microsoft JhengHei" panose="020B0604030504040204" pitchFamily="34" charset="-120"/>
                <a:ea typeface="Microsoft JhengHei" panose="020B0604030504040204" pitchFamily="34" charset="-120"/>
              </a:rPr>
              <a:t>pause</a:t>
            </a:r>
            <a:r>
              <a:rPr lang="en-US" altLang="zh-TW" dirty="0" err="1">
                <a:solidFill>
                  <a:srgbClr val="000000"/>
                </a:solidFill>
                <a:latin typeface="Microsoft JhengHei" panose="020B0604030504040204" pitchFamily="34" charset="-120"/>
                <a:ea typeface="Microsoft JhengHei" panose="020B0604030504040204" pitchFamily="34" charset="-120"/>
              </a:rPr>
              <a:t>icon</a:t>
            </a:r>
            <a:r>
              <a:rPr lang="zh-TW" altLang="en-US" dirty="0">
                <a:solidFill>
                  <a:srgbClr val="000000"/>
                </a:solidFill>
                <a:latin typeface="Microsoft JhengHei" panose="020B0604030504040204" pitchFamily="34" charset="-120"/>
                <a:ea typeface="Microsoft JhengHei" panose="020B0604030504040204" pitchFamily="34" charset="-120"/>
              </a:rPr>
              <a:t>」與「</a:t>
            </a:r>
            <a:r>
              <a:rPr lang="en-US" altLang="zh-TW" dirty="0">
                <a:solidFill>
                  <a:srgbClr val="000000"/>
                </a:solidFill>
                <a:latin typeface="Microsoft JhengHei" panose="020B0604030504040204" pitchFamily="34" charset="-120"/>
                <a:ea typeface="Microsoft JhengHei" panose="020B0604030504040204" pitchFamily="34" charset="-120"/>
              </a:rPr>
              <a:t>stop_icon.png</a:t>
            </a:r>
            <a:r>
              <a:rPr lang="zh-TW" altLang="en-US" dirty="0">
                <a:solidFill>
                  <a:srgbClr val="000000"/>
                </a:solidFill>
                <a:latin typeface="Microsoft JhengHei" panose="020B0604030504040204" pitchFamily="34" charset="-120"/>
                <a:ea typeface="Microsoft JhengHei" panose="020B0604030504040204" pitchFamily="34" charset="-120"/>
              </a:rPr>
              <a:t>」三個圖示檔案。開啟「</a:t>
            </a:r>
            <a:r>
              <a:rPr lang="en-US" altLang="zh-TW" dirty="0">
                <a:solidFill>
                  <a:srgbClr val="000000"/>
                </a:solidFill>
                <a:latin typeface="Microsoft JhengHei" panose="020B0604030504040204" pitchFamily="34" charset="-120"/>
                <a:ea typeface="Microsoft JhengHei" panose="020B0604030504040204" pitchFamily="34" charset="-120"/>
              </a:rPr>
              <a:t>res/values/strings.xml</a:t>
            </a:r>
            <a:r>
              <a:rPr lang="zh-TW" altLang="en-US" dirty="0">
                <a:solidFill>
                  <a:srgbClr val="000000"/>
                </a:solidFill>
                <a:latin typeface="Microsoft JhengHei" panose="020B0604030504040204" pitchFamily="34" charset="-120"/>
                <a:ea typeface="Microsoft JhengHei" panose="020B0604030504040204" pitchFamily="34" charset="-120"/>
              </a:rPr>
              <a:t>」，加入這個元件需要的文字資源：</a:t>
            </a:r>
            <a:endParaRPr lang="en-US" dirty="0"/>
          </a:p>
        </p:txBody>
      </p:sp>
      <p:sp>
        <p:nvSpPr>
          <p:cNvPr id="3" name="Rectangle 5"/>
          <p:cNvSpPr>
            <a:spLocks noChangeArrowheads="1"/>
          </p:cNvSpPr>
          <p:nvPr/>
        </p:nvSpPr>
        <p:spPr bwMode="auto">
          <a:xfrm>
            <a:off x="3994248" y="1562910"/>
            <a:ext cx="318626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"title_play"</a:t>
            </a:r>
            <a:r>
              <a:rPr kumimoji="0" lang="en-US" altLang="en-US" sz="900" b="0" i="0" u="none" strike="noStrike" cap="none" normalizeH="0" baseline="0" smtClean="0">
                <a:ln>
                  <a:noFill/>
                </a:ln>
                <a:solidFill>
                  <a:srgbClr val="000000"/>
                </a:solidFill>
                <a:effectLst/>
                <a:latin typeface="Consolas" panose="020B0609020204030204" pitchFamily="49" charset="0"/>
              </a:rPr>
              <a:t>&gt;播放語音備忘&lt;/string&gt;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"record_play"</a:t>
            </a:r>
            <a:r>
              <a:rPr kumimoji="0" lang="en-US" altLang="en-US" sz="900" b="0" i="0" u="none" strike="noStrike" cap="none" normalizeH="0" baseline="0" smtClean="0">
                <a:ln>
                  <a:noFill/>
                </a:ln>
                <a:solidFill>
                  <a:srgbClr val="000000"/>
                </a:solidFill>
                <a:effectLst/>
                <a:latin typeface="Consolas" panose="020B0609020204030204" pitchFamily="49" charset="0"/>
              </a:rPr>
              <a:t>&gt;播放&lt;/string&gt;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"record_new"</a:t>
            </a:r>
            <a:r>
              <a:rPr kumimoji="0" lang="en-US" altLang="en-US" sz="900" b="0" i="0" u="none" strike="noStrike" cap="none" normalizeH="0" baseline="0" smtClean="0">
                <a:ln>
                  <a:noFill/>
                </a:ln>
                <a:solidFill>
                  <a:srgbClr val="000000"/>
                </a:solidFill>
                <a:effectLst/>
                <a:latin typeface="Consolas" panose="020B0609020204030204" pitchFamily="49" charset="0"/>
              </a:rPr>
              <a:t>&gt;重新錄製&lt;/string&gt;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7"/>
          <p:cNvSpPr/>
          <p:nvPr/>
        </p:nvSpPr>
        <p:spPr>
          <a:xfrm>
            <a:off x="3820997" y="2024575"/>
            <a:ext cx="8122763" cy="923330"/>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res/layout」</a:t>
            </a:r>
            <a:r>
              <a:rPr lang="zh-CN" altLang="en-US" dirty="0">
                <a:solidFill>
                  <a:srgbClr val="000000"/>
                </a:solidFill>
                <a:latin typeface="Microsoft JhengHei" panose="020B0604030504040204" pitchFamily="34" charset="-120"/>
                <a:ea typeface="Microsoft JhengHei" panose="020B0604030504040204" pitchFamily="34" charset="-120"/>
              </a:rPr>
              <a:t>目錄按滑鼠右鍵，選擇「</a:t>
            </a:r>
            <a:r>
              <a:rPr lang="en-US" dirty="0">
                <a:solidFill>
                  <a:srgbClr val="000000"/>
                </a:solidFill>
                <a:latin typeface="Microsoft JhengHei" panose="020B0604030504040204" pitchFamily="34" charset="-120"/>
                <a:ea typeface="Microsoft JhengHei" panose="020B0604030504040204" pitchFamily="34" charset="-120"/>
              </a:rPr>
              <a:t>New -&gt; Layout </a:t>
            </a:r>
            <a:r>
              <a:rPr lang="en-US" dirty="0" err="1">
                <a:solidFill>
                  <a:srgbClr val="000000"/>
                </a:solidFill>
                <a:latin typeface="Microsoft JhengHei" panose="020B0604030504040204" pitchFamily="34" charset="-120"/>
                <a:ea typeface="Microsoft JhengHei" panose="020B0604030504040204" pitchFamily="34" charset="-120"/>
              </a:rPr>
              <a:t>resrouce</a:t>
            </a:r>
            <a:r>
              <a:rPr lang="en-US" dirty="0">
                <a:solidFill>
                  <a:srgbClr val="000000"/>
                </a:solidFill>
                <a:latin typeface="Microsoft JhengHei" panose="020B0604030504040204" pitchFamily="34" charset="-120"/>
                <a:ea typeface="Microsoft JhengHei" panose="020B0604030504040204" pitchFamily="34" charset="-120"/>
              </a:rPr>
              <a:t> file」，</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File name</a:t>
            </a:r>
            <a:r>
              <a:rPr lang="zh-CN" altLang="en-US" dirty="0">
                <a:solidFill>
                  <a:srgbClr val="000000"/>
                </a:solidFill>
                <a:latin typeface="Microsoft JhengHei" panose="020B0604030504040204" pitchFamily="34" charset="-120"/>
                <a:ea typeface="Microsoft JhengHei" panose="020B0604030504040204" pitchFamily="34" charset="-120"/>
              </a:rPr>
              <a:t>輸入「</a:t>
            </a:r>
            <a:r>
              <a:rPr lang="en-US" dirty="0" err="1">
                <a:solidFill>
                  <a:srgbClr val="000000"/>
                </a:solidFill>
                <a:latin typeface="Microsoft JhengHei" panose="020B0604030504040204" pitchFamily="34" charset="-120"/>
                <a:ea typeface="Microsoft JhengHei" panose="020B0604030504040204" pitchFamily="34" charset="-120"/>
              </a:rPr>
              <a:t>activity_play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候選擇「</a:t>
            </a:r>
            <a:r>
              <a:rPr lang="en-US" dirty="0">
                <a:solidFill>
                  <a:srgbClr val="000000"/>
                </a:solidFill>
                <a:latin typeface="Microsoft JhengHei" panose="020B0604030504040204" pitchFamily="34" charset="-120"/>
                <a:ea typeface="Microsoft JhengHei" panose="020B0604030504040204" pitchFamily="34" charset="-120"/>
              </a:rPr>
              <a:t>OK」。</a:t>
            </a:r>
            <a:r>
              <a:rPr lang="zh-CN" altLang="en-US" dirty="0">
                <a:solidFill>
                  <a:srgbClr val="000000"/>
                </a:solidFill>
                <a:latin typeface="Microsoft JhengHei" panose="020B0604030504040204" pitchFamily="34" charset="-120"/>
                <a:ea typeface="Microsoft JhengHei" panose="020B0604030504040204" pitchFamily="34" charset="-120"/>
              </a:rPr>
              <a:t>參考下列的內容，完成這個畫面資源的設計：</a:t>
            </a:r>
            <a:endParaRPr lang="en-US" dirty="0"/>
          </a:p>
        </p:txBody>
      </p:sp>
      <p:sp>
        <p:nvSpPr>
          <p:cNvPr id="9" name="Rectangle 6"/>
          <p:cNvSpPr>
            <a:spLocks noChangeArrowheads="1"/>
          </p:cNvSpPr>
          <p:nvPr/>
        </p:nvSpPr>
        <p:spPr bwMode="auto">
          <a:xfrm>
            <a:off x="3820997" y="3148034"/>
            <a:ext cx="4204355"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smtClean="0">
                <a:ln>
                  <a:noFill/>
                </a:ln>
                <a:solidFill>
                  <a:srgbClr val="0000FF"/>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 encoding=</a:t>
            </a:r>
            <a:r>
              <a:rPr kumimoji="0" lang="en-US" altLang="en-US" sz="900" b="0" i="0" u="none" strike="noStrike" cap="none" normalizeH="0" baseline="0" smtClean="0">
                <a:ln>
                  <a:noFill/>
                </a:ln>
                <a:solidFill>
                  <a:srgbClr val="0000FF"/>
                </a:solidFill>
                <a:effectLst/>
                <a:latin typeface="Consolas" panose="020B0609020204030204" pitchFamily="49" charset="0"/>
              </a:rPr>
              <a:t>"utf-8"</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&lt;LinearLayout xmlns:android=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FF"/>
                </a:solidFill>
                <a:effectLst/>
                <a:latin typeface="Consolas" panose="020B0609020204030204" pitchFamily="49" charset="0"/>
                <a:hlinkClick r:id="rId3"/>
              </a:rPr>
              <a:t>http://schemas.android.com/apk/res/android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android:orientation=</a:t>
            </a:r>
            <a:r>
              <a:rPr kumimoji="0" lang="en-US" altLang="en-US" sz="900" b="0" i="0" u="none" strike="noStrike" cap="none" normalizeH="0" baseline="0" smtClean="0">
                <a:ln>
                  <a:noFill/>
                </a:ln>
                <a:solidFill>
                  <a:srgbClr val="0000FF"/>
                </a:solidFill>
                <a:effectLst/>
                <a:latin typeface="Consolas" panose="020B0609020204030204" pitchFamily="49" charset="0"/>
              </a:rPr>
              <a:t>"vertical"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"match_parent"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&lt;LinearLayout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android:orientation=</a:t>
            </a:r>
            <a:r>
              <a:rPr kumimoji="0" lang="en-US" altLang="en-US" sz="900" b="0" i="0" u="none" strike="noStrike" cap="none" normalizeH="0" baseline="0" smtClean="0">
                <a:ln>
                  <a:noFill/>
                </a:ln>
                <a:solidFill>
                  <a:srgbClr val="0000FF"/>
                </a:solidFill>
                <a:effectLst/>
                <a:latin typeface="Consolas" panose="020B0609020204030204" pitchFamily="49" charset="0"/>
              </a:rPr>
              <a:t>"horizontal"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"match_parent"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android:background=</a:t>
            </a:r>
            <a:r>
              <a:rPr kumimoji="0" lang="en-US" altLang="en-US" sz="900" b="0" i="0" u="none" strike="noStrike" cap="none" normalizeH="0" baseline="0" smtClean="0">
                <a:ln>
                  <a:noFill/>
                </a:ln>
                <a:solidFill>
                  <a:srgbClr val="0000FF"/>
                </a:solidFill>
                <a:effectLst/>
                <a:latin typeface="Consolas" panose="020B0609020204030204" pitchFamily="49" charset="0"/>
              </a:rPr>
              <a:t>"@drawable/retangle_drawable"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android:layout_margin=</a:t>
            </a:r>
            <a:r>
              <a:rPr kumimoji="0" lang="en-US" altLang="en-US" sz="900" b="0" i="0" u="none" strike="noStrike" cap="none" normalizeH="0" baseline="0" smtClean="0">
                <a:ln>
                  <a:noFill/>
                </a:ln>
                <a:solidFill>
                  <a:srgbClr val="0000FF"/>
                </a:solidFill>
                <a:effectLst/>
                <a:latin typeface="Consolas" panose="020B0609020204030204" pitchFamily="49" charset="0"/>
              </a:rPr>
              <a:t>"6sp"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android:padding=</a:t>
            </a:r>
            <a:r>
              <a:rPr kumimoji="0" lang="en-US" altLang="en-US" sz="900" b="0" i="0" u="none" strike="noStrike" cap="none" normalizeH="0" baseline="0" smtClean="0">
                <a:ln>
                  <a:noFill/>
                </a:ln>
                <a:solidFill>
                  <a:srgbClr val="0000FF"/>
                </a:solidFill>
                <a:effectLst/>
                <a:latin typeface="Consolas" panose="020B0609020204030204" pitchFamily="49" charset="0"/>
              </a:rPr>
              <a:t>"6sp"</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&lt;ImageButton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android:src=</a:t>
            </a:r>
            <a:r>
              <a:rPr kumimoji="0" lang="en-US" altLang="en-US" sz="900" b="0" i="0" u="none" strike="noStrike" cap="none" normalizeH="0" baseline="0" smtClean="0">
                <a:ln>
                  <a:noFill/>
                </a:ln>
                <a:solidFill>
                  <a:srgbClr val="0000FF"/>
                </a:solidFill>
                <a:effectLst/>
                <a:latin typeface="Consolas" panose="020B0609020204030204" pitchFamily="49" charset="0"/>
              </a:rPr>
              <a:t>"@drawable/play_icon"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android:onClick=</a:t>
            </a:r>
            <a:r>
              <a:rPr kumimoji="0" lang="en-US" altLang="en-US" sz="900" b="0" i="0" u="none" strike="noStrike" cap="none" normalizeH="0" baseline="0" smtClean="0">
                <a:ln>
                  <a:noFill/>
                </a:ln>
                <a:solidFill>
                  <a:srgbClr val="0000FF"/>
                </a:solidFill>
                <a:effectLst/>
                <a:latin typeface="Consolas" panose="020B0609020204030204" pitchFamily="49" charset="0"/>
              </a:rPr>
              <a:t>"clickPlay"</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&lt;ImageButton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android:src=</a:t>
            </a:r>
            <a:r>
              <a:rPr kumimoji="0" lang="en-US" altLang="en-US" sz="900" b="0" i="0" u="none" strike="noStrike" cap="none" normalizeH="0" baseline="0" smtClean="0">
                <a:ln>
                  <a:noFill/>
                </a:ln>
                <a:solidFill>
                  <a:srgbClr val="0000FF"/>
                </a:solidFill>
                <a:effectLst/>
                <a:latin typeface="Consolas" panose="020B0609020204030204" pitchFamily="49" charset="0"/>
              </a:rPr>
              <a:t>"@drawable/pause_icon"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android:onClick=</a:t>
            </a:r>
            <a:r>
              <a:rPr kumimoji="0" lang="en-US" altLang="en-US" sz="900" b="0" i="0" u="none" strike="noStrike" cap="none" normalizeH="0" baseline="0" smtClean="0">
                <a:ln>
                  <a:noFill/>
                </a:ln>
                <a:solidFill>
                  <a:srgbClr val="0000FF"/>
                </a:solidFill>
                <a:effectLst/>
                <a:latin typeface="Consolas" panose="020B0609020204030204" pitchFamily="49" charset="0"/>
              </a:rPr>
              <a:t>"clickPause"</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Rectangle 7"/>
          <p:cNvSpPr>
            <a:spLocks noChangeArrowheads="1"/>
          </p:cNvSpPr>
          <p:nvPr/>
        </p:nvSpPr>
        <p:spPr bwMode="auto">
          <a:xfrm>
            <a:off x="7997922" y="3214023"/>
            <a:ext cx="344621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android:src</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stop_icon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clickStop</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SeekBar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"@+id/control"</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"100dp"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"8sp"</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ok_add_teim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android:string</a:t>
            </a:r>
            <a:r>
              <a:rPr kumimoji="0" lang="en-US" altLang="en-US" sz="900" b="0" i="0" u="none" strike="noStrike" cap="none" normalizeH="0" baseline="0" dirty="0" smtClean="0">
                <a:ln>
                  <a:noFill/>
                </a:ln>
                <a:solidFill>
                  <a:srgbClr val="0000FF"/>
                </a:solidFill>
                <a:effectLst/>
                <a:latin typeface="Consolas" panose="020B0609020204030204" pitchFamily="49" charset="0"/>
              </a:rPr>
              <a:t>/ok"</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onSubmit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838200" y="25761"/>
            <a:ext cx="4459664" cy="662397"/>
          </a:xfrm>
        </p:spPr>
        <p:txBody>
          <a:bodyPr>
            <a:normAutofit fontScale="90000"/>
          </a:bodyPr>
          <a:lstStyle/>
          <a:p>
            <a:r>
              <a:rPr lang="zh-TW" altLang="en-US" b="1" dirty="0"/>
              <a:t>播放語音備忘</a:t>
            </a:r>
            <a:endParaRPr lang="zh-TW" altLang="en-US" b="1" dirty="0"/>
          </a:p>
        </p:txBody>
      </p:sp>
      <p:sp>
        <p:nvSpPr>
          <p:cNvPr id="4" name="Rectangle 3"/>
          <p:cNvSpPr/>
          <p:nvPr/>
        </p:nvSpPr>
        <p:spPr>
          <a:xfrm>
            <a:off x="20031" y="594684"/>
            <a:ext cx="12093411" cy="646331"/>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套件按滑鼠右鍵，選擇「</a:t>
            </a:r>
            <a:r>
              <a:rPr lang="en-US" dirty="0">
                <a:solidFill>
                  <a:srgbClr val="000000"/>
                </a:solidFill>
                <a:latin typeface="Microsoft JhengHei" panose="020B0604030504040204" pitchFamily="34" charset="-120"/>
                <a:ea typeface="Microsoft JhengHei" panose="020B0604030504040204" pitchFamily="34" charset="-120"/>
              </a:rPr>
              <a:t>New -&gt; Java </a:t>
            </a:r>
            <a:r>
              <a:rPr lang="en-US" dirty="0" err="1">
                <a:solidFill>
                  <a:srgbClr val="000000"/>
                </a:solidFill>
                <a:latin typeface="Microsoft JhengHei" panose="020B0604030504040204" pitchFamily="34" charset="-120"/>
                <a:ea typeface="Microsoft JhengHei" panose="020B0604030504040204" pitchFamily="34" charset="-120"/>
              </a:rPr>
              <a:t>CLass</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Name</a:t>
            </a:r>
            <a:r>
              <a:rPr lang="zh-CN" altLang="en-US" dirty="0">
                <a:solidFill>
                  <a:srgbClr val="000000"/>
                </a:solidFill>
                <a:latin typeface="Microsoft JhengHei" panose="020B0604030504040204" pitchFamily="34" charset="-120"/>
                <a:ea typeface="Microsoft JhengHei" panose="020B0604030504040204" pitchFamily="34" charset="-120"/>
              </a:rPr>
              <a:t>輸入「</a:t>
            </a:r>
            <a:r>
              <a:rPr lang="en-US" dirty="0" err="1">
                <a:solidFill>
                  <a:srgbClr val="000000"/>
                </a:solidFill>
                <a:latin typeface="Microsoft JhengHei" panose="020B0604030504040204" pitchFamily="34" charset="-120"/>
                <a:ea typeface="Microsoft JhengHei" panose="020B0604030504040204" pitchFamily="34" charset="-120"/>
              </a:rPr>
              <a:t>PlayActivity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後選擇「</a:t>
            </a:r>
            <a:r>
              <a:rPr lang="en-US" dirty="0">
                <a:solidFill>
                  <a:srgbClr val="000000"/>
                </a:solidFill>
                <a:latin typeface="Microsoft JhengHei" panose="020B0604030504040204" pitchFamily="34" charset="-120"/>
                <a:ea typeface="Microsoft JhengHei" panose="020B0604030504040204" pitchFamily="34" charset="-120"/>
              </a:rPr>
              <a:t>OK」。</a:t>
            </a:r>
            <a:r>
              <a:rPr lang="zh-CN" altLang="en-US" dirty="0">
                <a:solidFill>
                  <a:srgbClr val="000000"/>
                </a:solidFill>
                <a:latin typeface="Microsoft JhengHei" panose="020B0604030504040204" pitchFamily="34" charset="-120"/>
                <a:ea typeface="Microsoft JhengHei" panose="020B0604030504040204" pitchFamily="34" charset="-120"/>
              </a:rPr>
              <a:t>參考下列的內容完成這個</a:t>
            </a:r>
            <a:r>
              <a:rPr lang="en-US" dirty="0">
                <a:solidFill>
                  <a:srgbClr val="000000"/>
                </a:solidFill>
                <a:latin typeface="Microsoft JhengHei" panose="020B0604030504040204" pitchFamily="34" charset="-120"/>
                <a:ea typeface="Microsoft JhengHei" panose="020B0604030504040204" pitchFamily="34" charset="-120"/>
              </a:rPr>
              <a:t>Activity</a:t>
            </a:r>
            <a:r>
              <a:rPr lang="zh-CN" altLang="en-US" dirty="0">
                <a:solidFill>
                  <a:srgbClr val="000000"/>
                </a:solidFill>
                <a:latin typeface="Microsoft JhengHei" panose="020B0604030504040204" pitchFamily="34" charset="-120"/>
                <a:ea typeface="Microsoft JhengHei" panose="020B0604030504040204" pitchFamily="34" charset="-120"/>
              </a:rPr>
              <a:t>元件的程式碼：</a:t>
            </a:r>
            <a:endParaRPr lang="en-US" dirty="0"/>
          </a:p>
        </p:txBody>
      </p:sp>
      <p:sp>
        <p:nvSpPr>
          <p:cNvPr id="6" name="Rectangle 2"/>
          <p:cNvSpPr>
            <a:spLocks noChangeArrowheads="1"/>
          </p:cNvSpPr>
          <p:nvPr/>
        </p:nvSpPr>
        <p:spPr bwMode="auto">
          <a:xfrm>
            <a:off x="150829" y="1471527"/>
            <a:ext cx="4506012"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package</a:t>
            </a:r>
            <a:r>
              <a:rPr kumimoji="0" lang="en-US" altLang="en-US" sz="900" b="0" i="0" u="none" strike="noStrike" cap="none" normalizeH="0" baseline="0" smtClean="0">
                <a:ln>
                  <a:noFill/>
                </a:ln>
                <a:solidFill>
                  <a:srgbClr val="000000"/>
                </a:solidFill>
                <a:effectLst/>
                <a:latin typeface="Consolas" panose="020B0609020204030204" pitchFamily="49" charset="0"/>
              </a:rPr>
              <a:t> net.macdidi.myandroidtutorial;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android.app.Activity;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android.content.Intent;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android.media.MediaPlayer;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android.media.MediaPlayer.OnCompletionListener;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android.net.Uri;</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android.os.Bundle;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android.view.View;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 PlayActivity </a:t>
            </a:r>
            <a:r>
              <a:rPr kumimoji="0" lang="en-US" altLang="en-US" sz="900" b="1" i="0" u="none" strike="noStrike" cap="none" normalizeH="0" baseline="0" smtClean="0">
                <a:ln>
                  <a:noFill/>
                </a:ln>
                <a:solidFill>
                  <a:srgbClr val="006699"/>
                </a:solidFill>
                <a:effectLst/>
                <a:latin typeface="Consolas" panose="020B0609020204030204" pitchFamily="49" charset="0"/>
              </a:rPr>
              <a:t>extends</a:t>
            </a:r>
            <a:r>
              <a:rPr kumimoji="0" lang="en-US" altLang="en-US" sz="900" b="0" i="0" u="none" strike="noStrike" cap="none" normalizeH="0" baseline="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MediaPlayer mediaPlayer;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onCreate(Bundle savedInstanceState)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.onCreate(savedInstanceState);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setContentView(R.layout.activity_play);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getIntent();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fileName = intent.getStringExtra(</a:t>
            </a:r>
            <a:r>
              <a:rPr kumimoji="0" lang="en-US" altLang="en-US" sz="900" b="0" i="0" u="none" strike="noStrike" cap="none" normalizeH="0" baseline="0" smtClean="0">
                <a:ln>
                  <a:noFill/>
                </a:ln>
                <a:solidFill>
                  <a:srgbClr val="0000FF"/>
                </a:solidFill>
                <a:effectLst/>
                <a:latin typeface="Consolas" panose="020B0609020204030204" pitchFamily="49" charset="0"/>
              </a:rPr>
              <a:t>"fileName"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建立指定資源的MediaPlayer物件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Uri uri = Uri.parse(fileName);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 = MediaPlayer.create(</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 uri);</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onStop()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(mediaPlayer.isPlaying())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停止播放</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mediaPlayer.stop();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清除MediaPlayer物件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mediaPlayer.release();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.onStop();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5297864" y="1471527"/>
            <a:ext cx="4760536"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onSubmit(View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結束Activity元件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clickPlay(View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開始播放</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mediaPlayer.start();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clickPause(View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暫停播放</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mediaPlayer.pause();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clickStop(View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停止播放</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(mediaPlayer.isPlaying())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mediaPlayer.stop();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回到開始的位置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mediaPlayer.seekTo(</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838200" y="25761"/>
            <a:ext cx="4459664" cy="662397"/>
          </a:xfrm>
        </p:spPr>
        <p:txBody>
          <a:bodyPr>
            <a:normAutofit fontScale="90000"/>
          </a:bodyPr>
          <a:lstStyle/>
          <a:p>
            <a:r>
              <a:rPr lang="zh-TW" altLang="en-US" b="1" dirty="0"/>
              <a:t>播放語音備忘</a:t>
            </a:r>
            <a:endParaRPr lang="zh-TW" altLang="en-US" b="1" dirty="0"/>
          </a:p>
        </p:txBody>
      </p:sp>
      <p:sp>
        <p:nvSpPr>
          <p:cNvPr id="2" name="Rectangle 1"/>
          <p:cNvSpPr/>
          <p:nvPr/>
        </p:nvSpPr>
        <p:spPr>
          <a:xfrm>
            <a:off x="87983" y="617159"/>
            <a:ext cx="11902911" cy="369332"/>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開啟應用程式設定檔「</a:t>
            </a:r>
            <a:r>
              <a:rPr lang="en-US" dirty="0">
                <a:solidFill>
                  <a:srgbClr val="000000"/>
                </a:solidFill>
                <a:latin typeface="Microsoft JhengHei" panose="020B0604030504040204" pitchFamily="34" charset="-120"/>
                <a:ea typeface="Microsoft JhengHei" panose="020B0604030504040204" pitchFamily="34" charset="-120"/>
              </a:rPr>
              <a:t>AndroidManifest.xml」，</a:t>
            </a:r>
            <a:r>
              <a:rPr lang="zh-CN" altLang="en-US" dirty="0">
                <a:solidFill>
                  <a:srgbClr val="000000"/>
                </a:solidFill>
                <a:latin typeface="Microsoft JhengHei" panose="020B0604030504040204" pitchFamily="34" charset="-120"/>
                <a:ea typeface="Microsoft JhengHei" panose="020B0604030504040204" pitchFamily="34" charset="-120"/>
              </a:rPr>
              <a:t>加入這個</a:t>
            </a:r>
            <a:r>
              <a:rPr lang="en-US" dirty="0">
                <a:solidFill>
                  <a:srgbClr val="000000"/>
                </a:solidFill>
                <a:latin typeface="Microsoft JhengHei" panose="020B0604030504040204" pitchFamily="34" charset="-120"/>
                <a:ea typeface="Microsoft JhengHei" panose="020B0604030504040204" pitchFamily="34" charset="-120"/>
              </a:rPr>
              <a:t>Activity</a:t>
            </a:r>
            <a:r>
              <a:rPr lang="zh-CN" altLang="en-US" dirty="0">
                <a:solidFill>
                  <a:srgbClr val="000000"/>
                </a:solidFill>
                <a:latin typeface="Microsoft JhengHei" panose="020B0604030504040204" pitchFamily="34" charset="-120"/>
                <a:ea typeface="Microsoft JhengHei" panose="020B0604030504040204" pitchFamily="34" charset="-120"/>
              </a:rPr>
              <a:t>元件的設定：</a:t>
            </a:r>
            <a:endParaRPr lang="en-US" dirty="0"/>
          </a:p>
        </p:txBody>
      </p:sp>
      <p:sp>
        <p:nvSpPr>
          <p:cNvPr id="3" name="Rectangle 2"/>
          <p:cNvSpPr>
            <a:spLocks noChangeArrowheads="1"/>
          </p:cNvSpPr>
          <p:nvPr/>
        </p:nvSpPr>
        <p:spPr bwMode="auto">
          <a:xfrm>
            <a:off x="216817" y="1038042"/>
            <a:ext cx="4213782"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播放元件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"net.macdidi.myandroidtutorial.PlayActivity"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android:theme=</a:t>
            </a:r>
            <a:r>
              <a:rPr kumimoji="0" lang="en-US" altLang="en-US" sz="900" b="0" i="0" u="none" strike="noStrike" cap="none" normalizeH="0" baseline="0" smtClean="0">
                <a:ln>
                  <a:noFill/>
                </a:ln>
                <a:solidFill>
                  <a:srgbClr val="0000FF"/>
                </a:solidFill>
                <a:effectLst/>
                <a:latin typeface="Consolas" panose="020B0609020204030204" pitchFamily="49" charset="0"/>
              </a:rPr>
              <a:t>"@android:style/Theme.Dialog"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android:label=</a:t>
            </a:r>
            <a:r>
              <a:rPr kumimoji="0" lang="en-US" altLang="en-US" sz="900" b="0" i="0" u="none" strike="noStrike" cap="none" normalizeH="0" baseline="0" smtClean="0">
                <a:ln>
                  <a:noFill/>
                </a:ln>
                <a:solidFill>
                  <a:srgbClr val="0000FF"/>
                </a:solidFill>
                <a:effectLst/>
                <a:latin typeface="Consolas" panose="020B0609020204030204" pitchFamily="49" charset="0"/>
              </a:rPr>
              <a:t>"@string/title_play"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7"/>
          <p:cNvSpPr/>
          <p:nvPr/>
        </p:nvSpPr>
        <p:spPr>
          <a:xfrm>
            <a:off x="87982" y="1782090"/>
            <a:ext cx="12006607" cy="646331"/>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完成元件的設計後，開啟在「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clickFunction</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方法，加入啟動這個元件的程式碼：</a:t>
            </a:r>
            <a:endParaRPr lang="en-US" dirty="0"/>
          </a:p>
        </p:txBody>
      </p:sp>
      <p:sp>
        <p:nvSpPr>
          <p:cNvPr id="9" name="Rectangle 3"/>
          <p:cNvSpPr>
            <a:spLocks noChangeArrowheads="1"/>
          </p:cNvSpPr>
          <p:nvPr/>
        </p:nvSpPr>
        <p:spPr bwMode="auto">
          <a:xfrm>
            <a:off x="216817" y="2526138"/>
            <a:ext cx="5492686"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R.id.take_picture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R.id.record_sound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".mp3"</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如果已經有錄音檔，詢問播放或重新錄製</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recordFile.exists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詢問播放還是重新錄製的對話框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 d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R.string.title_record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setCancelable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d.setPositiveButton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R.string.record_play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播放</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playIntent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PlayActivity.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playIntent.putExtra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recordFile.getAbsolutePath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playIntent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4"/>
          <p:cNvSpPr>
            <a:spLocks noChangeArrowheads="1"/>
          </p:cNvSpPr>
          <p:nvPr/>
        </p:nvSpPr>
        <p:spPr bwMode="auto">
          <a:xfrm>
            <a:off x="6396871" y="2677053"/>
            <a:ext cx="5594023" cy="2908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d.setNeutralButton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R.string.record_new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d.setNegativeButton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android.R.string.cancel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顯示對話框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d.show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如果沒有錄音檔，啟動錄音元件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838200" y="25761"/>
            <a:ext cx="4459664" cy="662397"/>
          </a:xfrm>
        </p:spPr>
        <p:txBody>
          <a:bodyPr>
            <a:normAutofit fontScale="90000"/>
          </a:bodyPr>
          <a:lstStyle/>
          <a:p>
            <a:r>
              <a:rPr lang="zh-TW" altLang="en-US" b="1" dirty="0"/>
              <a:t>播放語音備忘</a:t>
            </a:r>
            <a:endParaRPr lang="zh-TW" altLang="en-US" b="1" dirty="0"/>
          </a:p>
        </p:txBody>
      </p:sp>
      <p:sp>
        <p:nvSpPr>
          <p:cNvPr id="4" name="Rectangle 3"/>
          <p:cNvSpPr/>
          <p:nvPr/>
        </p:nvSpPr>
        <p:spPr>
          <a:xfrm>
            <a:off x="189714" y="667196"/>
            <a:ext cx="11867167" cy="646331"/>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同樣在「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onActivityResult</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方法，加入設定檔案名稱的程式碼：</a:t>
            </a:r>
            <a:endParaRPr lang="en-US" dirty="0"/>
          </a:p>
        </p:txBody>
      </p:sp>
      <p:sp>
        <p:nvSpPr>
          <p:cNvPr id="6" name="Rectangle 2"/>
          <p:cNvSpPr>
            <a:spLocks noChangeArrowheads="1"/>
          </p:cNvSpPr>
          <p:nvPr/>
        </p:nvSpPr>
        <p:spPr bwMode="auto">
          <a:xfrm>
            <a:off x="312263" y="1439958"/>
            <a:ext cx="6220513" cy="180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onActivityResult(</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requestCode,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resultCode, Intent data)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(resultCode == Activity.RESULT_OK)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(requestCode)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START_RECORD: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設定錄音檔案名稱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item.setFileName(fileName);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設計地圖應用程式 </a:t>
            </a:r>
            <a:r>
              <a:rPr lang="en-US" altLang="zh-CN" dirty="0"/>
              <a:t>- </a:t>
            </a:r>
            <a:r>
              <a:rPr lang="en-US" dirty="0"/>
              <a:t>Google Maps Android API </a:t>
            </a:r>
            <a:r>
              <a:rPr lang="en-US" dirty="0" smtClean="0"/>
              <a:t>v2</a:t>
            </a:r>
            <a:endParaRPr lang="en-US" dirty="0"/>
          </a:p>
        </p:txBody>
      </p:sp>
      <p:sp>
        <p:nvSpPr>
          <p:cNvPr id="3" name="Content Placeholder 2"/>
          <p:cNvSpPr>
            <a:spLocks noGrp="1"/>
          </p:cNvSpPr>
          <p:nvPr>
            <p:ph idx="1"/>
          </p:nvPr>
        </p:nvSpPr>
        <p:spPr>
          <a:xfrm>
            <a:off x="838200" y="1825625"/>
            <a:ext cx="10515600" cy="1313501"/>
          </a:xfrm>
        </p:spPr>
        <p:txBody>
          <a:bodyPr/>
          <a:lstStyle/>
          <a:p>
            <a:pPr marL="0" indent="0">
              <a:buNone/>
            </a:pPr>
            <a:r>
              <a:rPr lang="en-US" altLang="zh-TW" dirty="0"/>
              <a:t>Google Maps Android API v2</a:t>
            </a:r>
            <a:r>
              <a:rPr lang="zh-TW" altLang="en-US" dirty="0"/>
              <a:t>包含在「</a:t>
            </a:r>
            <a:r>
              <a:rPr lang="en-US" altLang="zh-TW" dirty="0"/>
              <a:t>Google Play Service SDK</a:t>
            </a:r>
            <a:r>
              <a:rPr lang="zh-TW" altLang="en-US" dirty="0"/>
              <a:t>」，目前不能在模擬裝置中測試地圖應用程式，所以必需準備好實體裝置，接下來的應用程式必須安裝在實體裝置執行測試。</a:t>
            </a:r>
            <a:endParaRPr lang="en-US" dirty="0"/>
          </a:p>
        </p:txBody>
      </p:sp>
      <p:pic>
        <p:nvPicPr>
          <p:cNvPr id="9218" name="Picture 2" descr="AndroidTutorial5_04_02_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9146" y="3412503"/>
            <a:ext cx="2409825" cy="329938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AndroidTutorial5_04_02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32" y="3418755"/>
            <a:ext cx="2409825" cy="329313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AndroidTutorial5_04_02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0518" y="3412503"/>
            <a:ext cx="3651315" cy="32768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TW" altLang="en-US" b="1" dirty="0"/>
              <a:t>建立地圖元</a:t>
            </a:r>
            <a:r>
              <a:rPr lang="zh-TW" altLang="en-US" b="1" dirty="0" smtClean="0"/>
              <a:t>件</a:t>
            </a:r>
            <a:endParaRPr lang="en-US" dirty="0"/>
          </a:p>
        </p:txBody>
      </p:sp>
      <p:sp>
        <p:nvSpPr>
          <p:cNvPr id="4" name="Rectangle 3"/>
          <p:cNvSpPr/>
          <p:nvPr/>
        </p:nvSpPr>
        <p:spPr>
          <a:xfrm>
            <a:off x="116263" y="625144"/>
            <a:ext cx="11950045" cy="1477328"/>
          </a:xfrm>
          <a:prstGeom prst="rect">
            <a:avLst/>
          </a:prstGeom>
        </p:spPr>
        <p:txBody>
          <a:bodyPr wrap="square">
            <a:spAutoFit/>
          </a:bodyPr>
          <a:lstStyle/>
          <a:p>
            <a:r>
              <a:rPr lang="en-US" dirty="0">
                <a:solidFill>
                  <a:srgbClr val="000000"/>
                </a:solidFill>
                <a:latin typeface="Microsoft JhengHei" panose="020B0604030504040204" pitchFamily="34" charset="-120"/>
                <a:ea typeface="Microsoft JhengHei" panose="020B0604030504040204" pitchFamily="34" charset="-120"/>
              </a:rPr>
              <a:t>Android Studio</a:t>
            </a:r>
            <a:r>
              <a:rPr lang="zh-CN" altLang="en-US" dirty="0">
                <a:solidFill>
                  <a:srgbClr val="000000"/>
                </a:solidFill>
                <a:latin typeface="Microsoft JhengHei" panose="020B0604030504040204" pitchFamily="34" charset="-120"/>
                <a:ea typeface="Microsoft JhengHei" panose="020B0604030504040204" pitchFamily="34" charset="-120"/>
              </a:rPr>
              <a:t>為應用程式加入的內容：</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google</a:t>
            </a:r>
            <a:r>
              <a:rPr lang="en-US" i="1" dirty="0" smtClean="0">
                <a:solidFill>
                  <a:srgbClr val="000000"/>
                </a:solidFill>
                <a:latin typeface="Microsoft JhengHei" panose="020B0604030504040204" pitchFamily="34" charset="-120"/>
                <a:ea typeface="Microsoft JhengHei" panose="020B0604030504040204" pitchFamily="34" charset="-120"/>
              </a:rPr>
              <a:t>maps</a:t>
            </a:r>
            <a:r>
              <a:rPr lang="en-US" dirty="0" smtClean="0">
                <a:solidFill>
                  <a:srgbClr val="000000"/>
                </a:solidFill>
                <a:latin typeface="Microsoft JhengHei" panose="020B0604030504040204" pitchFamily="34" charset="-120"/>
                <a:ea typeface="Microsoft JhengHei" panose="020B0604030504040204" pitchFamily="34" charset="-120"/>
              </a:rPr>
              <a:t>api.xml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儲存與設定</a:t>
            </a:r>
            <a:r>
              <a:rPr lang="en-US" dirty="0">
                <a:solidFill>
                  <a:srgbClr val="000000"/>
                </a:solidFill>
                <a:latin typeface="Microsoft JhengHei" panose="020B0604030504040204" pitchFamily="34" charset="-120"/>
                <a:ea typeface="Microsoft JhengHei" panose="020B0604030504040204" pitchFamily="34" charset="-120"/>
              </a:rPr>
              <a:t>Google Maps API Key</a:t>
            </a:r>
            <a:r>
              <a:rPr lang="zh-CN" altLang="en-US" dirty="0">
                <a:solidFill>
                  <a:srgbClr val="000000"/>
                </a:solidFill>
                <a:latin typeface="Microsoft JhengHei" panose="020B0604030504040204" pitchFamily="34" charset="-120"/>
                <a:ea typeface="Microsoft JhengHei" panose="020B0604030504040204" pitchFamily="34" charset="-120"/>
              </a:rPr>
              <a:t>的資源檔案。</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MapsActivity.java</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地圖元件。</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activity_maps.xml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地圖元件使用的畫面資源檔。</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a:t>
            </a:r>
            <a:r>
              <a:rPr lang="en-US" dirty="0" err="1" smtClean="0">
                <a:solidFill>
                  <a:srgbClr val="000000"/>
                </a:solidFill>
                <a:latin typeface="Microsoft JhengHei" panose="020B0604030504040204" pitchFamily="34" charset="-120"/>
                <a:ea typeface="Microsoft JhengHei" panose="020B0604030504040204" pitchFamily="34" charset="-120"/>
              </a:rPr>
              <a:t>Gradle</a:t>
            </a:r>
            <a:r>
              <a:rPr lang="en-US" dirty="0" smtClean="0">
                <a:solidFill>
                  <a:srgbClr val="000000"/>
                </a:solidFill>
                <a:latin typeface="Microsoft JhengHei" panose="020B0604030504040204" pitchFamily="34" charset="-120"/>
                <a:ea typeface="Microsoft JhengHei" panose="020B0604030504040204" pitchFamily="34" charset="-120"/>
              </a:rPr>
              <a:t> </a:t>
            </a:r>
            <a:r>
              <a:rPr lang="en-US" dirty="0">
                <a:solidFill>
                  <a:srgbClr val="000000"/>
                </a:solidFill>
                <a:latin typeface="Microsoft JhengHei" panose="020B0604030504040204" pitchFamily="34" charset="-120"/>
                <a:ea typeface="Microsoft JhengHei" panose="020B0604030504040204" pitchFamily="34" charset="-120"/>
              </a:rPr>
              <a:t>Scripts -&gt; </a:t>
            </a:r>
            <a:r>
              <a:rPr lang="en-US" dirty="0" err="1">
                <a:solidFill>
                  <a:srgbClr val="000000"/>
                </a:solidFill>
                <a:latin typeface="Microsoft JhengHei" panose="020B0604030504040204" pitchFamily="34" charset="-120"/>
                <a:ea typeface="Microsoft JhengHei" panose="020B0604030504040204" pitchFamily="34" charset="-120"/>
              </a:rPr>
              <a:t>build.gradle</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Module:app</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dependencies」</a:t>
            </a:r>
            <a:r>
              <a:rPr lang="zh-CN" altLang="en-US" dirty="0">
                <a:solidFill>
                  <a:srgbClr val="000000"/>
                </a:solidFill>
                <a:latin typeface="Microsoft JhengHei" panose="020B0604030504040204" pitchFamily="34" charset="-120"/>
                <a:ea typeface="Microsoft JhengHei" panose="020B0604030504040204" pitchFamily="34" charset="-120"/>
              </a:rPr>
              <a:t>區塊加入</a:t>
            </a:r>
            <a:r>
              <a:rPr lang="en-US" dirty="0">
                <a:solidFill>
                  <a:srgbClr val="000000"/>
                </a:solidFill>
                <a:latin typeface="Microsoft JhengHei" panose="020B0604030504040204" pitchFamily="34" charset="-120"/>
                <a:ea typeface="Microsoft JhengHei" panose="020B0604030504040204" pitchFamily="34" charset="-120"/>
              </a:rPr>
              <a:t>Google Play Service SDK</a:t>
            </a:r>
            <a:r>
              <a:rPr lang="zh-CN" altLang="en-US" dirty="0">
                <a:solidFill>
                  <a:srgbClr val="000000"/>
                </a:solidFill>
                <a:latin typeface="Microsoft JhengHei" panose="020B0604030504040204" pitchFamily="34" charset="-120"/>
                <a:ea typeface="Microsoft JhengHei" panose="020B0604030504040204" pitchFamily="34" charset="-120"/>
              </a:rPr>
              <a:t>的設定。</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5" name="Rectangle 2"/>
          <p:cNvSpPr>
            <a:spLocks noChangeArrowheads="1"/>
          </p:cNvSpPr>
          <p:nvPr/>
        </p:nvSpPr>
        <p:spPr bwMode="auto">
          <a:xfrm>
            <a:off x="229385" y="2138437"/>
            <a:ext cx="410694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dependencies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compile </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'com.google.android.gms:play-services:7.0.0'</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 name="Rectangle 5"/>
          <p:cNvSpPr/>
          <p:nvPr/>
        </p:nvSpPr>
        <p:spPr>
          <a:xfrm>
            <a:off x="116262" y="2832457"/>
            <a:ext cx="11950045" cy="369332"/>
          </a:xfrm>
          <a:prstGeom prst="rect">
            <a:avLst/>
          </a:prstGeom>
        </p:spPr>
        <p:txBody>
          <a:bodyPr wrap="square">
            <a:spAutoFit/>
          </a:bodyPr>
          <a:lstStyle/>
          <a:p>
            <a:r>
              <a:rPr lang="en-US" dirty="0">
                <a:solidFill>
                  <a:srgbClr val="000000"/>
                </a:solidFill>
                <a:latin typeface="Microsoft JhengHei" panose="020B0604030504040204" pitchFamily="34" charset="-120"/>
                <a:ea typeface="Microsoft JhengHei" panose="020B0604030504040204" pitchFamily="34" charset="-120"/>
              </a:rPr>
              <a:t>AndroidManifest.xml：</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altLang="zh-CN" dirty="0">
                <a:solidFill>
                  <a:srgbClr val="000000"/>
                </a:solidFill>
                <a:latin typeface="Microsoft JhengHei" panose="020B0604030504040204" pitchFamily="34" charset="-120"/>
                <a:ea typeface="Microsoft JhengHei" panose="020B0604030504040204" pitchFamily="34" charset="-120"/>
              </a:rPr>
              <a:t>&lt;</a:t>
            </a:r>
            <a:r>
              <a:rPr lang="en-US" dirty="0">
                <a:solidFill>
                  <a:srgbClr val="000000"/>
                </a:solidFill>
                <a:latin typeface="Microsoft JhengHei" panose="020B0604030504040204" pitchFamily="34" charset="-120"/>
                <a:ea typeface="Microsoft JhengHei" panose="020B0604030504040204" pitchFamily="34" charset="-120"/>
              </a:rPr>
              <a:t>manifest&gt;</a:t>
            </a:r>
            <a:r>
              <a:rPr lang="zh-CN" altLang="en-US" dirty="0">
                <a:solidFill>
                  <a:srgbClr val="000000"/>
                </a:solidFill>
                <a:latin typeface="Microsoft JhengHei" panose="020B0604030504040204" pitchFamily="34" charset="-120"/>
                <a:ea typeface="Microsoft JhengHei" panose="020B0604030504040204" pitchFamily="34" charset="-120"/>
              </a:rPr>
              <a:t>標籤下加入讀取位置的授權，目前還沒有使用讀取位置的功能。</a:t>
            </a:r>
            <a:endParaRPr lang="en-US" dirty="0"/>
          </a:p>
        </p:txBody>
      </p:sp>
      <p:sp>
        <p:nvSpPr>
          <p:cNvPr id="7" name="Rectangle 3"/>
          <p:cNvSpPr>
            <a:spLocks noChangeArrowheads="1"/>
          </p:cNvSpPr>
          <p:nvPr/>
        </p:nvSpPr>
        <p:spPr bwMode="auto">
          <a:xfrm>
            <a:off x="210532" y="3209833"/>
            <a:ext cx="511561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新增地圖元件的時候，自動加入的設定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&lt;uses-permission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android.permission.ACCESS_COARSE_LOCATION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&lt;uses-permission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android.permission.ACCESS_FINE_LOCATION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7"/>
          <p:cNvSpPr/>
          <p:nvPr/>
        </p:nvSpPr>
        <p:spPr>
          <a:xfrm>
            <a:off x="116261" y="3945847"/>
            <a:ext cx="11950045" cy="369332"/>
          </a:xfrm>
          <a:prstGeom prst="rect">
            <a:avLst/>
          </a:prstGeom>
        </p:spPr>
        <p:txBody>
          <a:bodyPr wrap="square">
            <a:spAutoFit/>
          </a:bodyPr>
          <a:lstStyle/>
          <a:p>
            <a:r>
              <a:rPr lang="en-US" dirty="0">
                <a:solidFill>
                  <a:srgbClr val="000000"/>
                </a:solidFill>
                <a:latin typeface="Microsoft JhengHei" panose="020B0604030504040204" pitchFamily="34" charset="-120"/>
                <a:ea typeface="Microsoft JhengHei" panose="020B0604030504040204" pitchFamily="34" charset="-120"/>
              </a:rPr>
              <a:t>AndroidManifest.xml：</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altLang="zh-CN" dirty="0">
                <a:solidFill>
                  <a:srgbClr val="000000"/>
                </a:solidFill>
                <a:latin typeface="Microsoft JhengHei" panose="020B0604030504040204" pitchFamily="34" charset="-120"/>
                <a:ea typeface="Microsoft JhengHei" panose="020B0604030504040204" pitchFamily="34" charset="-120"/>
              </a:rPr>
              <a:t>&lt;</a:t>
            </a:r>
            <a:r>
              <a:rPr lang="en-US" dirty="0">
                <a:solidFill>
                  <a:srgbClr val="000000"/>
                </a:solidFill>
                <a:latin typeface="Microsoft JhengHei" panose="020B0604030504040204" pitchFamily="34" charset="-120"/>
                <a:ea typeface="Microsoft JhengHei" panose="020B0604030504040204" pitchFamily="34" charset="-120"/>
              </a:rPr>
              <a:t>application&gt;</a:t>
            </a:r>
            <a:r>
              <a:rPr lang="zh-CN" altLang="en-US" dirty="0">
                <a:solidFill>
                  <a:srgbClr val="000000"/>
                </a:solidFill>
                <a:latin typeface="Microsoft JhengHei" panose="020B0604030504040204" pitchFamily="34" charset="-120"/>
                <a:ea typeface="Microsoft JhengHei" panose="020B0604030504040204" pitchFamily="34" charset="-120"/>
              </a:rPr>
              <a:t>標籤下加入</a:t>
            </a:r>
            <a:r>
              <a:rPr lang="en-US" dirty="0">
                <a:solidFill>
                  <a:srgbClr val="000000"/>
                </a:solidFill>
                <a:latin typeface="Microsoft JhengHei" panose="020B0604030504040204" pitchFamily="34" charset="-120"/>
                <a:ea typeface="Microsoft JhengHei" panose="020B0604030504040204" pitchFamily="34" charset="-120"/>
              </a:rPr>
              <a:t>Google Service</a:t>
            </a:r>
            <a:r>
              <a:rPr lang="zh-CN" altLang="en-US" dirty="0">
                <a:solidFill>
                  <a:srgbClr val="000000"/>
                </a:solidFill>
                <a:latin typeface="Microsoft JhengHei" panose="020B0604030504040204" pitchFamily="34" charset="-120"/>
                <a:ea typeface="Microsoft JhengHei" panose="020B0604030504040204" pitchFamily="34" charset="-120"/>
              </a:rPr>
              <a:t>版本、</a:t>
            </a:r>
            <a:r>
              <a:rPr lang="en-US" dirty="0">
                <a:solidFill>
                  <a:srgbClr val="000000"/>
                </a:solidFill>
                <a:latin typeface="Microsoft JhengHei" panose="020B0604030504040204" pitchFamily="34" charset="-120"/>
                <a:ea typeface="Microsoft JhengHei" panose="020B0604030504040204" pitchFamily="34" charset="-120"/>
              </a:rPr>
              <a:t>Google Map API key</a:t>
            </a:r>
            <a:r>
              <a:rPr lang="zh-CN" altLang="en-US" dirty="0">
                <a:solidFill>
                  <a:srgbClr val="000000"/>
                </a:solidFill>
                <a:latin typeface="Microsoft JhengHei" panose="020B0604030504040204" pitchFamily="34" charset="-120"/>
                <a:ea typeface="Microsoft JhengHei" panose="020B0604030504040204" pitchFamily="34" charset="-120"/>
              </a:rPr>
              <a:t>與地圖元件的設定。</a:t>
            </a:r>
            <a:endParaRPr lang="en-US" dirty="0"/>
          </a:p>
        </p:txBody>
      </p:sp>
      <p:sp>
        <p:nvSpPr>
          <p:cNvPr id="9" name="Rectangle 4"/>
          <p:cNvSpPr>
            <a:spLocks noChangeArrowheads="1"/>
          </p:cNvSpPr>
          <p:nvPr/>
        </p:nvSpPr>
        <p:spPr bwMode="auto">
          <a:xfrm>
            <a:off x="210532" y="4410161"/>
            <a:ext cx="3946689"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Google Service版本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&lt;meta-data</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"com.google.android.gms.version"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android:value=</a:t>
            </a:r>
            <a:r>
              <a:rPr kumimoji="0" lang="en-US" altLang="en-US" sz="900" b="0" i="0" u="none" strike="noStrike" cap="none" normalizeH="0" baseline="0" smtClean="0">
                <a:ln>
                  <a:noFill/>
                </a:ln>
                <a:solidFill>
                  <a:srgbClr val="0000FF"/>
                </a:solidFill>
                <a:effectLst/>
                <a:latin typeface="Consolas" panose="020B0609020204030204" pitchFamily="49" charset="0"/>
              </a:rPr>
              <a:t>"@integer/google_play_services_version"</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Google Map API key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&lt;meta-data</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"com.google.android.maps.v2.API_KEY"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android:value=</a:t>
            </a:r>
            <a:r>
              <a:rPr kumimoji="0" lang="en-US" altLang="en-US" sz="900" b="0" i="0" u="none" strike="noStrike" cap="none" normalizeH="0" baseline="0" smtClean="0">
                <a:ln>
                  <a:noFill/>
                </a:ln>
                <a:solidFill>
                  <a:srgbClr val="0000FF"/>
                </a:solidFill>
                <a:effectLst/>
                <a:latin typeface="Consolas" panose="020B0609020204030204" pitchFamily="49" charset="0"/>
              </a:rPr>
              <a:t>"@string/google_maps_key"</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地圖元件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".MapsActivity"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android:label=</a:t>
            </a:r>
            <a:r>
              <a:rPr kumimoji="0" lang="en-US" altLang="en-US" sz="900" b="0" i="0" u="none" strike="noStrike" cap="none" normalizeH="0" baseline="0" smtClean="0">
                <a:ln>
                  <a:noFill/>
                </a:ln>
                <a:solidFill>
                  <a:srgbClr val="0000FF"/>
                </a:solidFill>
                <a:effectLst/>
                <a:latin typeface="Consolas" panose="020B0609020204030204" pitchFamily="49" charset="0"/>
              </a:rPr>
              <a:t>"@string/title_activity_maps"</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TW" altLang="en-US" b="1" dirty="0"/>
              <a:t>啟動地圖元件</a:t>
            </a:r>
            <a:endParaRPr lang="zh-TW" altLang="en-US" b="1" dirty="0"/>
          </a:p>
        </p:txBody>
      </p:sp>
      <p:sp>
        <p:nvSpPr>
          <p:cNvPr id="4" name="Rectangle 3"/>
          <p:cNvSpPr/>
          <p:nvPr/>
        </p:nvSpPr>
        <p:spPr>
          <a:xfrm>
            <a:off x="116263" y="625144"/>
            <a:ext cx="11950045" cy="646331"/>
          </a:xfrm>
          <a:prstGeom prst="rect">
            <a:avLst/>
          </a:prstGeom>
        </p:spPr>
        <p:txBody>
          <a:bodyPr wrap="square">
            <a:spAutoFit/>
          </a:bodyPr>
          <a:lstStyle/>
          <a:p>
            <a:r>
              <a:rPr lang="zh-TW" altLang="en-US" dirty="0"/>
              <a:t>建立好的地圖元件，可以使用一般的方式啟動它。開啟「</a:t>
            </a:r>
            <a:r>
              <a:rPr lang="en-US" altLang="zh-TW" dirty="0"/>
              <a:t>ItemActivity.java</a:t>
            </a:r>
            <a:r>
              <a:rPr lang="zh-TW" altLang="en-US" dirty="0"/>
              <a:t>」，參考下列的內容，加入啟動地圖元件的程式碼：</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3" name="Rectangle 2"/>
          <p:cNvSpPr>
            <a:spLocks noChangeArrowheads="1"/>
          </p:cNvSpPr>
          <p:nvPr/>
        </p:nvSpPr>
        <p:spPr bwMode="auto">
          <a:xfrm>
            <a:off x="197963" y="1268687"/>
            <a:ext cx="4798244" cy="207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clickFunction(View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id = view.getId();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(id)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R.id.set_location: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啟動地圖元件用的Intent物件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intentMap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 MapsActivity.</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啟動地圖元件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startActivityForResult(intentMap, START_LOCATION);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1028" name="Picture 4" descr="AndroidTutorial5_04_02_1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18148" y="1268687"/>
            <a:ext cx="2409825" cy="42862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ndroidTutorial5_04_02_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3579" y="1268687"/>
            <a:ext cx="2409825" cy="42862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16263" y="3804226"/>
            <a:ext cx="4276628" cy="923330"/>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應用程式啟動地圖元件以後，如果出現下列的畫面，表示地圖元件可以正確的運作：</a:t>
            </a:r>
            <a:endParaRPr lang="en-US" dirty="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CN" altLang="en-US" b="1" dirty="0"/>
              <a:t>管理與新增</a:t>
            </a:r>
            <a:r>
              <a:rPr lang="en-US" b="1" dirty="0"/>
              <a:t>Google Maps API Key</a:t>
            </a:r>
            <a:endParaRPr lang="en-US" b="1" dirty="0"/>
          </a:p>
        </p:txBody>
      </p:sp>
      <p:sp>
        <p:nvSpPr>
          <p:cNvPr id="3" name="Rectangle 2"/>
          <p:cNvSpPr/>
          <p:nvPr/>
        </p:nvSpPr>
        <p:spPr>
          <a:xfrm>
            <a:off x="87984" y="678724"/>
            <a:ext cx="12006606" cy="923330"/>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每一個使用地圖元件的應用程式，都需要依照上列的方式建立</a:t>
            </a:r>
            <a:r>
              <a:rPr lang="en-US" altLang="zh-TW" dirty="0">
                <a:solidFill>
                  <a:srgbClr val="000000"/>
                </a:solidFill>
                <a:latin typeface="Microsoft JhengHei" panose="020B0604030504040204" pitchFamily="34" charset="-120"/>
                <a:ea typeface="Microsoft JhengHei" panose="020B0604030504040204" pitchFamily="34" charset="-120"/>
              </a:rPr>
              <a:t>Google Maps API Key</a:t>
            </a:r>
            <a:r>
              <a:rPr lang="zh-TW" altLang="en-US" dirty="0">
                <a:solidFill>
                  <a:srgbClr val="000000"/>
                </a:solidFill>
                <a:latin typeface="Microsoft JhengHei" panose="020B0604030504040204" pitchFamily="34" charset="-120"/>
                <a:ea typeface="Microsoft JhengHei" panose="020B0604030504040204" pitchFamily="34" charset="-120"/>
              </a:rPr>
              <a:t>，地圖才可以正確下載與顯示。如果開發其它使用地圖元件的應用程式，可以繼續使用同一個</a:t>
            </a:r>
            <a:r>
              <a:rPr lang="en-US" altLang="zh-TW" dirty="0">
                <a:solidFill>
                  <a:srgbClr val="000000"/>
                </a:solidFill>
                <a:latin typeface="Microsoft JhengHei" panose="020B0604030504040204" pitchFamily="34" charset="-120"/>
                <a:ea typeface="Microsoft JhengHei" panose="020B0604030504040204" pitchFamily="34" charset="-120"/>
              </a:rPr>
              <a:t>Google Maps API Key</a:t>
            </a:r>
            <a:r>
              <a:rPr lang="zh-TW" altLang="en-US" dirty="0">
                <a:solidFill>
                  <a:srgbClr val="000000"/>
                </a:solidFill>
                <a:latin typeface="Microsoft JhengHei" panose="020B0604030504040204" pitchFamily="34" charset="-120"/>
                <a:ea typeface="Microsoft JhengHei" panose="020B0604030504040204" pitchFamily="34" charset="-120"/>
              </a:rPr>
              <a:t>。參考下列的步驟，先瞭解執行設定的作法：</a:t>
            </a:r>
            <a:endParaRPr lang="en-US" dirty="0"/>
          </a:p>
        </p:txBody>
      </p:sp>
      <p:sp>
        <p:nvSpPr>
          <p:cNvPr id="4" name="Rectangle 3"/>
          <p:cNvSpPr/>
          <p:nvPr/>
        </p:nvSpPr>
        <p:spPr>
          <a:xfrm>
            <a:off x="87984" y="1468474"/>
            <a:ext cx="5011917" cy="923330"/>
          </a:xfrm>
          <a:prstGeom prst="rect">
            <a:avLst/>
          </a:prstGeom>
        </p:spPr>
        <p:txBody>
          <a:bodyPr wrap="square">
            <a:spAutoFit/>
          </a:bodyPr>
          <a:lstStyle/>
          <a:p>
            <a:pPr>
              <a:buFont typeface="+mj-lt"/>
              <a:buAutoNum type="arabicPeriod"/>
            </a:pPr>
            <a:r>
              <a:rPr lang="pt-BR" dirty="0">
                <a:solidFill>
                  <a:srgbClr val="000000"/>
                </a:solidFill>
                <a:latin typeface="Microsoft JhengHei" panose="020B0604030504040204" pitchFamily="34" charset="-120"/>
                <a:ea typeface="Microsoft JhengHei" panose="020B0604030504040204" pitchFamily="34" charset="-120"/>
              </a:rPr>
              <a:t>在瀏覽器開啟這個網頁：</a:t>
            </a:r>
            <a:r>
              <a:rPr lang="pt-BR" dirty="0">
                <a:solidFill>
                  <a:srgbClr val="000000"/>
                </a:solidFill>
                <a:latin typeface="Microsoft JhengHei" panose="020B0604030504040204" pitchFamily="34" charset="-120"/>
                <a:ea typeface="Microsoft JhengHei" panose="020B0604030504040204" pitchFamily="34" charset="-120"/>
                <a:hlinkClick r:id="rId1"/>
              </a:rPr>
              <a:t>https://console.developers.google.com/</a:t>
            </a:r>
            <a:r>
              <a:rPr lang="pt-BR" dirty="0">
                <a:solidFill>
                  <a:srgbClr val="000000"/>
                </a:solidFill>
                <a:latin typeface="Microsoft JhengHei" panose="020B0604030504040204" pitchFamily="34" charset="-120"/>
                <a:ea typeface="Microsoft JhengHei" panose="020B0604030504040204" pitchFamily="34" charset="-120"/>
              </a:rPr>
              <a:t>。</a:t>
            </a:r>
            <a:endParaRPr lang="pt-BR" dirty="0">
              <a:solidFill>
                <a:srgbClr val="000000"/>
              </a:solidFill>
              <a:latin typeface="Microsoft JhengHei" panose="020B0604030504040204" pitchFamily="34" charset="-120"/>
              <a:ea typeface="Microsoft JhengHei" panose="020B0604030504040204" pitchFamily="34" charset="-120"/>
            </a:endParaRPr>
          </a:p>
          <a:p>
            <a:pPr>
              <a:buFont typeface="+mj-lt"/>
              <a:buAutoNum type="arabicPeriod"/>
            </a:pPr>
            <a:r>
              <a:rPr lang="pt-BR" dirty="0">
                <a:solidFill>
                  <a:srgbClr val="000000"/>
                </a:solidFill>
                <a:latin typeface="Microsoft JhengHei" panose="020B0604030504040204" pitchFamily="34" charset="-120"/>
                <a:ea typeface="Microsoft JhengHei" panose="020B0604030504040204" pitchFamily="34" charset="-120"/>
              </a:rPr>
              <a:t>選擇「My Project」:</a:t>
            </a:r>
            <a:endParaRPr lang="pt-BR" b="0" i="0" dirty="0">
              <a:solidFill>
                <a:srgbClr val="000000"/>
              </a:solidFill>
              <a:effectLst/>
              <a:latin typeface="Microsoft JhengHei" panose="020B0604030504040204" pitchFamily="34" charset="-120"/>
              <a:ea typeface="Microsoft JhengHei" panose="020B0604030504040204" pitchFamily="34" charset="-120"/>
            </a:endParaRPr>
          </a:p>
        </p:txBody>
      </p:sp>
      <p:pic>
        <p:nvPicPr>
          <p:cNvPr id="1026" name="Picture 2" descr="AndroidTutorial5_04_02_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855" y="2391804"/>
            <a:ext cx="5238750" cy="295275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7984" y="5493718"/>
            <a:ext cx="6096000" cy="923330"/>
          </a:xfrm>
          <a:prstGeom prst="rect">
            <a:avLst/>
          </a:prstGeom>
        </p:spPr>
        <p:txBody>
          <a:bodyPr>
            <a:spAutoFit/>
          </a:bodyPr>
          <a:lstStyle/>
          <a:p>
            <a:pPr>
              <a:buFont typeface="+mj-lt"/>
              <a:buAutoNum type="arabicPeriod"/>
            </a:pPr>
            <a:r>
              <a:rPr lang="zh-TW" altLang="en-US" dirty="0">
                <a:solidFill>
                  <a:srgbClr val="000000"/>
                </a:solidFill>
                <a:latin typeface="Microsoft JhengHei" panose="020B0604030504040204" pitchFamily="34" charset="-120"/>
                <a:ea typeface="Microsoft JhengHei" panose="020B0604030504040204" pitchFamily="34" charset="-120"/>
              </a:rPr>
              <a:t>選擇「</a:t>
            </a:r>
            <a:r>
              <a:rPr lang="en-US" altLang="zh-TW" dirty="0">
                <a:solidFill>
                  <a:srgbClr val="000000"/>
                </a:solidFill>
                <a:latin typeface="Microsoft JhengHei" panose="020B0604030504040204" pitchFamily="34" charset="-120"/>
                <a:ea typeface="Microsoft JhengHei" panose="020B0604030504040204" pitchFamily="34" charset="-120"/>
              </a:rPr>
              <a:t>API</a:t>
            </a:r>
            <a:r>
              <a:rPr lang="zh-TW" altLang="en-US" dirty="0">
                <a:solidFill>
                  <a:srgbClr val="000000"/>
                </a:solidFill>
                <a:latin typeface="Microsoft JhengHei" panose="020B0604030504040204" pitchFamily="34" charset="-120"/>
                <a:ea typeface="Microsoft JhengHei" panose="020B0604030504040204" pitchFamily="34" charset="-120"/>
              </a:rPr>
              <a:t>和憑證 </a:t>
            </a:r>
            <a:r>
              <a:rPr lang="en-US" altLang="zh-TW" dirty="0">
                <a:solidFill>
                  <a:srgbClr val="000000"/>
                </a:solidFill>
                <a:latin typeface="Microsoft JhengHei" panose="020B0604030504040204" pitchFamily="34" charset="-120"/>
                <a:ea typeface="Microsoft JhengHei" panose="020B0604030504040204" pitchFamily="34" charset="-120"/>
              </a:rPr>
              <a:t>-&gt; </a:t>
            </a:r>
            <a:r>
              <a:rPr lang="zh-TW" altLang="en-US" dirty="0">
                <a:solidFill>
                  <a:srgbClr val="000000"/>
                </a:solidFill>
                <a:latin typeface="Microsoft JhengHei" panose="020B0604030504040204" pitchFamily="34" charset="-120"/>
                <a:ea typeface="Microsoft JhengHei" panose="020B0604030504040204" pitchFamily="34" charset="-120"/>
              </a:rPr>
              <a:t>憑證」目錄後，找到剛才申請的</a:t>
            </a:r>
            <a:r>
              <a:rPr lang="en-US" altLang="zh-TW" dirty="0">
                <a:solidFill>
                  <a:srgbClr val="000000"/>
                </a:solidFill>
                <a:latin typeface="Microsoft JhengHei" panose="020B0604030504040204" pitchFamily="34" charset="-120"/>
                <a:ea typeface="Microsoft JhengHei" panose="020B0604030504040204" pitchFamily="34" charset="-120"/>
              </a:rPr>
              <a:t>Android </a:t>
            </a:r>
            <a:r>
              <a:rPr lang="zh-TW" altLang="en-US" dirty="0">
                <a:solidFill>
                  <a:srgbClr val="000000"/>
                </a:solidFill>
                <a:latin typeface="Microsoft JhengHei" panose="020B0604030504040204" pitchFamily="34" charset="-120"/>
                <a:ea typeface="Microsoft JhengHei" panose="020B0604030504040204" pitchFamily="34" charset="-120"/>
              </a:rPr>
              <a:t>應用程式的金鑰，選擇「編輯允許使用的</a:t>
            </a:r>
            <a:r>
              <a:rPr lang="en-US" altLang="zh-TW" dirty="0">
                <a:solidFill>
                  <a:srgbClr val="000000"/>
                </a:solidFill>
                <a:latin typeface="Microsoft JhengHei" panose="020B0604030504040204" pitchFamily="34" charset="-120"/>
                <a:ea typeface="Microsoft JhengHei" panose="020B0604030504040204" pitchFamily="34" charset="-120"/>
              </a:rPr>
              <a:t>Android</a:t>
            </a:r>
            <a:r>
              <a:rPr lang="zh-TW" altLang="en-US" dirty="0">
                <a:solidFill>
                  <a:srgbClr val="000000"/>
                </a:solidFill>
                <a:latin typeface="Microsoft JhengHei" panose="020B0604030504040204" pitchFamily="34" charset="-120"/>
                <a:ea typeface="Microsoft JhengHei" panose="020B0604030504040204" pitchFamily="34" charset="-120"/>
              </a:rPr>
              <a:t>應用程式」：</a:t>
            </a:r>
            <a:endParaRPr lang="zh-TW" altLang="en-US" b="0" i="0" dirty="0">
              <a:solidFill>
                <a:srgbClr val="000000"/>
              </a:solidFill>
              <a:effectLst/>
              <a:latin typeface="Microsoft JhengHei" panose="020B0604030504040204" pitchFamily="34" charset="-120"/>
              <a:ea typeface="Microsoft JhengHei" panose="020B0604030504040204" pitchFamily="34" charset="-120"/>
            </a:endParaRPr>
          </a:p>
        </p:txBody>
      </p:sp>
      <p:pic>
        <p:nvPicPr>
          <p:cNvPr id="1028" name="Picture 4" descr="AndroidTutorial5_04_02_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984" y="1751217"/>
            <a:ext cx="5238750" cy="295275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084053" y="4818972"/>
            <a:ext cx="6096000" cy="1200329"/>
          </a:xfrm>
          <a:prstGeom prst="rect">
            <a:avLst/>
          </a:prstGeom>
        </p:spPr>
        <p:txBody>
          <a:bodyPr>
            <a:spAutoFit/>
          </a:bodyPr>
          <a:lstStyle/>
          <a:p>
            <a:pPr>
              <a:buFont typeface="+mj-lt"/>
              <a:buAutoNum type="arabicPeriod"/>
            </a:pPr>
            <a:r>
              <a:rPr lang="zh-TW" altLang="en-US" dirty="0">
                <a:solidFill>
                  <a:srgbClr val="000000"/>
                </a:solidFill>
                <a:latin typeface="Microsoft JhengHei" panose="020B0604030504040204" pitchFamily="34" charset="-120"/>
                <a:ea typeface="Microsoft JhengHei" panose="020B0604030504040204" pitchFamily="34" charset="-120"/>
              </a:rPr>
              <a:t>參考網頁的說明，加入第二個應用程式。在同一台電腦開發的時候，在「</a:t>
            </a:r>
            <a:r>
              <a:rPr lang="en-US" altLang="zh-TW" dirty="0">
                <a:solidFill>
                  <a:srgbClr val="000000"/>
                </a:solidFill>
                <a:latin typeface="Microsoft JhengHei" panose="020B0604030504040204" pitchFamily="34" charset="-120"/>
                <a:ea typeface="Microsoft JhengHei" panose="020B0604030504040204" pitchFamily="34" charset="-120"/>
              </a:rPr>
              <a:t>;</a:t>
            </a:r>
            <a:r>
              <a:rPr lang="zh-TW" altLang="en-US" dirty="0">
                <a:solidFill>
                  <a:srgbClr val="000000"/>
                </a:solidFill>
                <a:latin typeface="Microsoft JhengHei" panose="020B0604030504040204" pitchFamily="34" charset="-120"/>
                <a:ea typeface="Microsoft JhengHei" panose="020B0604030504040204" pitchFamily="34" charset="-120"/>
              </a:rPr>
              <a:t>」前的設定不變，「</a:t>
            </a:r>
            <a:r>
              <a:rPr lang="en-US" altLang="zh-TW" dirty="0">
                <a:solidFill>
                  <a:srgbClr val="000000"/>
                </a:solidFill>
                <a:latin typeface="Microsoft JhengHei" panose="020B0604030504040204" pitchFamily="34" charset="-120"/>
                <a:ea typeface="Microsoft JhengHei" panose="020B0604030504040204" pitchFamily="34" charset="-120"/>
              </a:rPr>
              <a:t>;</a:t>
            </a:r>
            <a:r>
              <a:rPr lang="zh-TW" altLang="en-US" dirty="0">
                <a:solidFill>
                  <a:srgbClr val="000000"/>
                </a:solidFill>
                <a:latin typeface="Microsoft JhengHei" panose="020B0604030504040204" pitchFamily="34" charset="-120"/>
                <a:ea typeface="Microsoft JhengHei" panose="020B0604030504040204" pitchFamily="34" charset="-120"/>
              </a:rPr>
              <a:t>」後面是應用程式的套件名稱。完成後選擇「更新」就可以讓其它應用程式使用這個申請好的</a:t>
            </a:r>
            <a:r>
              <a:rPr lang="en-US" altLang="zh-TW" dirty="0">
                <a:solidFill>
                  <a:srgbClr val="000000"/>
                </a:solidFill>
                <a:latin typeface="Microsoft JhengHei" panose="020B0604030504040204" pitchFamily="34" charset="-120"/>
                <a:ea typeface="Microsoft JhengHei" panose="020B0604030504040204" pitchFamily="34" charset="-120"/>
              </a:rPr>
              <a:t>Google Maps API Key</a:t>
            </a:r>
            <a:r>
              <a:rPr lang="zh-TW" altLang="en-US" dirty="0">
                <a:solidFill>
                  <a:srgbClr val="000000"/>
                </a:solidFill>
                <a:latin typeface="Microsoft JhengHei" panose="020B0604030504040204" pitchFamily="34" charset="-120"/>
                <a:ea typeface="Microsoft JhengHei" panose="020B0604030504040204" pitchFamily="34" charset="-120"/>
              </a:rPr>
              <a:t>：</a:t>
            </a:r>
            <a:endParaRPr lang="zh-TW" altLang="en-US" b="0" i="0" dirty="0">
              <a:solidFill>
                <a:srgbClr val="000000"/>
              </a:solidFill>
              <a:effectLst/>
              <a:latin typeface="Microsoft JhengHei" panose="020B0604030504040204" pitchFamily="34" charset="-120"/>
              <a:ea typeface="Microsoft JhengHei" panose="020B0604030504040204" pitchFamily="34" charset="-120"/>
            </a:endParaRPr>
          </a:p>
        </p:txBody>
      </p:sp>
      <p:pic>
        <p:nvPicPr>
          <p:cNvPr id="1030" name="Picture 6" descr="AndroidTutorial5_04_02_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62095" y="6019300"/>
            <a:ext cx="1821566" cy="7841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TW" altLang="en-US" b="1" dirty="0"/>
              <a:t>設定地圖顯示的位置</a:t>
            </a:r>
            <a:endParaRPr lang="zh-TW" altLang="en-US" b="1" dirty="0"/>
          </a:p>
        </p:txBody>
      </p:sp>
      <p:sp>
        <p:nvSpPr>
          <p:cNvPr id="5" name="Rectangle 4"/>
          <p:cNvSpPr/>
          <p:nvPr/>
        </p:nvSpPr>
        <p:spPr>
          <a:xfrm>
            <a:off x="-1" y="570025"/>
            <a:ext cx="12038029" cy="369332"/>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在啟動地圖元件以後，需要將位置移動到儲存的位置，或是根據裝置資訊顯示目前的位置。</a:t>
            </a:r>
            <a:endParaRPr lang="en-US" dirty="0"/>
          </a:p>
        </p:txBody>
      </p:sp>
      <p:sp>
        <p:nvSpPr>
          <p:cNvPr id="6" name="Rectangle 5"/>
          <p:cNvSpPr/>
          <p:nvPr/>
        </p:nvSpPr>
        <p:spPr>
          <a:xfrm>
            <a:off x="0" y="939357"/>
            <a:ext cx="6551629" cy="646331"/>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現在先瞭解設定地圖顯示位置的作法。</a:t>
            </a:r>
            <a:endParaRPr lang="zh-TW" altLang="en-US" dirty="0">
              <a:solidFill>
                <a:srgbClr val="000000"/>
              </a:solidFill>
              <a:latin typeface="Microsoft JhengHei" panose="020B0604030504040204" pitchFamily="34" charset="-120"/>
              <a:ea typeface="Microsoft JhengHei" panose="020B0604030504040204" pitchFamily="34" charset="-120"/>
            </a:endParaRPr>
          </a:p>
          <a:p>
            <a:r>
              <a:rPr lang="zh-TW" altLang="en-US" dirty="0">
                <a:solidFill>
                  <a:srgbClr val="000000"/>
                </a:solidFill>
                <a:latin typeface="Microsoft JhengHei" panose="020B0604030504040204" pitchFamily="34" charset="-120"/>
                <a:ea typeface="Microsoft JhengHei" panose="020B0604030504040204" pitchFamily="34" charset="-120"/>
              </a:rPr>
              <a:t>開啟「</a:t>
            </a:r>
            <a:r>
              <a:rPr lang="en-US" altLang="zh-TW" dirty="0">
                <a:solidFill>
                  <a:srgbClr val="000000"/>
                </a:solidFill>
                <a:latin typeface="Microsoft JhengHei" panose="020B0604030504040204" pitchFamily="34" charset="-120"/>
                <a:ea typeface="Microsoft JhengHei" panose="020B0604030504040204" pitchFamily="34" charset="-120"/>
              </a:rPr>
              <a:t>MapsActivity.java</a:t>
            </a:r>
            <a:r>
              <a:rPr lang="zh-TW" altLang="en-US" dirty="0">
                <a:solidFill>
                  <a:srgbClr val="000000"/>
                </a:solidFill>
                <a:latin typeface="Microsoft JhengHei" panose="020B0604030504040204" pitchFamily="34" charset="-120"/>
                <a:ea typeface="Microsoft JhengHei" panose="020B0604030504040204" pitchFamily="34" charset="-120"/>
              </a:rPr>
              <a:t>」，加入提供移動地圖功能的方法：</a:t>
            </a:r>
            <a:endParaRPr lang="zh-TW"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7" name="Rectangle 2"/>
          <p:cNvSpPr>
            <a:spLocks noChangeArrowheads="1"/>
          </p:cNvSpPr>
          <p:nvPr/>
        </p:nvSpPr>
        <p:spPr bwMode="auto">
          <a:xfrm>
            <a:off x="197963" y="1585688"/>
            <a:ext cx="5118755"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移動地圖到參數指定的位置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moveMap(LatLng place)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建立地圖攝影機的位置物件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CameraPosition cameraPosition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CameraPosition.Builder()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.target(place)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.zoom(</a:t>
            </a:r>
            <a:r>
              <a:rPr kumimoji="0" lang="en-US" altLang="en-US" sz="900" b="0" i="0" u="none" strike="noStrike" cap="none" normalizeH="0" baseline="0" smtClean="0">
                <a:ln>
                  <a:noFill/>
                </a:ln>
                <a:solidFill>
                  <a:srgbClr val="009900"/>
                </a:solidFill>
                <a:effectLst/>
                <a:latin typeface="Consolas" panose="020B0609020204030204" pitchFamily="49" charset="0"/>
              </a:rPr>
              <a:t>17</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.build();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使用動畫的效果移動地圖</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mMap.animateCamera(CameraUpdateFactory.newCameraPosition(cameraPosition));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7"/>
          <p:cNvSpPr/>
          <p:nvPr/>
        </p:nvSpPr>
        <p:spPr>
          <a:xfrm>
            <a:off x="0" y="3332078"/>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同樣在「</a:t>
            </a:r>
            <a:r>
              <a:rPr lang="en-US" altLang="zh-TW" dirty="0">
                <a:solidFill>
                  <a:srgbClr val="000000"/>
                </a:solidFill>
                <a:latin typeface="Microsoft JhengHei" panose="020B0604030504040204" pitchFamily="34" charset="-120"/>
                <a:ea typeface="Microsoft JhengHei" panose="020B0604030504040204" pitchFamily="34" charset="-120"/>
              </a:rPr>
              <a:t>MapsActivity.java</a:t>
            </a:r>
            <a:r>
              <a:rPr lang="zh-TW" altLang="en-US" dirty="0">
                <a:solidFill>
                  <a:srgbClr val="000000"/>
                </a:solidFill>
                <a:latin typeface="Microsoft JhengHei" panose="020B0604030504040204" pitchFamily="34" charset="-120"/>
                <a:ea typeface="Microsoft JhengHei" panose="020B0604030504040204" pitchFamily="34" charset="-120"/>
              </a:rPr>
              <a:t>」，找到預設的「</a:t>
            </a:r>
            <a:r>
              <a:rPr lang="en-US" altLang="zh-TW" dirty="0" err="1">
                <a:solidFill>
                  <a:srgbClr val="000000"/>
                </a:solidFill>
                <a:latin typeface="Microsoft JhengHei" panose="020B0604030504040204" pitchFamily="34" charset="-120"/>
                <a:ea typeface="Microsoft JhengHei" panose="020B0604030504040204" pitchFamily="34" charset="-120"/>
              </a:rPr>
              <a:t>setUpMap</a:t>
            </a:r>
            <a:r>
              <a:rPr lang="zh-TW" altLang="en-US" dirty="0">
                <a:solidFill>
                  <a:srgbClr val="000000"/>
                </a:solidFill>
                <a:latin typeface="Microsoft JhengHei" panose="020B0604030504040204" pitchFamily="34" charset="-120"/>
                <a:ea typeface="Microsoft JhengHei" panose="020B0604030504040204" pitchFamily="34" charset="-120"/>
              </a:rPr>
              <a:t>」方法，參考下列的內容修改原有的程式碼：</a:t>
            </a:r>
            <a:endParaRPr lang="en-US" dirty="0"/>
          </a:p>
        </p:txBody>
      </p:sp>
      <p:sp>
        <p:nvSpPr>
          <p:cNvPr id="9" name="Rectangle 3"/>
          <p:cNvSpPr>
            <a:spLocks noChangeArrowheads="1"/>
          </p:cNvSpPr>
          <p:nvPr/>
        </p:nvSpPr>
        <p:spPr bwMode="auto">
          <a:xfrm>
            <a:off x="197963" y="3978409"/>
            <a:ext cx="5740924"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setUpMap()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刪除原來預設的內容</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//mMap.addMarker(new MarkerOptions().position(new LatLng(0, 0)).title("Marker"));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建立位置的座標物件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LatLng place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LatLng(</a:t>
            </a:r>
            <a:r>
              <a:rPr kumimoji="0" lang="en-US" altLang="en-US" sz="900" b="0" i="0" u="none" strike="noStrike" cap="none" normalizeH="0" baseline="0" smtClean="0">
                <a:ln>
                  <a:noFill/>
                </a:ln>
                <a:solidFill>
                  <a:srgbClr val="009900"/>
                </a:solidFill>
                <a:effectLst/>
                <a:latin typeface="Consolas" panose="020B0609020204030204" pitchFamily="49" charset="0"/>
              </a:rPr>
              <a:t>25.033408</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121.564099</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移動地圖</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moveMap(place);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 name="Rectangle 10"/>
          <p:cNvSpPr/>
          <p:nvPr/>
        </p:nvSpPr>
        <p:spPr>
          <a:xfrm>
            <a:off x="37707" y="5548069"/>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選擇位置按鈕元件。應用程式啟動地圖元件以後，地圖畫面就會移動到指定的位置：</a:t>
            </a:r>
            <a:endParaRPr lang="en-US" dirty="0"/>
          </a:p>
        </p:txBody>
      </p:sp>
      <p:pic>
        <p:nvPicPr>
          <p:cNvPr id="2053" name="Picture 5" descr="AndroidTutorial5_04_02_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33067" y="2275479"/>
            <a:ext cx="2409825" cy="4286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TW" altLang="en-US" b="1" dirty="0"/>
              <a:t>新增地圖標記</a:t>
            </a:r>
            <a:endParaRPr lang="zh-TW" altLang="en-US" b="1" dirty="0"/>
          </a:p>
        </p:txBody>
      </p:sp>
      <p:sp>
        <p:nvSpPr>
          <p:cNvPr id="3" name="Rectangle 2"/>
          <p:cNvSpPr/>
          <p:nvPr/>
        </p:nvSpPr>
        <p:spPr>
          <a:xfrm>
            <a:off x="78556" y="678724"/>
            <a:ext cx="11921766" cy="1754326"/>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地圖元件可以依照應用程式的需求，在地圖指定的位置加入標記。在「</a:t>
            </a:r>
            <a:r>
              <a:rPr lang="en-US" dirty="0" err="1">
                <a:solidFill>
                  <a:srgbClr val="000000"/>
                </a:solidFill>
                <a:latin typeface="Microsoft JhengHei" panose="020B0604030504040204" pitchFamily="34" charset="-120"/>
                <a:ea typeface="Microsoft JhengHei" panose="020B0604030504040204" pitchFamily="34" charset="-120"/>
              </a:rPr>
              <a:t>com.google.android.gms.maps.model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套件提供下列的元件：</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Marker </a:t>
            </a:r>
            <a:r>
              <a:rPr lang="en-US" dirty="0">
                <a:solidFill>
                  <a:srgbClr val="000000"/>
                </a:solidFill>
                <a:latin typeface="Microsoft JhengHei" panose="020B0604030504040204" pitchFamily="34" charset="-120"/>
                <a:ea typeface="Microsoft JhengHei" panose="020B0604030504040204" pitchFamily="34" charset="-120"/>
              </a:rPr>
              <a:t>– </a:t>
            </a:r>
            <a:r>
              <a:rPr lang="zh-CN" altLang="en-US" dirty="0">
                <a:solidFill>
                  <a:srgbClr val="000000"/>
                </a:solidFill>
                <a:latin typeface="Microsoft JhengHei" panose="020B0604030504040204" pitchFamily="34" charset="-120"/>
                <a:ea typeface="Microsoft JhengHei" panose="020B0604030504040204" pitchFamily="34" charset="-120"/>
              </a:rPr>
              <a:t>在地圖上的一個標記就是一個</a:t>
            </a:r>
            <a:r>
              <a:rPr lang="en-US" dirty="0">
                <a:solidFill>
                  <a:srgbClr val="000000"/>
                </a:solidFill>
                <a:latin typeface="Microsoft JhengHei" panose="020B0604030504040204" pitchFamily="34" charset="-120"/>
                <a:ea typeface="Microsoft JhengHei" panose="020B0604030504040204" pitchFamily="34" charset="-120"/>
              </a:rPr>
              <a:t>Marker</a:t>
            </a:r>
            <a:r>
              <a:rPr lang="zh-CN" altLang="en-US" dirty="0">
                <a:solidFill>
                  <a:srgbClr val="000000"/>
                </a:solidFill>
                <a:latin typeface="Microsoft JhengHei" panose="020B0604030504040204" pitchFamily="34" charset="-120"/>
                <a:ea typeface="Microsoft JhengHei" panose="020B0604030504040204" pitchFamily="34" charset="-120"/>
              </a:rPr>
              <a:t>物件。</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a:t>
            </a:r>
            <a:r>
              <a:rPr lang="en-US" dirty="0" err="1" smtClean="0">
                <a:solidFill>
                  <a:srgbClr val="000000"/>
                </a:solidFill>
                <a:latin typeface="Microsoft JhengHei" panose="020B0604030504040204" pitchFamily="34" charset="-120"/>
                <a:ea typeface="Microsoft JhengHei" panose="020B0604030504040204" pitchFamily="34" charset="-120"/>
              </a:rPr>
              <a:t>MarkerOptions</a:t>
            </a:r>
            <a:r>
              <a:rPr lang="en-US" dirty="0" smtClean="0">
                <a:solidFill>
                  <a:srgbClr val="000000"/>
                </a:solidFill>
                <a:latin typeface="Microsoft JhengHei" panose="020B0604030504040204" pitchFamily="34" charset="-120"/>
                <a:ea typeface="Microsoft JhengHei" panose="020B0604030504040204" pitchFamily="34" charset="-120"/>
              </a:rPr>
              <a:t> </a:t>
            </a:r>
            <a:r>
              <a:rPr lang="en-US" dirty="0">
                <a:solidFill>
                  <a:srgbClr val="000000"/>
                </a:solidFill>
                <a:latin typeface="Microsoft JhengHei" panose="020B0604030504040204" pitchFamily="34" charset="-120"/>
                <a:ea typeface="Microsoft JhengHei" panose="020B0604030504040204" pitchFamily="34" charset="-120"/>
              </a:rPr>
              <a:t>– </a:t>
            </a:r>
            <a:r>
              <a:rPr lang="zh-CN" altLang="en-US" dirty="0">
                <a:solidFill>
                  <a:srgbClr val="000000"/>
                </a:solidFill>
                <a:latin typeface="Microsoft JhengHei" panose="020B0604030504040204" pitchFamily="34" charset="-120"/>
                <a:ea typeface="Microsoft JhengHei" panose="020B0604030504040204" pitchFamily="34" charset="-120"/>
              </a:rPr>
              <a:t>在加入</a:t>
            </a:r>
            <a:r>
              <a:rPr lang="en-US" dirty="0">
                <a:solidFill>
                  <a:srgbClr val="000000"/>
                </a:solidFill>
                <a:latin typeface="Microsoft JhengHei" panose="020B0604030504040204" pitchFamily="34" charset="-120"/>
                <a:ea typeface="Microsoft JhengHei" panose="020B0604030504040204" pitchFamily="34" charset="-120"/>
              </a:rPr>
              <a:t>Marker</a:t>
            </a:r>
            <a:r>
              <a:rPr lang="zh-CN" altLang="en-US" dirty="0">
                <a:solidFill>
                  <a:srgbClr val="000000"/>
                </a:solidFill>
                <a:latin typeface="Microsoft JhengHei" panose="020B0604030504040204" pitchFamily="34" charset="-120"/>
                <a:ea typeface="Microsoft JhengHei" panose="020B0604030504040204" pitchFamily="34" charset="-120"/>
              </a:rPr>
              <a:t>到地圖前，先使用它設定好</a:t>
            </a:r>
            <a:r>
              <a:rPr lang="en-US" dirty="0">
                <a:solidFill>
                  <a:srgbClr val="000000"/>
                </a:solidFill>
                <a:latin typeface="Microsoft JhengHei" panose="020B0604030504040204" pitchFamily="34" charset="-120"/>
                <a:ea typeface="Microsoft JhengHei" panose="020B0604030504040204" pitchFamily="34" charset="-120"/>
              </a:rPr>
              <a:t>Marker</a:t>
            </a:r>
            <a:r>
              <a:rPr lang="zh-CN" altLang="en-US" dirty="0">
                <a:solidFill>
                  <a:srgbClr val="000000"/>
                </a:solidFill>
                <a:latin typeface="Microsoft JhengHei" panose="020B0604030504040204" pitchFamily="34" charset="-120"/>
                <a:ea typeface="Microsoft JhengHei" panose="020B0604030504040204" pitchFamily="34" charset="-120"/>
              </a:rPr>
              <a:t>的所有資訊，例如位置、圖示與標題。</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a:t>
            </a:r>
            <a:r>
              <a:rPr lang="en-US" dirty="0" err="1" smtClean="0">
                <a:solidFill>
                  <a:srgbClr val="000000"/>
                </a:solidFill>
                <a:latin typeface="Microsoft JhengHei" panose="020B0604030504040204" pitchFamily="34" charset="-120"/>
                <a:ea typeface="Microsoft JhengHei" panose="020B0604030504040204" pitchFamily="34" charset="-120"/>
              </a:rPr>
              <a:t>BitmapDescriptor</a:t>
            </a:r>
            <a:r>
              <a:rPr lang="zh-CN" altLang="en-US" dirty="0">
                <a:solidFill>
                  <a:srgbClr val="000000"/>
                </a:solidFill>
                <a:latin typeface="Microsoft JhengHei" panose="020B0604030504040204" pitchFamily="34" charset="-120"/>
                <a:ea typeface="Microsoft JhengHei" panose="020B0604030504040204" pitchFamily="34" charset="-120"/>
              </a:rPr>
              <a:t>與</a:t>
            </a:r>
            <a:r>
              <a:rPr lang="en-US" dirty="0" err="1">
                <a:solidFill>
                  <a:srgbClr val="000000"/>
                </a:solidFill>
                <a:latin typeface="Microsoft JhengHei" panose="020B0604030504040204" pitchFamily="34" charset="-120"/>
                <a:ea typeface="Microsoft JhengHei" panose="020B0604030504040204" pitchFamily="34" charset="-120"/>
              </a:rPr>
              <a:t>BitmapDescriptorFactory</a:t>
            </a:r>
            <a:r>
              <a:rPr lang="en-US" dirty="0">
                <a:solidFill>
                  <a:srgbClr val="000000"/>
                </a:solidFill>
                <a:latin typeface="Microsoft JhengHei" panose="020B0604030504040204" pitchFamily="34" charset="-120"/>
                <a:ea typeface="Microsoft JhengHei" panose="020B0604030504040204" pitchFamily="34" charset="-120"/>
              </a:rPr>
              <a:t> – </a:t>
            </a:r>
            <a:r>
              <a:rPr lang="zh-CN" altLang="en-US" dirty="0">
                <a:solidFill>
                  <a:srgbClr val="000000"/>
                </a:solidFill>
                <a:latin typeface="Microsoft JhengHei" panose="020B0604030504040204" pitchFamily="34" charset="-120"/>
                <a:ea typeface="Microsoft JhengHei" panose="020B0604030504040204" pitchFamily="34" charset="-120"/>
              </a:rPr>
              <a:t>需要設定</a:t>
            </a:r>
            <a:r>
              <a:rPr lang="en-US" dirty="0">
                <a:solidFill>
                  <a:srgbClr val="000000"/>
                </a:solidFill>
                <a:latin typeface="Microsoft JhengHei" panose="020B0604030504040204" pitchFamily="34" charset="-120"/>
                <a:ea typeface="Microsoft JhengHei" panose="020B0604030504040204" pitchFamily="34" charset="-120"/>
              </a:rPr>
              <a:t>Marker</a:t>
            </a:r>
            <a:r>
              <a:rPr lang="zh-CN" altLang="en-US" dirty="0">
                <a:solidFill>
                  <a:srgbClr val="000000"/>
                </a:solidFill>
                <a:latin typeface="Microsoft JhengHei" panose="020B0604030504040204" pitchFamily="34" charset="-120"/>
                <a:ea typeface="Microsoft JhengHei" panose="020B0604030504040204" pitchFamily="34" charset="-120"/>
              </a:rPr>
              <a:t>圖示的時候會用到它們。</a:t>
            </a:r>
            <a:endParaRPr lang="zh-CN" altLang="en-US" dirty="0">
              <a:solidFill>
                <a:srgbClr val="000000"/>
              </a:solidFill>
              <a:latin typeface="Microsoft JhengHei" panose="020B0604030504040204" pitchFamily="34" charset="-120"/>
              <a:ea typeface="Microsoft JhengHei" panose="020B0604030504040204" pitchFamily="34" charset="-120"/>
            </a:endParaRPr>
          </a:p>
          <a:p>
            <a:r>
              <a:rPr lang="zh-CN" altLang="en-US" dirty="0">
                <a:solidFill>
                  <a:srgbClr val="000000"/>
                </a:solidFill>
                <a:latin typeface="Microsoft JhengHei" panose="020B0604030504040204" pitchFamily="34" charset="-120"/>
                <a:ea typeface="Microsoft JhengHei" panose="020B0604030504040204" pitchFamily="34" charset="-120"/>
              </a:rPr>
              <a:t>開啟「</a:t>
            </a:r>
            <a:r>
              <a:rPr lang="en-US" dirty="0">
                <a:solidFill>
                  <a:srgbClr val="000000"/>
                </a:solidFill>
                <a:latin typeface="Microsoft JhengHei" panose="020B0604030504040204" pitchFamily="34" charset="-120"/>
                <a:ea typeface="Microsoft JhengHei" panose="020B0604030504040204" pitchFamily="34" charset="-120"/>
              </a:rPr>
              <a:t>MapsActivity.java」，</a:t>
            </a:r>
            <a:r>
              <a:rPr lang="zh-CN" altLang="en-US" dirty="0">
                <a:solidFill>
                  <a:srgbClr val="000000"/>
                </a:solidFill>
                <a:latin typeface="Microsoft JhengHei" panose="020B0604030504040204" pitchFamily="34" charset="-120"/>
                <a:ea typeface="Microsoft JhengHei" panose="020B0604030504040204" pitchFamily="34" charset="-120"/>
              </a:rPr>
              <a:t>加入設定地圖標記的方法：</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4" name="Rectangle 2"/>
          <p:cNvSpPr>
            <a:spLocks noChangeArrowheads="1"/>
          </p:cNvSpPr>
          <p:nvPr/>
        </p:nvSpPr>
        <p:spPr bwMode="auto">
          <a:xfrm>
            <a:off x="229385" y="2433050"/>
            <a:ext cx="4879943" cy="180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在地圖加入指定位置與標題的標記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addMarker(LatLng place, String title, String snippet)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BitmapDescriptor icon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BitmapDescriptorFactory.fromResource(R.drawable.ic_launcher);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MarkerOptions markerOptions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MarkerOptions();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markerOptions.position(place)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.title(title)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.snippet(snippet)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.icon(icon);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mMap.addMarker(markerOptions);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Rectangle 9"/>
          <p:cNvSpPr/>
          <p:nvPr/>
        </p:nvSpPr>
        <p:spPr>
          <a:xfrm>
            <a:off x="78556" y="4308841"/>
            <a:ext cx="6096000" cy="646331"/>
          </a:xfrm>
          <a:prstGeom prst="rect">
            <a:avLst/>
          </a:prstGeom>
        </p:spPr>
        <p:txBody>
          <a:bodyPr>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同樣在「</a:t>
            </a:r>
            <a:r>
              <a:rPr lang="en-US" dirty="0">
                <a:solidFill>
                  <a:srgbClr val="000000"/>
                </a:solidFill>
                <a:latin typeface="Microsoft JhengHei" panose="020B0604030504040204" pitchFamily="34" charset="-120"/>
                <a:ea typeface="Microsoft JhengHei" panose="020B0604030504040204" pitchFamily="34" charset="-120"/>
              </a:rPr>
              <a:t>MapsActivity.java」，</a:t>
            </a:r>
            <a:r>
              <a:rPr lang="zh-CN" altLang="en-US" dirty="0">
                <a:solidFill>
                  <a:srgbClr val="000000"/>
                </a:solidFill>
                <a:latin typeface="Microsoft JhengHei" panose="020B0604030504040204" pitchFamily="34" charset="-120"/>
                <a:ea typeface="Microsoft JhengHei" panose="020B0604030504040204" pitchFamily="34" charset="-120"/>
              </a:rPr>
              <a:t>找到「</a:t>
            </a:r>
            <a:r>
              <a:rPr lang="en-US" dirty="0" err="1">
                <a:solidFill>
                  <a:srgbClr val="000000"/>
                </a:solidFill>
                <a:latin typeface="Microsoft JhengHei" panose="020B0604030504040204" pitchFamily="34" charset="-120"/>
                <a:ea typeface="Microsoft JhengHei" panose="020B0604030504040204" pitchFamily="34" charset="-120"/>
              </a:rPr>
              <a:t>setUpMap</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方法，參考下列的內容修改原有的程式碼</a:t>
            </a:r>
            <a:r>
              <a:rPr lang="zh-CN" altLang="en-US" dirty="0" smtClean="0">
                <a:solidFill>
                  <a:srgbClr val="000000"/>
                </a:solidFill>
                <a:latin typeface="Microsoft JhengHei" panose="020B0604030504040204" pitchFamily="34" charset="-120"/>
                <a:ea typeface="Microsoft JhengHei" panose="020B0604030504040204" pitchFamily="34" charset="-120"/>
              </a:rPr>
              <a:t>：</a:t>
            </a:r>
            <a:endParaRPr lang="en-US" dirty="0"/>
          </a:p>
        </p:txBody>
      </p:sp>
      <p:sp>
        <p:nvSpPr>
          <p:cNvPr id="12" name="Rectangle 3"/>
          <p:cNvSpPr>
            <a:spLocks noChangeArrowheads="1"/>
          </p:cNvSpPr>
          <p:nvPr/>
        </p:nvSpPr>
        <p:spPr bwMode="auto">
          <a:xfrm>
            <a:off x="229385" y="4955172"/>
            <a:ext cx="4040957" cy="180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setUpMap()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刪除原來預設的內容</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//mMap.addMarker(new MarkerOptions().position(new LatLng(0, 0)).title("Marker"));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建立位置的座標物件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LatLng place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LatLng(</a:t>
            </a:r>
            <a:r>
              <a:rPr kumimoji="0" lang="en-US" altLang="en-US" sz="900" b="0" i="0" u="none" strike="noStrike" cap="none" normalizeH="0" baseline="0" smtClean="0">
                <a:ln>
                  <a:noFill/>
                </a:ln>
                <a:solidFill>
                  <a:srgbClr val="009900"/>
                </a:solidFill>
                <a:effectLst/>
                <a:latin typeface="Consolas" panose="020B0609020204030204" pitchFamily="49" charset="0"/>
              </a:rPr>
              <a:t>25.033408</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121.564099</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移動地圖</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moveMap(place);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加入地圖標記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addMarker(place, </a:t>
            </a:r>
            <a:r>
              <a:rPr kumimoji="0" lang="en-US" altLang="en-US" sz="900" b="0" i="0" u="none" strike="noStrike" cap="none" normalizeH="0" baseline="0" smtClean="0">
                <a:ln>
                  <a:noFill/>
                </a:ln>
                <a:solidFill>
                  <a:srgbClr val="0000FF"/>
                </a:solidFill>
                <a:effectLst/>
                <a:latin typeface="Consolas" panose="020B0609020204030204" pitchFamily="49" charset="0"/>
              </a:rPr>
              <a:t>"Hello!"</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 Google Maps v2!"</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3077" name="Picture 5" descr="AndroidTutorial5_04_02_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73192" y="2241223"/>
            <a:ext cx="2409825" cy="4286250"/>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AndroidTutorial5_04_02_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9257" y="2241223"/>
            <a:ext cx="2409825" cy="4286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graphicFrame>
        <p:nvGraphicFramePr>
          <p:cNvPr id="12" name="Table 11"/>
          <p:cNvGraphicFramePr>
            <a:graphicFrameLocks noGrp="1"/>
          </p:cNvGraphicFramePr>
          <p:nvPr/>
        </p:nvGraphicFramePr>
        <p:xfrm>
          <a:off x="278907" y="1025055"/>
          <a:ext cx="3547368" cy="1097280"/>
        </p:xfrm>
        <a:graphic>
          <a:graphicData uri="http://schemas.openxmlformats.org/drawingml/2006/table">
            <a:tbl>
              <a:tblPr/>
              <a:tblGrid>
                <a:gridCol w="1773684"/>
                <a:gridCol w="1773684"/>
              </a:tblGrid>
              <a:tr h="0">
                <a:tc>
                  <a:txBody>
                    <a:bodyPr/>
                    <a:lstStyle/>
                    <a:p>
                      <a:r>
                        <a:rPr lang="en-US" sz="1200" u="none" strike="noStrike" dirty="0" smtClean="0">
                          <a:solidFill>
                            <a:srgbClr val="0000FF"/>
                          </a:solidFill>
                          <a:effectLst/>
                          <a:hlinkClick r:id="rId1"/>
                        </a:rPr>
                        <a:t>1. </a:t>
                      </a:r>
                      <a:r>
                        <a:rPr lang="zh-CN" altLang="en-US" sz="1200" u="none" strike="noStrike" dirty="0" smtClean="0">
                          <a:solidFill>
                            <a:srgbClr val="0000FF"/>
                          </a:solidFill>
                          <a:effectLst/>
                          <a:hlinkClick r:id="rId1"/>
                        </a:rPr>
                        <a:t>创建</a:t>
                      </a:r>
                      <a:r>
                        <a:rPr lang="en-US" altLang="zh-CN" sz="1200" u="none" strike="noStrike" dirty="0" smtClean="0">
                          <a:solidFill>
                            <a:srgbClr val="0000FF"/>
                          </a:solidFill>
                          <a:effectLst/>
                          <a:hlinkClick r:id="rId1"/>
                        </a:rPr>
                        <a:t>buffer</a:t>
                      </a:r>
                      <a:endParaRPr lang="en-US" sz="1200" u="none" strike="noStrike" dirty="0" smtClean="0">
                        <a:solidFill>
                          <a:srgbClr val="0000FF"/>
                        </a:solidFill>
                        <a:effectLst/>
                        <a:hlinkClick r:id="rId1"/>
                      </a:endParaRPr>
                    </a:p>
                    <a:p>
                      <a:r>
                        <a:rPr lang="en-US" sz="1200" u="none" strike="noStrike" dirty="0" err="1" smtClean="0">
                          <a:solidFill>
                            <a:srgbClr val="0000FF"/>
                          </a:solidFill>
                          <a:effectLst/>
                          <a:hlinkClick r:id="rId1"/>
                        </a:rPr>
                        <a:t>cl_mem</a:t>
                      </a:r>
                      <a:r>
                        <a:rPr lang="en-US" sz="1200" u="none" strike="noStrike" dirty="0" smtClean="0">
                          <a:solidFill>
                            <a:srgbClr val="0000FF"/>
                          </a:solidFill>
                          <a:effectLst/>
                        </a:rPr>
                        <a:t>  </a:t>
                      </a:r>
                      <a:r>
                        <a:rPr lang="en-US" sz="1200" b="1" dirty="0" err="1" smtClean="0"/>
                        <a:t>clCreateBuffer</a:t>
                      </a:r>
                      <a:r>
                        <a:rPr lang="en-US" sz="1200" dirty="0"/>
                        <a:t> (</a:t>
                      </a:r>
                      <a:endParaRPr lang="en-US" sz="1200" dirty="0"/>
                    </a:p>
                  </a:txBody>
                  <a:tcPr marL="0" marR="0" marT="0" marB="0" anchor="b">
                    <a:lnL>
                      <a:noFill/>
                    </a:lnL>
                    <a:lnR>
                      <a:noFill/>
                    </a:lnR>
                    <a:lnT>
                      <a:noFill/>
                    </a:lnT>
                    <a:lnB>
                      <a:noFill/>
                    </a:lnB>
                    <a:solidFill>
                      <a:srgbClr val="FFFFFF"/>
                    </a:solidFill>
                  </a:tcPr>
                </a:tc>
                <a:tc>
                  <a:txBody>
                    <a:bodyPr/>
                    <a:lstStyle/>
                    <a:p>
                      <a:r>
                        <a:rPr lang="en-US" sz="1200" u="none" strike="noStrike">
                          <a:solidFill>
                            <a:srgbClr val="0000FF"/>
                          </a:solidFill>
                          <a:effectLst/>
                          <a:hlinkClick r:id="rId1"/>
                        </a:rPr>
                        <a:t>cl_context</a:t>
                      </a:r>
                      <a:r>
                        <a:rPr lang="en-US" sz="1200"/>
                        <a:t> </a:t>
                      </a:r>
                      <a:r>
                        <a:rPr lang="en-US" sz="1200" i="1"/>
                        <a:t>context</a:t>
                      </a:r>
                      <a:r>
                        <a:rPr lang="en-US" sz="1200"/>
                        <a:t>,</a:t>
                      </a:r>
                      <a:endParaRPr lang="en-US" sz="1200"/>
                    </a:p>
                  </a:txBody>
                  <a:tcPr marL="0" marR="0" marT="0" marB="0" anchor="b">
                    <a:lnL>
                      <a:noFill/>
                    </a:lnL>
                    <a:lnR>
                      <a:noFill/>
                    </a:lnR>
                    <a:lnT>
                      <a:noFill/>
                    </a:lnT>
                    <a:lnB>
                      <a:noFill/>
                    </a:lnB>
                    <a:solidFill>
                      <a:srgbClr val="FFFFFF"/>
                    </a:solidFill>
                  </a:tcPr>
                </a:tc>
              </a:tr>
              <a:tr h="0">
                <a:tc>
                  <a:txBody>
                    <a:bodyPr/>
                    <a:lstStyle/>
                    <a:p>
                      <a:r>
                        <a:rPr lang="en-US" sz="1200" dirty="0"/>
                        <a:t> </a:t>
                      </a:r>
                      <a:endParaRPr lang="en-US" sz="1200" dirty="0"/>
                    </a:p>
                  </a:txBody>
                  <a:tcPr marL="0" marR="0" marT="0" marB="0">
                    <a:lnL>
                      <a:noFill/>
                    </a:lnL>
                    <a:lnR>
                      <a:noFill/>
                    </a:lnR>
                    <a:lnT>
                      <a:noFill/>
                    </a:lnT>
                    <a:lnB>
                      <a:noFill/>
                    </a:lnB>
                    <a:solidFill>
                      <a:srgbClr val="FFFFFF"/>
                    </a:solidFill>
                  </a:tcPr>
                </a:tc>
                <a:tc>
                  <a:txBody>
                    <a:bodyPr/>
                    <a:lstStyle/>
                    <a:p>
                      <a:r>
                        <a:rPr lang="en-US" sz="1200" u="none" strike="noStrike">
                          <a:solidFill>
                            <a:srgbClr val="0000FF"/>
                          </a:solidFill>
                          <a:effectLst/>
                          <a:hlinkClick r:id="rId2"/>
                        </a:rPr>
                        <a:t>cl_mem_flags</a:t>
                      </a:r>
                      <a:r>
                        <a:rPr lang="en-US" sz="1200"/>
                        <a:t> </a:t>
                      </a:r>
                      <a:r>
                        <a:rPr lang="en-US" sz="1200" i="1"/>
                        <a:t>flags</a:t>
                      </a:r>
                      <a:r>
                        <a:rPr lang="en-US" sz="1200"/>
                        <a:t>,</a:t>
                      </a:r>
                      <a:endParaRPr lang="en-US" sz="1200"/>
                    </a:p>
                  </a:txBody>
                  <a:tcPr marL="0" marR="0" marT="0" marB="0">
                    <a:lnL>
                      <a:noFill/>
                    </a:lnL>
                    <a:lnR>
                      <a:noFill/>
                    </a:lnR>
                    <a:lnT>
                      <a:noFill/>
                    </a:lnT>
                    <a:lnB>
                      <a:noFill/>
                    </a:lnB>
                    <a:solidFill>
                      <a:srgbClr val="FFFFFF"/>
                    </a:solidFill>
                  </a:tcPr>
                </a:tc>
              </a:tr>
              <a:tr h="0">
                <a:tc>
                  <a:txBody>
                    <a:bodyPr/>
                    <a:lstStyle/>
                    <a:p>
                      <a:r>
                        <a:rPr lang="en-US" sz="1200"/>
                        <a:t> </a:t>
                      </a:r>
                      <a:endParaRPr lang="en-US" sz="1200"/>
                    </a:p>
                  </a:txBody>
                  <a:tcPr marL="0" marR="0" marT="0" marB="0">
                    <a:lnL>
                      <a:noFill/>
                    </a:lnL>
                    <a:lnR>
                      <a:noFill/>
                    </a:lnR>
                    <a:lnT>
                      <a:noFill/>
                    </a:lnT>
                    <a:lnB>
                      <a:noFill/>
                    </a:lnB>
                    <a:solidFill>
                      <a:srgbClr val="FFFFFF"/>
                    </a:solidFill>
                  </a:tcPr>
                </a:tc>
                <a:tc>
                  <a:txBody>
                    <a:bodyPr/>
                    <a:lstStyle/>
                    <a:p>
                      <a:r>
                        <a:rPr lang="en-US" sz="1200" u="none" strike="noStrike" dirty="0" err="1">
                          <a:solidFill>
                            <a:srgbClr val="0000FF"/>
                          </a:solidFill>
                          <a:effectLst/>
                          <a:hlinkClick r:id="rId3"/>
                        </a:rPr>
                        <a:t>size_t</a:t>
                      </a:r>
                      <a:r>
                        <a:rPr lang="en-US" sz="1200" dirty="0"/>
                        <a:t> </a:t>
                      </a:r>
                      <a:r>
                        <a:rPr lang="en-US" sz="1200" i="1" dirty="0"/>
                        <a:t>size</a:t>
                      </a:r>
                      <a:r>
                        <a:rPr lang="en-US" sz="1200" dirty="0"/>
                        <a:t>,</a:t>
                      </a:r>
                      <a:endParaRPr lang="en-US" sz="1200" dirty="0"/>
                    </a:p>
                  </a:txBody>
                  <a:tcPr marL="0" marR="0" marT="0" marB="0">
                    <a:lnL>
                      <a:noFill/>
                    </a:lnL>
                    <a:lnR>
                      <a:noFill/>
                    </a:lnR>
                    <a:lnT>
                      <a:noFill/>
                    </a:lnT>
                    <a:lnB>
                      <a:noFill/>
                    </a:lnB>
                    <a:solidFill>
                      <a:srgbClr val="FFFFFF"/>
                    </a:solidFill>
                  </a:tcPr>
                </a:tc>
              </a:tr>
              <a:tr h="0">
                <a:tc>
                  <a:txBody>
                    <a:bodyPr/>
                    <a:lstStyle/>
                    <a:p>
                      <a:r>
                        <a:rPr lang="en-US" sz="1200"/>
                        <a:t> </a:t>
                      </a:r>
                      <a:endParaRPr lang="en-US" sz="1200"/>
                    </a:p>
                  </a:txBody>
                  <a:tcPr marL="0" marR="0" marT="0" marB="0">
                    <a:lnL>
                      <a:noFill/>
                    </a:lnL>
                    <a:lnR>
                      <a:noFill/>
                    </a:lnR>
                    <a:lnT>
                      <a:noFill/>
                    </a:lnT>
                    <a:lnB>
                      <a:noFill/>
                    </a:lnB>
                    <a:solidFill>
                      <a:srgbClr val="FFFFFF"/>
                    </a:solidFill>
                  </a:tcPr>
                </a:tc>
                <a:tc>
                  <a:txBody>
                    <a:bodyPr/>
                    <a:lstStyle/>
                    <a:p>
                      <a:r>
                        <a:rPr lang="en-US" sz="1200" u="none" strike="noStrike">
                          <a:solidFill>
                            <a:srgbClr val="0000FF"/>
                          </a:solidFill>
                          <a:effectLst/>
                          <a:hlinkClick r:id="rId3"/>
                        </a:rPr>
                        <a:t>void</a:t>
                      </a:r>
                      <a:r>
                        <a:rPr lang="en-US" sz="1200"/>
                        <a:t> </a:t>
                      </a:r>
                      <a:r>
                        <a:rPr lang="en-US" sz="1200" i="1"/>
                        <a:t>*host_ptr</a:t>
                      </a:r>
                      <a:r>
                        <a:rPr lang="en-US" sz="1200"/>
                        <a:t>,</a:t>
                      </a:r>
                      <a:endParaRPr lang="en-US" sz="1200"/>
                    </a:p>
                  </a:txBody>
                  <a:tcPr marL="0" marR="0" marT="0" marB="0">
                    <a:lnL>
                      <a:noFill/>
                    </a:lnL>
                    <a:lnR>
                      <a:noFill/>
                    </a:lnR>
                    <a:lnT>
                      <a:noFill/>
                    </a:lnT>
                    <a:lnB>
                      <a:noFill/>
                    </a:lnB>
                    <a:solidFill>
                      <a:srgbClr val="FFFFFF"/>
                    </a:solidFill>
                  </a:tcPr>
                </a:tc>
              </a:tr>
              <a:tr h="0">
                <a:tc>
                  <a:txBody>
                    <a:bodyPr/>
                    <a:lstStyle/>
                    <a:p>
                      <a:r>
                        <a:rPr lang="en-US" sz="1200"/>
                        <a:t> </a:t>
                      </a:r>
                      <a:endParaRPr lang="en-US" sz="1200"/>
                    </a:p>
                  </a:txBody>
                  <a:tcPr marL="0" marR="0" marT="0" marB="0">
                    <a:lnL>
                      <a:noFill/>
                    </a:lnL>
                    <a:lnR>
                      <a:noFill/>
                    </a:lnR>
                    <a:lnT>
                      <a:noFill/>
                    </a:lnT>
                    <a:lnB>
                      <a:noFill/>
                    </a:lnB>
                    <a:solidFill>
                      <a:srgbClr val="FFFFFF"/>
                    </a:solidFill>
                  </a:tcPr>
                </a:tc>
                <a:tc>
                  <a:txBody>
                    <a:bodyPr/>
                    <a:lstStyle/>
                    <a:p>
                      <a:r>
                        <a:rPr lang="en-US" sz="1200" u="none" strike="noStrike" dirty="0" err="1">
                          <a:solidFill>
                            <a:srgbClr val="0000FF"/>
                          </a:solidFill>
                          <a:effectLst/>
                          <a:hlinkClick r:id="rId3"/>
                        </a:rPr>
                        <a:t>cl_int</a:t>
                      </a:r>
                      <a:r>
                        <a:rPr lang="en-US" sz="1200" dirty="0"/>
                        <a:t> </a:t>
                      </a:r>
                      <a:r>
                        <a:rPr lang="en-US" sz="1200" i="1" dirty="0"/>
                        <a:t>*</a:t>
                      </a:r>
                      <a:r>
                        <a:rPr lang="en-US" sz="1200" i="1" dirty="0" err="1"/>
                        <a:t>errcode_ret</a:t>
                      </a:r>
                      <a:r>
                        <a:rPr lang="en-US" sz="1200" dirty="0" smtClean="0"/>
                        <a:t>)</a:t>
                      </a:r>
                      <a:endParaRPr lang="en-US" sz="1200" dirty="0" smtClean="0"/>
                    </a:p>
                  </a:txBody>
                  <a:tcPr marL="0" marR="0" marT="0" marB="0">
                    <a:lnL>
                      <a:noFill/>
                    </a:lnL>
                    <a:lnR>
                      <a:noFill/>
                    </a:lnR>
                    <a:lnT>
                      <a:noFill/>
                    </a:lnT>
                    <a:lnB>
                      <a:noFill/>
                    </a:lnB>
                    <a:solidFill>
                      <a:srgbClr val="FFFFFF"/>
                    </a:solidFill>
                  </a:tcPr>
                </a:tc>
              </a:tr>
            </a:tbl>
          </a:graphicData>
        </a:graphic>
      </p:graphicFrame>
      <p:sp>
        <p:nvSpPr>
          <p:cNvPr id="13" name="Rectangle 12"/>
          <p:cNvSpPr/>
          <p:nvPr/>
        </p:nvSpPr>
        <p:spPr>
          <a:xfrm>
            <a:off x="162757" y="2122335"/>
            <a:ext cx="3193002" cy="1600438"/>
          </a:xfrm>
          <a:prstGeom prst="rect">
            <a:avLst/>
          </a:prstGeom>
        </p:spPr>
        <p:txBody>
          <a:bodyPr wrap="square">
            <a:spAutoFit/>
          </a:bodyPr>
          <a:lstStyle/>
          <a:p>
            <a:r>
              <a:rPr lang="zh-CN" altLang="en-US" sz="1400" dirty="0">
                <a:solidFill>
                  <a:srgbClr val="000000"/>
                </a:solidFill>
                <a:latin typeface="Arial" panose="020B0604020202020204" pitchFamily="34" charset="0"/>
              </a:rPr>
              <a:t>函数将创建（或分配）一片</a:t>
            </a:r>
            <a:r>
              <a:rPr lang="en-US" sz="1400" dirty="0">
                <a:solidFill>
                  <a:srgbClr val="000000"/>
                </a:solidFill>
                <a:latin typeface="Arial" panose="020B0604020202020204" pitchFamily="34" charset="0"/>
              </a:rPr>
              <a:t>buffer，</a:t>
            </a:r>
            <a:r>
              <a:rPr lang="zh-CN" altLang="en-US" sz="1400" dirty="0">
                <a:solidFill>
                  <a:srgbClr val="000000"/>
                </a:solidFill>
                <a:latin typeface="Arial" panose="020B0604020202020204" pitchFamily="34" charset="0"/>
              </a:rPr>
              <a:t>并返回。这里创建的</a:t>
            </a:r>
            <a:r>
              <a:rPr lang="en-US" sz="1400" dirty="0">
                <a:solidFill>
                  <a:srgbClr val="000000"/>
                </a:solidFill>
                <a:latin typeface="Arial" panose="020B0604020202020204" pitchFamily="34" charset="0"/>
              </a:rPr>
              <a:t>mem</a:t>
            </a:r>
            <a:r>
              <a:rPr lang="zh-CN" altLang="en-US" sz="1400" dirty="0">
                <a:solidFill>
                  <a:srgbClr val="000000"/>
                </a:solidFill>
                <a:latin typeface="Arial" panose="020B0604020202020204" pitchFamily="34" charset="0"/>
              </a:rPr>
              <a:t>可以是</a:t>
            </a:r>
            <a:r>
              <a:rPr lang="en-US" sz="1400" dirty="0" err="1">
                <a:solidFill>
                  <a:srgbClr val="000000"/>
                </a:solidFill>
                <a:latin typeface="Arial" panose="020B0604020202020204" pitchFamily="34" charset="0"/>
              </a:rPr>
              <a:t>globla</a:t>
            </a:r>
            <a:r>
              <a:rPr lang="zh-CN" altLang="en-US" sz="1400" dirty="0">
                <a:solidFill>
                  <a:srgbClr val="000000"/>
                </a:solidFill>
                <a:latin typeface="Arial" panose="020B0604020202020204" pitchFamily="34" charset="0"/>
              </a:rPr>
              <a:t>也可以是</a:t>
            </a:r>
            <a:r>
              <a:rPr lang="en-US" sz="1400" dirty="0">
                <a:solidFill>
                  <a:srgbClr val="000000"/>
                </a:solidFill>
                <a:latin typeface="Arial" panose="020B0604020202020204" pitchFamily="34" charset="0"/>
              </a:rPr>
              <a:t>local</a:t>
            </a:r>
            <a:r>
              <a:rPr lang="zh-CN" altLang="en-US" sz="1400" dirty="0">
                <a:solidFill>
                  <a:srgbClr val="000000"/>
                </a:solidFill>
                <a:latin typeface="Arial" panose="020B0604020202020204" pitchFamily="34" charset="0"/>
              </a:rPr>
              <a:t>或</a:t>
            </a:r>
            <a:r>
              <a:rPr lang="en-US" sz="1400" dirty="0">
                <a:solidFill>
                  <a:srgbClr val="000000"/>
                </a:solidFill>
                <a:latin typeface="Arial" panose="020B0604020202020204" pitchFamily="34" charset="0"/>
              </a:rPr>
              <a:t>private，</a:t>
            </a:r>
            <a:r>
              <a:rPr lang="zh-CN" altLang="en-US" sz="1400" dirty="0">
                <a:solidFill>
                  <a:srgbClr val="000000"/>
                </a:solidFill>
                <a:latin typeface="Arial" panose="020B0604020202020204" pitchFamily="34" charset="0"/>
              </a:rPr>
              <a:t>具体要看</a:t>
            </a:r>
            <a:r>
              <a:rPr lang="en-US" sz="1400" dirty="0" err="1">
                <a:solidFill>
                  <a:srgbClr val="000000"/>
                </a:solidFill>
                <a:latin typeface="Arial" panose="020B0604020202020204" pitchFamily="34" charset="0"/>
              </a:rPr>
              <a:t>kernal</a:t>
            </a:r>
            <a:r>
              <a:rPr lang="zh-CN" altLang="en-US" sz="1400" dirty="0">
                <a:solidFill>
                  <a:srgbClr val="000000"/>
                </a:solidFill>
                <a:latin typeface="Arial" panose="020B0604020202020204" pitchFamily="34" charset="0"/>
              </a:rPr>
              <a:t>中怎样声明限定符。</a:t>
            </a:r>
            <a:r>
              <a:rPr lang="en-US" sz="1400" dirty="0">
                <a:solidFill>
                  <a:srgbClr val="000000"/>
                </a:solidFill>
                <a:latin typeface="Arial" panose="020B0604020202020204" pitchFamily="34" charset="0"/>
              </a:rPr>
              <a:t>cl</a:t>
            </a:r>
            <a:r>
              <a:rPr lang="zh-CN" altLang="en-US" sz="1400" dirty="0">
                <a:solidFill>
                  <a:srgbClr val="000000"/>
                </a:solidFill>
                <a:latin typeface="Arial" panose="020B0604020202020204" pitchFamily="34" charset="0"/>
              </a:rPr>
              <a:t>会根据执行情况自动管理</a:t>
            </a:r>
            <a:r>
              <a:rPr lang="en-US" sz="1400" dirty="0">
                <a:solidFill>
                  <a:srgbClr val="000000"/>
                </a:solidFill>
                <a:latin typeface="Arial" panose="020B0604020202020204" pitchFamily="34" charset="0"/>
              </a:rPr>
              <a:t>global</a:t>
            </a:r>
            <a:r>
              <a:rPr lang="zh-CN" altLang="en-US" sz="1400" dirty="0">
                <a:solidFill>
                  <a:srgbClr val="000000"/>
                </a:solidFill>
                <a:latin typeface="Arial" panose="020B0604020202020204" pitchFamily="34" charset="0"/>
              </a:rPr>
              <a:t>到更进一层如</a:t>
            </a:r>
            <a:r>
              <a:rPr lang="en-US" sz="1400" dirty="0">
                <a:solidFill>
                  <a:srgbClr val="000000"/>
                </a:solidFill>
                <a:latin typeface="Arial" panose="020B0604020202020204" pitchFamily="34" charset="0"/>
              </a:rPr>
              <a:t>private</a:t>
            </a:r>
            <a:r>
              <a:rPr lang="zh-CN" altLang="en-US" sz="1400" dirty="0">
                <a:solidFill>
                  <a:srgbClr val="000000"/>
                </a:solidFill>
                <a:latin typeface="Arial" panose="020B0604020202020204" pitchFamily="34" charset="0"/>
              </a:rPr>
              <a:t>的</a:t>
            </a:r>
            <a:r>
              <a:rPr lang="en-US" sz="1400" dirty="0">
                <a:solidFill>
                  <a:srgbClr val="000000"/>
                </a:solidFill>
                <a:latin typeface="Arial" panose="020B0604020202020204" pitchFamily="34" charset="0"/>
              </a:rPr>
              <a:t>copy。</a:t>
            </a:r>
            <a:r>
              <a:rPr lang="zh-CN" altLang="en-US" sz="1400" dirty="0">
                <a:solidFill>
                  <a:srgbClr val="000000"/>
                </a:solidFill>
                <a:latin typeface="Arial" panose="020B0604020202020204" pitchFamily="34" charset="0"/>
              </a:rPr>
              <a:t>这里的</a:t>
            </a:r>
            <a:r>
              <a:rPr lang="en-US" sz="1400" dirty="0">
                <a:solidFill>
                  <a:srgbClr val="000000"/>
                </a:solidFill>
                <a:latin typeface="Arial" panose="020B0604020202020204" pitchFamily="34" charset="0"/>
              </a:rPr>
              <a:t>buffer</a:t>
            </a:r>
            <a:r>
              <a:rPr lang="zh-CN" altLang="en-US" sz="1400" dirty="0">
                <a:solidFill>
                  <a:srgbClr val="000000"/>
                </a:solidFill>
                <a:latin typeface="Arial" panose="020B0604020202020204" pitchFamily="34" charset="0"/>
              </a:rPr>
              <a:t>概念是用于</a:t>
            </a:r>
            <a:r>
              <a:rPr lang="en-US" sz="1400" dirty="0" err="1">
                <a:solidFill>
                  <a:srgbClr val="000000"/>
                </a:solidFill>
                <a:latin typeface="Arial" panose="020B0604020202020204" pitchFamily="34" charset="0"/>
              </a:rPr>
              <a:t>kernal</a:t>
            </a:r>
            <a:r>
              <a:rPr lang="zh-CN" altLang="en-US" sz="1400" dirty="0">
                <a:solidFill>
                  <a:srgbClr val="000000"/>
                </a:solidFill>
                <a:latin typeface="Arial" panose="020B0604020202020204" pitchFamily="34" charset="0"/>
              </a:rPr>
              <a:t>函数计算的</a:t>
            </a:r>
            <a:endParaRPr lang="en-US" sz="1400" dirty="0"/>
          </a:p>
        </p:txBody>
      </p:sp>
      <p:sp>
        <p:nvSpPr>
          <p:cNvPr id="14" name="Rectangle 13"/>
          <p:cNvSpPr/>
          <p:nvPr/>
        </p:nvSpPr>
        <p:spPr>
          <a:xfrm>
            <a:off x="162757" y="3626346"/>
            <a:ext cx="6096000" cy="3231654"/>
          </a:xfrm>
          <a:prstGeom prst="rect">
            <a:avLst/>
          </a:prstGeom>
        </p:spPr>
        <p:txBody>
          <a:bodyPr>
            <a:spAutoFit/>
          </a:bodyPr>
          <a:lstStyle/>
          <a:p>
            <a:r>
              <a:rPr lang="zh-CN" altLang="en-US" sz="1200" b="1" dirty="0">
                <a:solidFill>
                  <a:srgbClr val="000000"/>
                </a:solidFill>
                <a:latin typeface="Arial" panose="020B0604020202020204" pitchFamily="34" charset="0"/>
              </a:rPr>
              <a:t>主要的参数在 </a:t>
            </a:r>
            <a:r>
              <a:rPr lang="en-US" sz="1200" b="1" dirty="0">
                <a:solidFill>
                  <a:srgbClr val="000000"/>
                </a:solidFill>
                <a:latin typeface="Arial" panose="020B0604020202020204" pitchFamily="34" charset="0"/>
              </a:rPr>
              <a:t>flags</a:t>
            </a:r>
            <a:r>
              <a:rPr lang="en-US" sz="1200" dirty="0">
                <a:solidFill>
                  <a:srgbClr val="000000"/>
                </a:solidFill>
                <a:latin typeface="Arial" panose="020B0604020202020204" pitchFamily="34" charset="0"/>
              </a:rPr>
              <a:t>,</a:t>
            </a:r>
            <a:r>
              <a:rPr lang="zh-CN" altLang="en-US" sz="1200" dirty="0">
                <a:solidFill>
                  <a:srgbClr val="000000"/>
                </a:solidFill>
                <a:latin typeface="Arial" panose="020B0604020202020204" pitchFamily="34" charset="0"/>
              </a:rPr>
              <a:t>这些参数可</a:t>
            </a:r>
            <a:r>
              <a:rPr lang="zh-CN" altLang="en-US" sz="1200" dirty="0" smtClean="0">
                <a:solidFill>
                  <a:srgbClr val="000000"/>
                </a:solidFill>
                <a:latin typeface="Arial" panose="020B0604020202020204" pitchFamily="34" charset="0"/>
              </a:rPr>
              <a:t>以</a:t>
            </a:r>
            <a:endParaRPr lang="en-US" altLang="zh-CN"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1  </a:t>
            </a:r>
            <a:r>
              <a:rPr lang="en-US" sz="1200" dirty="0">
                <a:solidFill>
                  <a:srgbClr val="000000"/>
                </a:solidFill>
                <a:latin typeface="Arial" panose="020B0604020202020204" pitchFamily="34" charset="0"/>
              </a:rPr>
              <a:t>CL_MEM_READ_WRITE：</a:t>
            </a:r>
            <a:r>
              <a:rPr lang="zh-CN" altLang="en-US" sz="1200" dirty="0">
                <a:solidFill>
                  <a:srgbClr val="000000"/>
                </a:solidFill>
                <a:latin typeface="Arial" panose="020B0604020202020204" pitchFamily="34" charset="0"/>
              </a:rPr>
              <a:t>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上开辟一段</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可读可写的内存，这是默认</a:t>
            </a:r>
            <a:endParaRPr lang="zh-CN" altLang="en-US"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2  </a:t>
            </a:r>
            <a:r>
              <a:rPr lang="en-US" sz="1200" dirty="0">
                <a:solidFill>
                  <a:srgbClr val="000000"/>
                </a:solidFill>
                <a:latin typeface="Arial" panose="020B0604020202020204" pitchFamily="34" charset="0"/>
              </a:rPr>
              <a:t>CL_MEM_WRITE_ONLY：</a:t>
            </a:r>
            <a:r>
              <a:rPr lang="zh-CN" altLang="en-US" sz="1200" dirty="0">
                <a:solidFill>
                  <a:srgbClr val="000000"/>
                </a:solidFill>
                <a:latin typeface="Arial" panose="020B0604020202020204" pitchFamily="34" charset="0"/>
              </a:rPr>
              <a:t>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上开辟一段</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只可以写的内存</a:t>
            </a:r>
            <a:endParaRPr lang="zh-CN" altLang="en-US"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3  </a:t>
            </a:r>
            <a:r>
              <a:rPr lang="en-US" sz="1200" dirty="0">
                <a:solidFill>
                  <a:srgbClr val="000000"/>
                </a:solidFill>
                <a:latin typeface="Arial" panose="020B0604020202020204" pitchFamily="34" charset="0"/>
              </a:rPr>
              <a:t>CL_MEM_READ_ONLY：</a:t>
            </a:r>
            <a:r>
              <a:rPr lang="zh-CN" altLang="en-US" sz="1200" dirty="0">
                <a:solidFill>
                  <a:srgbClr val="000000"/>
                </a:solidFill>
                <a:latin typeface="Arial" panose="020B0604020202020204" pitchFamily="34" charset="0"/>
              </a:rPr>
              <a:t>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上开辟一段</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只可以读的内存</a:t>
            </a:r>
            <a:endParaRPr lang="zh-CN" altLang="en-US" sz="1200" dirty="0">
              <a:solidFill>
                <a:srgbClr val="000000"/>
              </a:solidFill>
              <a:latin typeface="Arial" panose="020B0604020202020204" pitchFamily="34" charset="0"/>
            </a:endParaRPr>
          </a:p>
          <a:p>
            <a:r>
              <a:rPr lang="zh-CN" altLang="en-US" sz="1200" dirty="0">
                <a:solidFill>
                  <a:srgbClr val="000000"/>
                </a:solidFill>
                <a:latin typeface="Arial" panose="020B0604020202020204" pitchFamily="34" charset="0"/>
              </a:rPr>
              <a:t> </a:t>
            </a:r>
            <a:endParaRPr lang="zh-CN" altLang="en-US"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4  </a:t>
            </a:r>
            <a:r>
              <a:rPr lang="en-US" sz="1200" dirty="0">
                <a:solidFill>
                  <a:srgbClr val="000000"/>
                </a:solidFill>
                <a:latin typeface="Arial" panose="020B0604020202020204" pitchFamily="34" charset="0"/>
              </a:rPr>
              <a:t>CL_MEM_USE_HOST_PTR：</a:t>
            </a:r>
            <a:r>
              <a:rPr lang="zh-CN" altLang="en-US" sz="1200" dirty="0">
                <a:solidFill>
                  <a:srgbClr val="000000"/>
                </a:solidFill>
                <a:latin typeface="Arial" panose="020B0604020202020204" pitchFamily="34" charset="0"/>
              </a:rPr>
              <a:t>直接使用</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上一段已经分配的</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供</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使用，注意：这里虽然是用了</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上已经存在的内存，但是这个内存的值不一定会和经过</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函数计算后的实际的值，即使用</a:t>
            </a:r>
            <a:r>
              <a:rPr lang="en-US" sz="1200" dirty="0" err="1">
                <a:solidFill>
                  <a:srgbClr val="000000"/>
                </a:solidFill>
                <a:latin typeface="Arial" panose="020B0604020202020204" pitchFamily="34" charset="0"/>
              </a:rPr>
              <a:t>clEnqueueReadBuffer</a:t>
            </a:r>
            <a:r>
              <a:rPr lang="zh-CN" altLang="en-US" sz="1200" dirty="0">
                <a:solidFill>
                  <a:srgbClr val="000000"/>
                </a:solidFill>
                <a:latin typeface="Arial" panose="020B0604020202020204" pitchFamily="34" charset="0"/>
              </a:rPr>
              <a:t>函数拷贝回的内存和原本的内存是不一样的，或者可以认为</a:t>
            </a:r>
            <a:r>
              <a:rPr lang="en-US" sz="1200" dirty="0" err="1">
                <a:solidFill>
                  <a:srgbClr val="000000"/>
                </a:solidFill>
                <a:latin typeface="Arial" panose="020B0604020202020204" pitchFamily="34" charset="0"/>
              </a:rPr>
              <a:t>opencl</a:t>
            </a:r>
            <a:r>
              <a:rPr lang="zh-CN" altLang="en-US" sz="1200" dirty="0">
                <a:solidFill>
                  <a:srgbClr val="000000"/>
                </a:solidFill>
                <a:latin typeface="Arial" panose="020B0604020202020204" pitchFamily="34" charset="0"/>
              </a:rPr>
              <a:t>虽然借用了这块内存作为</a:t>
            </a:r>
            <a:r>
              <a:rPr lang="en-US" sz="1200" dirty="0" err="1">
                <a:solidFill>
                  <a:srgbClr val="000000"/>
                </a:solidFill>
                <a:latin typeface="Arial" panose="020B0604020202020204" pitchFamily="34" charset="0"/>
              </a:rPr>
              <a:t>cl_mem</a:t>
            </a:r>
            <a:r>
              <a:rPr lang="en-US" sz="1200" dirty="0">
                <a:solidFill>
                  <a:srgbClr val="000000"/>
                </a:solidFill>
                <a:latin typeface="Arial" panose="020B0604020202020204" pitchFamily="34" charset="0"/>
              </a:rPr>
              <a:t>，</a:t>
            </a:r>
            <a:r>
              <a:rPr lang="zh-CN" altLang="en-US" sz="1200" dirty="0">
                <a:solidFill>
                  <a:srgbClr val="000000"/>
                </a:solidFill>
                <a:latin typeface="Arial" panose="020B0604020202020204" pitchFamily="34" charset="0"/>
              </a:rPr>
              <a:t>但是并不保证同步的，不过初始的值是一样的，（可以使用</a:t>
            </a:r>
            <a:r>
              <a:rPr lang="en-US" sz="1200" dirty="0" err="1">
                <a:solidFill>
                  <a:srgbClr val="000000"/>
                </a:solidFill>
                <a:latin typeface="Arial" panose="020B0604020202020204" pitchFamily="34" charset="0"/>
              </a:rPr>
              <a:t>mapmem</a:t>
            </a:r>
            <a:r>
              <a:rPr lang="zh-CN" altLang="en-US" sz="1200" dirty="0">
                <a:solidFill>
                  <a:srgbClr val="000000"/>
                </a:solidFill>
                <a:latin typeface="Arial" panose="020B0604020202020204" pitchFamily="34" charset="0"/>
              </a:rPr>
              <a:t>等方式来同步）</a:t>
            </a:r>
            <a:endParaRPr lang="zh-CN" altLang="en-US"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5  </a:t>
            </a:r>
            <a:r>
              <a:rPr lang="en-US" sz="1200" dirty="0">
                <a:solidFill>
                  <a:srgbClr val="000000"/>
                </a:solidFill>
                <a:latin typeface="Arial" panose="020B0604020202020204" pitchFamily="34" charset="0"/>
              </a:rPr>
              <a:t>CL_MEM_ALLOC_HOST_PTR：</a:t>
            </a:r>
            <a:r>
              <a:rPr lang="zh-CN" altLang="en-US" sz="1200" dirty="0">
                <a:solidFill>
                  <a:srgbClr val="000000"/>
                </a:solidFill>
                <a:latin typeface="Arial" panose="020B0604020202020204" pitchFamily="34" charset="0"/>
              </a:rPr>
              <a:t>在</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上新开辟一段内存供</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使用</a:t>
            </a:r>
            <a:endParaRPr lang="zh-CN" altLang="en-US"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6  </a:t>
            </a:r>
            <a:r>
              <a:rPr lang="en-US" sz="1200" dirty="0">
                <a:solidFill>
                  <a:srgbClr val="000000"/>
                </a:solidFill>
                <a:latin typeface="Arial" panose="020B0604020202020204" pitchFamily="34" charset="0"/>
              </a:rPr>
              <a:t>CL_MEM_COPY_HOST_PTR：</a:t>
            </a:r>
            <a:r>
              <a:rPr lang="zh-CN" altLang="en-US" sz="1200" dirty="0">
                <a:solidFill>
                  <a:srgbClr val="000000"/>
                </a:solidFill>
                <a:latin typeface="Arial" panose="020B0604020202020204" pitchFamily="34" charset="0"/>
              </a:rPr>
              <a:t>在</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上开辟一段内存供</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使用，并赋值为</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上一段已经存在的</a:t>
            </a:r>
            <a:r>
              <a:rPr lang="en-US" sz="1200" dirty="0">
                <a:solidFill>
                  <a:srgbClr val="000000"/>
                </a:solidFill>
                <a:latin typeface="Arial" panose="020B0604020202020204" pitchFamily="34" charset="0"/>
              </a:rPr>
              <a:t>mem</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 </a:t>
            </a:r>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7  CL_MEM_HOST_WRITE_ONLY:</a:t>
            </a:r>
            <a:r>
              <a:rPr lang="zh-CN" altLang="en-US" sz="1200" dirty="0">
                <a:solidFill>
                  <a:srgbClr val="000000"/>
                </a:solidFill>
                <a:latin typeface="Arial" panose="020B0604020202020204" pitchFamily="34" charset="0"/>
              </a:rPr>
              <a:t>这块内存是</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只可写的</a:t>
            </a:r>
            <a:endParaRPr lang="zh-CN" altLang="en-US"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8  </a:t>
            </a:r>
            <a:r>
              <a:rPr lang="en-US" sz="1200" dirty="0">
                <a:solidFill>
                  <a:srgbClr val="000000"/>
                </a:solidFill>
                <a:latin typeface="Arial" panose="020B0604020202020204" pitchFamily="34" charset="0"/>
              </a:rPr>
              <a:t>CL_MEM_HOST_READ_ONLY:</a:t>
            </a:r>
            <a:r>
              <a:rPr lang="zh-CN" altLang="en-US" sz="1200" dirty="0">
                <a:solidFill>
                  <a:srgbClr val="000000"/>
                </a:solidFill>
                <a:latin typeface="Arial" panose="020B0604020202020204" pitchFamily="34" charset="0"/>
              </a:rPr>
              <a:t>这块内存是</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只可读的</a:t>
            </a:r>
            <a:endParaRPr lang="zh-CN" altLang="en-US" sz="1200" dirty="0">
              <a:solidFill>
                <a:srgbClr val="000000"/>
              </a:solidFill>
              <a:latin typeface="Arial" panose="020B0604020202020204" pitchFamily="34" charset="0"/>
            </a:endParaRPr>
          </a:p>
          <a:p>
            <a:r>
              <a:rPr lang="en-US" altLang="zh-CN" sz="1200" dirty="0">
                <a:solidFill>
                  <a:srgbClr val="000000"/>
                </a:solidFill>
                <a:latin typeface="Arial" panose="020B0604020202020204" pitchFamily="34" charset="0"/>
              </a:rPr>
              <a:t>9  </a:t>
            </a:r>
            <a:r>
              <a:rPr lang="en-US" sz="1200" dirty="0">
                <a:solidFill>
                  <a:srgbClr val="000000"/>
                </a:solidFill>
                <a:latin typeface="Arial" panose="020B0604020202020204" pitchFamily="34" charset="0"/>
              </a:rPr>
              <a:t>CL_MEM_HOST_NO_ACCESS:</a:t>
            </a:r>
            <a:r>
              <a:rPr lang="zh-CN" altLang="en-US" sz="1200" dirty="0">
                <a:solidFill>
                  <a:srgbClr val="000000"/>
                </a:solidFill>
                <a:latin typeface="Arial" panose="020B0604020202020204" pitchFamily="34" charset="0"/>
              </a:rPr>
              <a:t>这块内存是</a:t>
            </a:r>
            <a:r>
              <a:rPr lang="en-US" sz="1200" dirty="0">
                <a:solidFill>
                  <a:srgbClr val="000000"/>
                </a:solidFill>
                <a:latin typeface="Arial" panose="020B0604020202020204" pitchFamily="34" charset="0"/>
              </a:rPr>
              <a:t>host</a:t>
            </a:r>
            <a:r>
              <a:rPr lang="zh-CN" altLang="en-US" sz="1200" dirty="0">
                <a:solidFill>
                  <a:srgbClr val="000000"/>
                </a:solidFill>
                <a:latin typeface="Arial" panose="020B0604020202020204" pitchFamily="34" charset="0"/>
              </a:rPr>
              <a:t>可读可写的</a:t>
            </a:r>
            <a:endParaRPr lang="zh-CN" altLang="en-US" sz="1200" b="0" i="0" dirty="0">
              <a:solidFill>
                <a:srgbClr val="000000"/>
              </a:solidFill>
              <a:effectLst/>
              <a:latin typeface="Arial" panose="020B0604020202020204" pitchFamily="34" charset="0"/>
            </a:endParaRPr>
          </a:p>
        </p:txBody>
      </p:sp>
      <p:sp>
        <p:nvSpPr>
          <p:cNvPr id="15" name="Rectangle 14"/>
          <p:cNvSpPr/>
          <p:nvPr/>
        </p:nvSpPr>
        <p:spPr>
          <a:xfrm>
            <a:off x="6374907" y="1025055"/>
            <a:ext cx="5689846" cy="2031325"/>
          </a:xfrm>
          <a:prstGeom prst="rect">
            <a:avLst/>
          </a:prstGeom>
        </p:spPr>
        <p:txBody>
          <a:bodyPr wrap="square">
            <a:spAutoFit/>
          </a:bodyPr>
          <a:lstStyle/>
          <a:p>
            <a:r>
              <a:rPr lang="zh-CN" altLang="en-US" sz="1400" b="1" dirty="0">
                <a:solidFill>
                  <a:srgbClr val="000000"/>
                </a:solidFill>
                <a:latin typeface="Arial" panose="020B0604020202020204" pitchFamily="34" charset="0"/>
              </a:rPr>
              <a:t>内存的</a:t>
            </a:r>
            <a:r>
              <a:rPr lang="en-US" sz="1400" b="1" dirty="0" err="1">
                <a:solidFill>
                  <a:srgbClr val="000000"/>
                </a:solidFill>
                <a:latin typeface="Arial" panose="020B0604020202020204" pitchFamily="34" charset="0"/>
              </a:rPr>
              <a:t>call_back</a:t>
            </a:r>
            <a:r>
              <a:rPr lang="en-US" sz="1400" b="1" dirty="0">
                <a:solidFill>
                  <a:srgbClr val="000000"/>
                </a:solidFill>
                <a:latin typeface="Arial" panose="020B0604020202020204" pitchFamily="34" charset="0"/>
              </a:rPr>
              <a:t>:</a:t>
            </a:r>
            <a:endParaRPr lang="en-US" sz="1400" dirty="0">
              <a:solidFill>
                <a:srgbClr val="000000"/>
              </a:solidFill>
              <a:latin typeface="Arial" panose="020B0604020202020204" pitchFamily="34" charset="0"/>
            </a:endParaRPr>
          </a:p>
          <a:p>
            <a:r>
              <a:rPr lang="zh-CN" altLang="en-US" sz="1400" dirty="0">
                <a:solidFill>
                  <a:srgbClr val="000000"/>
                </a:solidFill>
                <a:latin typeface="Arial" panose="020B0604020202020204" pitchFamily="34" charset="0"/>
              </a:rPr>
              <a:t>有些方式 ，如</a:t>
            </a:r>
            <a:r>
              <a:rPr lang="en-US" sz="1400" dirty="0" err="1">
                <a:solidFill>
                  <a:srgbClr val="000000"/>
                </a:solidFill>
                <a:latin typeface="Arial" panose="020B0604020202020204" pitchFamily="34" charset="0"/>
              </a:rPr>
              <a:t>CL_MEM_USE_HOST_PTR,cl_mem</a:t>
            </a:r>
            <a:r>
              <a:rPr lang="zh-CN" altLang="en-US" sz="1400" dirty="0">
                <a:solidFill>
                  <a:srgbClr val="000000"/>
                </a:solidFill>
                <a:latin typeface="Arial" panose="020B0604020202020204" pitchFamily="34" charset="0"/>
              </a:rPr>
              <a:t>使用的存储空间实际就在</a:t>
            </a:r>
            <a:r>
              <a:rPr lang="en-US" sz="1400" dirty="0">
                <a:solidFill>
                  <a:srgbClr val="000000"/>
                </a:solidFill>
                <a:latin typeface="Arial" panose="020B0604020202020204" pitchFamily="34" charset="0"/>
              </a:rPr>
              <a:t>host mem</a:t>
            </a:r>
            <a:r>
              <a:rPr lang="zh-CN" altLang="en-US" sz="1400" dirty="0">
                <a:solidFill>
                  <a:srgbClr val="000000"/>
                </a:solidFill>
                <a:latin typeface="Arial" panose="020B0604020202020204" pitchFamily="34" charset="0"/>
              </a:rPr>
              <a:t>上，所以我们要小心处理这块主存，比如你删了它，但是</a:t>
            </a:r>
            <a:r>
              <a:rPr lang="en-US" sz="1400" dirty="0" err="1">
                <a:solidFill>
                  <a:srgbClr val="000000"/>
                </a:solidFill>
                <a:latin typeface="Arial" panose="020B0604020202020204" pitchFamily="34" charset="0"/>
              </a:rPr>
              <a:t>cl_mem</a:t>
            </a:r>
            <a:r>
              <a:rPr lang="zh-CN" altLang="en-US" sz="1400" dirty="0">
                <a:solidFill>
                  <a:srgbClr val="000000"/>
                </a:solidFill>
                <a:latin typeface="Arial" panose="020B0604020202020204" pitchFamily="34" charset="0"/>
              </a:rPr>
              <a:t>还在用呢，就会出现问题，而</a:t>
            </a:r>
            <a:r>
              <a:rPr lang="en-US" sz="1400" b="1" dirty="0" err="1">
                <a:solidFill>
                  <a:srgbClr val="000000"/>
                </a:solidFill>
                <a:latin typeface="Arial" panose="020B0604020202020204" pitchFamily="34" charset="0"/>
              </a:rPr>
              <a:t>clReleaseMemObject</a:t>
            </a:r>
            <a:r>
              <a:rPr lang="zh-CN" altLang="en-US" sz="1400" dirty="0">
                <a:solidFill>
                  <a:srgbClr val="000000"/>
                </a:solidFill>
                <a:latin typeface="Arial" panose="020B0604020202020204" pitchFamily="34" charset="0"/>
              </a:rPr>
              <a:t>并不一定会马上删除这个</a:t>
            </a:r>
            <a:r>
              <a:rPr lang="en-US" sz="1400" dirty="0" err="1">
                <a:solidFill>
                  <a:srgbClr val="000000"/>
                </a:solidFill>
                <a:latin typeface="Arial" panose="020B0604020202020204" pitchFamily="34" charset="0"/>
              </a:rPr>
              <a:t>Cl_mem</a:t>
            </a:r>
            <a:r>
              <a:rPr lang="en-US" sz="1400" dirty="0">
                <a:solidFill>
                  <a:srgbClr val="000000"/>
                </a:solidFill>
                <a:latin typeface="Arial" panose="020B0604020202020204" pitchFamily="34" charset="0"/>
              </a:rPr>
              <a:t>，</a:t>
            </a:r>
            <a:r>
              <a:rPr lang="zh-CN" altLang="en-US" sz="1400" dirty="0">
                <a:solidFill>
                  <a:srgbClr val="000000"/>
                </a:solidFill>
                <a:latin typeface="Arial" panose="020B0604020202020204" pitchFamily="34" charset="0"/>
              </a:rPr>
              <a:t>它只是一个引用计数的消减，这里需要一个回调，告诉我们什么时候这块主存可以被放心的清理掉，就是</a:t>
            </a:r>
            <a:r>
              <a:rPr lang="en-US" sz="1400" dirty="0" err="1">
                <a:solidFill>
                  <a:srgbClr val="000000"/>
                </a:solidFill>
                <a:latin typeface="Arial" panose="020B0604020202020204" pitchFamily="34" charset="0"/>
              </a:rPr>
              <a:t>clSetMemObjectDestructorCallback</a:t>
            </a:r>
            <a:endParaRPr lang="en-US" sz="1400" dirty="0">
              <a:solidFill>
                <a:srgbClr val="000000"/>
              </a:solidFill>
              <a:latin typeface="Arial" panose="020B0604020202020204" pitchFamily="34" charset="0"/>
            </a:endParaRPr>
          </a:p>
          <a:p>
            <a:r>
              <a:rPr lang="en-US" sz="1400" dirty="0">
                <a:solidFill>
                  <a:srgbClr val="000000"/>
                </a:solidFill>
                <a:latin typeface="Arial" panose="020B0604020202020204" pitchFamily="34" charset="0"/>
              </a:rPr>
              <a:t>CL</a:t>
            </a:r>
            <a:r>
              <a:rPr lang="zh-CN" altLang="en-US" sz="1400" dirty="0">
                <a:solidFill>
                  <a:srgbClr val="000000"/>
                </a:solidFill>
                <a:latin typeface="Arial" panose="020B0604020202020204" pitchFamily="34" charset="0"/>
              </a:rPr>
              <a:t>的规范中特别说明最好不要在这个</a:t>
            </a:r>
            <a:r>
              <a:rPr lang="en-US" sz="1400" dirty="0">
                <a:solidFill>
                  <a:srgbClr val="000000"/>
                </a:solidFill>
                <a:latin typeface="Arial" panose="020B0604020202020204" pitchFamily="34" charset="0"/>
              </a:rPr>
              <a:t>callback</a:t>
            </a:r>
            <a:r>
              <a:rPr lang="zh-CN" altLang="en-US" sz="1400" dirty="0">
                <a:solidFill>
                  <a:srgbClr val="000000"/>
                </a:solidFill>
                <a:latin typeface="Arial" panose="020B0604020202020204" pitchFamily="34" charset="0"/>
              </a:rPr>
              <a:t>里面加入耗时的系统和</a:t>
            </a:r>
            <a:r>
              <a:rPr lang="en-US" sz="1400" dirty="0">
                <a:solidFill>
                  <a:srgbClr val="000000"/>
                </a:solidFill>
                <a:latin typeface="Arial" panose="020B0604020202020204" pitchFamily="34" charset="0"/>
              </a:rPr>
              <a:t>cl API。</a:t>
            </a:r>
            <a:endParaRPr lang="en-US" sz="1400" b="0" i="0" dirty="0">
              <a:solidFill>
                <a:srgbClr val="000000"/>
              </a:solidFill>
              <a:effectLst/>
              <a:latin typeface="Arial" panose="020B0604020202020204" pitchFamily="34" charset="0"/>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讀取裝置目前的位置 </a:t>
            </a:r>
            <a:r>
              <a:rPr lang="en-US" altLang="zh-CN" dirty="0"/>
              <a:t>- </a:t>
            </a:r>
            <a:r>
              <a:rPr lang="en-US" dirty="0"/>
              <a:t>Google Services </a:t>
            </a:r>
            <a:r>
              <a:rPr lang="en-US" dirty="0" smtClean="0"/>
              <a:t>Location</a:t>
            </a:r>
            <a:endParaRPr lang="en-US" dirty="0"/>
          </a:p>
        </p:txBody>
      </p:sp>
      <p:sp>
        <p:nvSpPr>
          <p:cNvPr id="4" name="Rectangle 3"/>
          <p:cNvSpPr/>
          <p:nvPr/>
        </p:nvSpPr>
        <p:spPr>
          <a:xfrm>
            <a:off x="838199" y="1880351"/>
            <a:ext cx="10992439" cy="646331"/>
          </a:xfrm>
          <a:prstGeom prst="rect">
            <a:avLst/>
          </a:prstGeom>
        </p:spPr>
        <p:txBody>
          <a:bodyPr wrap="square">
            <a:spAutoFit/>
          </a:bodyPr>
          <a:lstStyle/>
          <a:p>
            <a:r>
              <a:rPr lang="zh-CN" altLang="en-US" dirty="0"/>
              <a:t>最新的</a:t>
            </a:r>
            <a:r>
              <a:rPr lang="en-US" dirty="0"/>
              <a:t>Google Services Location API</a:t>
            </a:r>
            <a:r>
              <a:rPr lang="en-US" dirty="0" smtClean="0"/>
              <a:t>，</a:t>
            </a:r>
            <a:r>
              <a:rPr lang="zh-CN" altLang="en-US" dirty="0" smtClean="0"/>
              <a:t>應</a:t>
            </a:r>
            <a:r>
              <a:rPr lang="zh-CN" altLang="en-US" dirty="0"/>
              <a:t>用程式可以根據自己的需求，讀取需要的位置資訊。</a:t>
            </a:r>
            <a:r>
              <a:rPr lang="zh-TW" altLang="en-US" dirty="0" smtClean="0">
                <a:solidFill>
                  <a:srgbClr val="000000"/>
                </a:solidFill>
                <a:latin typeface="Microsoft JhengHei" panose="020B0604030504040204" pitchFamily="34" charset="-120"/>
                <a:ea typeface="Microsoft JhengHei" panose="020B0604030504040204" pitchFamily="34" charset="-120"/>
              </a:rPr>
              <a:t>加</a:t>
            </a:r>
            <a:r>
              <a:rPr lang="zh-TW" altLang="en-US" dirty="0">
                <a:solidFill>
                  <a:srgbClr val="000000"/>
                </a:solidFill>
                <a:latin typeface="Microsoft JhengHei" panose="020B0604030504040204" pitchFamily="34" charset="-120"/>
                <a:ea typeface="Microsoft JhengHei" panose="020B0604030504040204" pitchFamily="34" charset="-120"/>
              </a:rPr>
              <a:t>入讀取與儲存目前位置資訊的功能，如果記事資料已經儲存位置資訊，可以在地圖檢視與管理：</a:t>
            </a:r>
            <a:endParaRPr lang="en-US" dirty="0"/>
          </a:p>
        </p:txBody>
      </p:sp>
      <p:pic>
        <p:nvPicPr>
          <p:cNvPr id="4098" name="Picture 2" descr="AndroidTutorial5_04_03_0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199" y="2716346"/>
            <a:ext cx="2381250" cy="386356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ndroidTutorial5_04_03_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0" y="2716345"/>
            <a:ext cx="2381250" cy="38635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CN" altLang="en-US" b="1" dirty="0"/>
              <a:t>準備工作</a:t>
            </a:r>
            <a:endParaRPr lang="zh-CN" altLang="en-US" b="1" dirty="0"/>
          </a:p>
        </p:txBody>
      </p:sp>
      <p:sp>
        <p:nvSpPr>
          <p:cNvPr id="3" name="Rectangle 2"/>
          <p:cNvSpPr/>
          <p:nvPr/>
        </p:nvSpPr>
        <p:spPr>
          <a:xfrm>
            <a:off x="97409" y="498977"/>
            <a:ext cx="11940619" cy="1754326"/>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依照下列的步驟，執行準備使用</a:t>
            </a:r>
            <a:r>
              <a:rPr lang="en-US" dirty="0">
                <a:solidFill>
                  <a:srgbClr val="000000"/>
                </a:solidFill>
                <a:latin typeface="Microsoft JhengHei" panose="020B0604030504040204" pitchFamily="34" charset="-120"/>
                <a:ea typeface="Microsoft JhengHei" panose="020B0604030504040204" pitchFamily="34" charset="-120"/>
              </a:rPr>
              <a:t>Google Services Location API</a:t>
            </a:r>
            <a:r>
              <a:rPr lang="zh-CN" altLang="en-US" dirty="0">
                <a:solidFill>
                  <a:srgbClr val="000000"/>
                </a:solidFill>
                <a:latin typeface="Microsoft JhengHei" panose="020B0604030504040204" pitchFamily="34" charset="-120"/>
                <a:ea typeface="Microsoft JhengHei" panose="020B0604030504040204" pitchFamily="34" charset="-120"/>
              </a:rPr>
              <a:t>的工作：</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mj-lt"/>
              <a:buAutoNum type="arabicPeriod"/>
            </a:pPr>
            <a:r>
              <a:rPr lang="zh-CN" altLang="en-US" dirty="0">
                <a:solidFill>
                  <a:srgbClr val="000000"/>
                </a:solidFill>
                <a:latin typeface="Microsoft JhengHei" panose="020B0604030504040204" pitchFamily="34" charset="-120"/>
                <a:ea typeface="Microsoft JhengHei" panose="020B0604030504040204" pitchFamily="34" charset="-120"/>
              </a:rPr>
              <a:t>啟動</a:t>
            </a:r>
            <a:r>
              <a:rPr lang="en-US" dirty="0">
                <a:solidFill>
                  <a:srgbClr val="000000"/>
                </a:solidFill>
                <a:latin typeface="Microsoft JhengHei" panose="020B0604030504040204" pitchFamily="34" charset="-120"/>
                <a:ea typeface="Microsoft JhengHei" panose="020B0604030504040204" pitchFamily="34" charset="-120"/>
              </a:rPr>
              <a:t>Android Studio</a:t>
            </a:r>
            <a:r>
              <a:rPr lang="zh-CN" altLang="en-US" dirty="0">
                <a:solidFill>
                  <a:srgbClr val="000000"/>
                </a:solidFill>
                <a:latin typeface="Microsoft JhengHei" panose="020B0604030504040204" pitchFamily="34" charset="-120"/>
                <a:ea typeface="Microsoft JhengHei" panose="020B0604030504040204" pitchFamily="34" charset="-120"/>
              </a:rPr>
              <a:t>並開啟</a:t>
            </a:r>
            <a:r>
              <a:rPr lang="en-US" dirty="0" err="1">
                <a:solidFill>
                  <a:srgbClr val="000000"/>
                </a:solidFill>
                <a:latin typeface="Microsoft JhengHei" panose="020B0604030504040204" pitchFamily="34" charset="-120"/>
                <a:ea typeface="Microsoft JhengHei" panose="020B0604030504040204" pitchFamily="34" charset="-120"/>
              </a:rPr>
              <a:t>MyAndroidTutorial</a:t>
            </a:r>
            <a:r>
              <a:rPr lang="zh-CN" altLang="en-US" dirty="0">
                <a:solidFill>
                  <a:srgbClr val="000000"/>
                </a:solidFill>
                <a:latin typeface="Microsoft JhengHei" panose="020B0604030504040204" pitchFamily="34" charset="-120"/>
                <a:ea typeface="Microsoft JhengHei" panose="020B0604030504040204" pitchFamily="34" charset="-120"/>
              </a:rPr>
              <a:t>應用程式。</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mj-lt"/>
              <a:buAutoNum type="arabicPeriod"/>
            </a:pPr>
            <a:r>
              <a:rPr lang="zh-CN" altLang="en-US" dirty="0">
                <a:solidFill>
                  <a:srgbClr val="000000"/>
                </a:solidFill>
                <a:latin typeface="Microsoft JhengHei" panose="020B0604030504040204" pitchFamily="34" charset="-120"/>
                <a:ea typeface="Microsoft JhengHei" panose="020B0604030504040204" pitchFamily="34" charset="-120"/>
              </a:rPr>
              <a:t>選擇</a:t>
            </a:r>
            <a:r>
              <a:rPr lang="en-US" dirty="0">
                <a:solidFill>
                  <a:srgbClr val="000000"/>
                </a:solidFill>
                <a:latin typeface="Microsoft JhengHei" panose="020B0604030504040204" pitchFamily="34" charset="-120"/>
                <a:ea typeface="Microsoft JhengHei" panose="020B0604030504040204" pitchFamily="34" charset="-120"/>
              </a:rPr>
              <a:t>Android Studio</a:t>
            </a:r>
            <a:r>
              <a:rPr lang="zh-CN" altLang="en-US" dirty="0">
                <a:solidFill>
                  <a:srgbClr val="000000"/>
                </a:solidFill>
                <a:latin typeface="Microsoft JhengHei" panose="020B0604030504040204" pitchFamily="34" charset="-120"/>
                <a:ea typeface="Microsoft JhengHei" panose="020B0604030504040204" pitchFamily="34" charset="-120"/>
              </a:rPr>
              <a:t>功能表「</a:t>
            </a:r>
            <a:r>
              <a:rPr lang="en-US" dirty="0">
                <a:solidFill>
                  <a:srgbClr val="000000"/>
                </a:solidFill>
                <a:latin typeface="Microsoft JhengHei" panose="020B0604030504040204" pitchFamily="34" charset="-120"/>
                <a:ea typeface="Microsoft JhengHei" panose="020B0604030504040204" pitchFamily="34" charset="-120"/>
              </a:rPr>
              <a:t>Tools -&gt; Android -&gt; SDK Manager」。</a:t>
            </a:r>
            <a:endParaRPr lang="en-US" dirty="0">
              <a:solidFill>
                <a:srgbClr val="000000"/>
              </a:solidFill>
              <a:latin typeface="Microsoft JhengHei" panose="020B0604030504040204" pitchFamily="34" charset="-120"/>
              <a:ea typeface="Microsoft JhengHei" panose="020B0604030504040204" pitchFamily="34" charset="-120"/>
            </a:endParaRPr>
          </a:p>
          <a:p>
            <a:pPr>
              <a:buFont typeface="+mj-lt"/>
              <a:buAutoNum type="arabicPeriod"/>
            </a:pP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Android SDK Manager</a:t>
            </a:r>
            <a:r>
              <a:rPr lang="zh-CN" altLang="en-US" dirty="0">
                <a:solidFill>
                  <a:srgbClr val="000000"/>
                </a:solidFill>
                <a:latin typeface="Microsoft JhengHei" panose="020B0604030504040204" pitchFamily="34" charset="-120"/>
                <a:ea typeface="Microsoft JhengHei" panose="020B0604030504040204" pitchFamily="34" charset="-120"/>
              </a:rPr>
              <a:t>視窗，檢查「</a:t>
            </a:r>
            <a:r>
              <a:rPr lang="en-US" dirty="0">
                <a:solidFill>
                  <a:srgbClr val="000000"/>
                </a:solidFill>
                <a:latin typeface="Microsoft JhengHei" panose="020B0604030504040204" pitchFamily="34" charset="-120"/>
                <a:ea typeface="Microsoft JhengHei" panose="020B0604030504040204" pitchFamily="34" charset="-120"/>
              </a:rPr>
              <a:t>Extras -&gt; Google Play services」</a:t>
            </a:r>
            <a:r>
              <a:rPr lang="zh-CN" altLang="en-US" dirty="0">
                <a:solidFill>
                  <a:srgbClr val="000000"/>
                </a:solidFill>
                <a:latin typeface="Microsoft JhengHei" panose="020B0604030504040204" pitchFamily="34" charset="-120"/>
                <a:ea typeface="Microsoft JhengHei" panose="020B0604030504040204" pitchFamily="34" charset="-120"/>
              </a:rPr>
              <a:t>是否已經安裝。如果還沒有安裝的話，勾選並執行安裝的工作：</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mj-lt"/>
              <a:buAutoNum type="arabicPeriod"/>
            </a:pPr>
            <a:r>
              <a:rPr lang="zh-CN" altLang="en-US" dirty="0">
                <a:solidFill>
                  <a:srgbClr val="000000"/>
                </a:solidFill>
                <a:latin typeface="Microsoft JhengHei" panose="020B0604030504040204" pitchFamily="34" charset="-120"/>
                <a:ea typeface="Microsoft JhengHei" panose="020B0604030504040204" pitchFamily="34" charset="-120"/>
              </a:rPr>
              <a:t>開啟「</a:t>
            </a:r>
            <a:r>
              <a:rPr lang="en-US" dirty="0" err="1">
                <a:solidFill>
                  <a:srgbClr val="000000"/>
                </a:solidFill>
                <a:latin typeface="Microsoft JhengHei" panose="020B0604030504040204" pitchFamily="34" charset="-120"/>
                <a:ea typeface="Microsoft JhengHei" panose="020B0604030504040204" pitchFamily="34" charset="-120"/>
              </a:rPr>
              <a:t>Gradle</a:t>
            </a:r>
            <a:r>
              <a:rPr lang="en-US" dirty="0">
                <a:solidFill>
                  <a:srgbClr val="000000"/>
                </a:solidFill>
                <a:latin typeface="Microsoft JhengHei" panose="020B0604030504040204" pitchFamily="34" charset="-120"/>
                <a:ea typeface="Microsoft JhengHei" panose="020B0604030504040204" pitchFamily="34" charset="-120"/>
              </a:rPr>
              <a:t> Scripts -&gt; </a:t>
            </a:r>
            <a:r>
              <a:rPr lang="en-US" dirty="0" err="1">
                <a:solidFill>
                  <a:srgbClr val="000000"/>
                </a:solidFill>
                <a:latin typeface="Microsoft JhengHei" panose="020B0604030504040204" pitchFamily="34" charset="-120"/>
                <a:ea typeface="Microsoft JhengHei" panose="020B0604030504040204" pitchFamily="34" charset="-120"/>
              </a:rPr>
              <a:t>build.gradle</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Module:app</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參考下面的內容，檢查是否已經加入需要的設定：</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4" name="Rectangle 2"/>
          <p:cNvSpPr>
            <a:spLocks noChangeArrowheads="1"/>
          </p:cNvSpPr>
          <p:nvPr/>
        </p:nvSpPr>
        <p:spPr bwMode="auto">
          <a:xfrm>
            <a:off x="182250" y="2253303"/>
            <a:ext cx="372987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dependencies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compile </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'com.google.android.gms:play-services:7.0.0'</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Rectangle 9"/>
          <p:cNvSpPr/>
          <p:nvPr/>
        </p:nvSpPr>
        <p:spPr>
          <a:xfrm>
            <a:off x="97408" y="2941958"/>
            <a:ext cx="11940619" cy="646331"/>
          </a:xfrm>
          <a:prstGeom prst="rect">
            <a:avLst/>
          </a:prstGeom>
        </p:spPr>
        <p:txBody>
          <a:bodyPr wrap="square">
            <a:spAutoFit/>
          </a:bodyPr>
          <a:lstStyle/>
          <a:p>
            <a:r>
              <a:rPr lang="en-US" altLang="zh-CN" dirty="0" smtClean="0">
                <a:solidFill>
                  <a:srgbClr val="000000"/>
                </a:solidFill>
                <a:latin typeface="Microsoft JhengHei" panose="020B0604030504040204" pitchFamily="34" charset="-120"/>
                <a:ea typeface="Microsoft JhengHei" panose="020B0604030504040204" pitchFamily="34" charset="-120"/>
              </a:rPr>
              <a:t>5.</a:t>
            </a:r>
            <a:r>
              <a:rPr lang="zh-CN" altLang="en-US" dirty="0" smtClean="0">
                <a:solidFill>
                  <a:srgbClr val="000000"/>
                </a:solidFill>
                <a:latin typeface="Microsoft JhengHei" panose="020B0604030504040204" pitchFamily="34" charset="-120"/>
                <a:ea typeface="Microsoft JhengHei" panose="020B0604030504040204" pitchFamily="34" charset="-120"/>
              </a:rPr>
              <a:t>如</a:t>
            </a:r>
            <a:r>
              <a:rPr lang="zh-CN" altLang="en-US" dirty="0">
                <a:solidFill>
                  <a:srgbClr val="000000"/>
                </a:solidFill>
                <a:latin typeface="Microsoft JhengHei" panose="020B0604030504040204" pitchFamily="34" charset="-120"/>
                <a:ea typeface="Microsoft JhengHei" panose="020B0604030504040204" pitchFamily="34" charset="-120"/>
              </a:rPr>
              <a:t>果在上一步驟修改「</a:t>
            </a:r>
            <a:r>
              <a:rPr lang="en-US" dirty="0" err="1">
                <a:solidFill>
                  <a:srgbClr val="000000"/>
                </a:solidFill>
                <a:latin typeface="Microsoft JhengHei" panose="020B0604030504040204" pitchFamily="34" charset="-120"/>
                <a:ea typeface="Microsoft JhengHei" panose="020B0604030504040204" pitchFamily="34" charset="-120"/>
              </a:rPr>
              <a:t>build.gradle</a:t>
            </a:r>
            <a:r>
              <a:rPr lang="en-US" dirty="0">
                <a:solidFill>
                  <a:srgbClr val="000000"/>
                </a:solidFill>
                <a:latin typeface="Microsoft JhengHei" panose="020B0604030504040204" pitchFamily="34" charset="-120"/>
                <a:ea typeface="Microsoft JhengHei" panose="020B0604030504040204" pitchFamily="34" charset="-120"/>
              </a:rPr>
              <a:t>(Module: app)」</a:t>
            </a:r>
            <a:r>
              <a:rPr lang="zh-CN" altLang="en-US" dirty="0">
                <a:solidFill>
                  <a:srgbClr val="000000"/>
                </a:solidFill>
                <a:latin typeface="Microsoft JhengHei" panose="020B0604030504040204" pitchFamily="34" charset="-120"/>
                <a:ea typeface="Microsoft JhengHei" panose="020B0604030504040204" pitchFamily="34" charset="-120"/>
              </a:rPr>
              <a:t>檔案的內容，必須選擇「</a:t>
            </a:r>
            <a:r>
              <a:rPr lang="en-US" dirty="0">
                <a:solidFill>
                  <a:srgbClr val="000000"/>
                </a:solidFill>
                <a:latin typeface="Microsoft JhengHei" panose="020B0604030504040204" pitchFamily="34" charset="-120"/>
                <a:ea typeface="Microsoft JhengHei" panose="020B0604030504040204" pitchFamily="34" charset="-120"/>
              </a:rPr>
              <a:t>Sync Project」</a:t>
            </a:r>
            <a:r>
              <a:rPr lang="zh-CN" altLang="en-US" dirty="0">
                <a:solidFill>
                  <a:srgbClr val="000000"/>
                </a:solidFill>
                <a:latin typeface="Microsoft JhengHei" panose="020B0604030504040204" pitchFamily="34" charset="-120"/>
                <a:ea typeface="Microsoft JhengHei" panose="020B0604030504040204" pitchFamily="34" charset="-120"/>
              </a:rPr>
              <a:t>執行同步的工作。</a:t>
            </a:r>
            <a:endParaRPr lang="zh-CN" altLang="en-US" dirty="0">
              <a:solidFill>
                <a:srgbClr val="000000"/>
              </a:solidFill>
              <a:latin typeface="Microsoft JhengHei" panose="020B0604030504040204" pitchFamily="34" charset="-120"/>
              <a:ea typeface="Microsoft JhengHei" panose="020B0604030504040204" pitchFamily="34" charset="-120"/>
            </a:endParaRPr>
          </a:p>
          <a:p>
            <a:r>
              <a:rPr lang="en-US" altLang="zh-CN" dirty="0" smtClean="0">
                <a:solidFill>
                  <a:srgbClr val="000000"/>
                </a:solidFill>
                <a:latin typeface="Microsoft JhengHei" panose="020B0604030504040204" pitchFamily="34" charset="-120"/>
                <a:ea typeface="Microsoft JhengHei" panose="020B0604030504040204" pitchFamily="34" charset="-120"/>
              </a:rPr>
              <a:t>6.</a:t>
            </a:r>
            <a:r>
              <a:rPr lang="zh-CN" altLang="en-US" dirty="0" smtClean="0">
                <a:solidFill>
                  <a:srgbClr val="000000"/>
                </a:solidFill>
                <a:latin typeface="Microsoft JhengHei" panose="020B0604030504040204" pitchFamily="34" charset="-120"/>
                <a:ea typeface="Microsoft JhengHei" panose="020B0604030504040204" pitchFamily="34" charset="-120"/>
              </a:rPr>
              <a:t>開</a:t>
            </a:r>
            <a:r>
              <a:rPr lang="zh-CN" altLang="en-US" dirty="0">
                <a:solidFill>
                  <a:srgbClr val="000000"/>
                </a:solidFill>
                <a:latin typeface="Microsoft JhengHei" panose="020B0604030504040204" pitchFamily="34" charset="-120"/>
                <a:ea typeface="Microsoft JhengHei" panose="020B0604030504040204" pitchFamily="34" charset="-120"/>
              </a:rPr>
              <a:t>啟「</a:t>
            </a:r>
            <a:r>
              <a:rPr lang="en-US" dirty="0">
                <a:solidFill>
                  <a:srgbClr val="000000"/>
                </a:solidFill>
                <a:latin typeface="Microsoft JhengHei" panose="020B0604030504040204" pitchFamily="34" charset="-120"/>
                <a:ea typeface="Microsoft JhengHei" panose="020B0604030504040204" pitchFamily="34" charset="-120"/>
              </a:rPr>
              <a:t>ManifestAndroid.xml」，</a:t>
            </a:r>
            <a:r>
              <a:rPr lang="zh-CN" altLang="en-US" dirty="0">
                <a:solidFill>
                  <a:srgbClr val="000000"/>
                </a:solidFill>
                <a:latin typeface="Microsoft JhengHei" panose="020B0604030504040204" pitchFamily="34" charset="-120"/>
                <a:ea typeface="Microsoft JhengHei" panose="020B0604030504040204" pitchFamily="34" charset="-120"/>
              </a:rPr>
              <a:t>參考下面的內容，檢查在</a:t>
            </a:r>
            <a:r>
              <a:rPr lang="en-US" dirty="0">
                <a:solidFill>
                  <a:srgbClr val="000000"/>
                </a:solidFill>
                <a:latin typeface="Microsoft JhengHei" panose="020B0604030504040204" pitchFamily="34" charset="-120"/>
                <a:ea typeface="Microsoft JhengHei" panose="020B0604030504040204" pitchFamily="34" charset="-120"/>
              </a:rPr>
              <a:t>application</a:t>
            </a:r>
            <a:r>
              <a:rPr lang="zh-CN" altLang="en-US" dirty="0">
                <a:solidFill>
                  <a:srgbClr val="000000"/>
                </a:solidFill>
                <a:latin typeface="Microsoft JhengHei" panose="020B0604030504040204" pitchFamily="34" charset="-120"/>
                <a:ea typeface="Microsoft JhengHei" panose="020B0604030504040204" pitchFamily="34" charset="-120"/>
              </a:rPr>
              <a:t>標籤下是否已經加入需要的設定：</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12" name="Rectangle 3"/>
          <p:cNvSpPr>
            <a:spLocks noChangeArrowheads="1"/>
          </p:cNvSpPr>
          <p:nvPr/>
        </p:nvSpPr>
        <p:spPr bwMode="auto">
          <a:xfrm>
            <a:off x="182250" y="3689382"/>
            <a:ext cx="453115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&lt;meta-data android:name=</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"com.google.android.gms.version"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android:value=</a:t>
            </a:r>
            <a:r>
              <a:rPr kumimoji="0" lang="en-US" altLang="en-US" sz="900" b="0" i="0" u="none" strike="noStrike" cap="none" normalizeH="0" baseline="0" smtClean="0">
                <a:ln>
                  <a:noFill/>
                </a:ln>
                <a:solidFill>
                  <a:srgbClr val="0000FF"/>
                </a:solidFill>
                <a:effectLst/>
                <a:latin typeface="Consolas" panose="020B0609020204030204" pitchFamily="49" charset="0"/>
              </a:rPr>
              <a:t>"@integer/google_play_services_version"</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3" name="Rectangle 12"/>
          <p:cNvSpPr/>
          <p:nvPr/>
        </p:nvSpPr>
        <p:spPr>
          <a:xfrm>
            <a:off x="97407" y="4007629"/>
            <a:ext cx="11940619" cy="369332"/>
          </a:xfrm>
          <a:prstGeom prst="rect">
            <a:avLst/>
          </a:prstGeom>
        </p:spPr>
        <p:txBody>
          <a:bodyPr wrap="square">
            <a:spAutoFit/>
          </a:bodyPr>
          <a:lstStyle/>
          <a:p>
            <a:r>
              <a:rPr lang="en-US" altLang="zh-CN" dirty="0" smtClean="0">
                <a:solidFill>
                  <a:srgbClr val="000000"/>
                </a:solidFill>
                <a:latin typeface="Microsoft JhengHei" panose="020B0604030504040204" pitchFamily="34" charset="-120"/>
                <a:ea typeface="Microsoft JhengHei" panose="020B0604030504040204" pitchFamily="34" charset="-120"/>
              </a:rPr>
              <a:t>7.</a:t>
            </a:r>
            <a:r>
              <a:rPr lang="zh-CN" altLang="en-US" dirty="0" smtClean="0">
                <a:solidFill>
                  <a:srgbClr val="000000"/>
                </a:solidFill>
                <a:latin typeface="Microsoft JhengHei" panose="020B0604030504040204" pitchFamily="34" charset="-120"/>
                <a:ea typeface="Microsoft JhengHei" panose="020B0604030504040204" pitchFamily="34" charset="-120"/>
              </a:rPr>
              <a:t>同</a:t>
            </a:r>
            <a:r>
              <a:rPr lang="zh-CN" altLang="en-US" dirty="0">
                <a:solidFill>
                  <a:srgbClr val="000000"/>
                </a:solidFill>
                <a:latin typeface="Microsoft JhengHei" panose="020B0604030504040204" pitchFamily="34" charset="-120"/>
                <a:ea typeface="Microsoft JhengHei" panose="020B0604030504040204" pitchFamily="34" charset="-120"/>
              </a:rPr>
              <a:t>樣在「</a:t>
            </a:r>
            <a:r>
              <a:rPr lang="en-US" dirty="0">
                <a:solidFill>
                  <a:srgbClr val="000000"/>
                </a:solidFill>
                <a:latin typeface="Microsoft JhengHei" panose="020B0604030504040204" pitchFamily="34" charset="-120"/>
                <a:ea typeface="Microsoft JhengHei" panose="020B0604030504040204" pitchFamily="34" charset="-120"/>
              </a:rPr>
              <a:t>ManifestAndroid.xml」，</a:t>
            </a:r>
            <a:r>
              <a:rPr lang="zh-CN" altLang="en-US" dirty="0">
                <a:solidFill>
                  <a:srgbClr val="000000"/>
                </a:solidFill>
                <a:latin typeface="Microsoft JhengHei" panose="020B0604030504040204" pitchFamily="34" charset="-120"/>
                <a:ea typeface="Microsoft JhengHei" panose="020B0604030504040204" pitchFamily="34" charset="-120"/>
              </a:rPr>
              <a:t>參考下面的內容，檢查在</a:t>
            </a:r>
            <a:r>
              <a:rPr lang="en-US" dirty="0">
                <a:solidFill>
                  <a:srgbClr val="000000"/>
                </a:solidFill>
                <a:latin typeface="Microsoft JhengHei" panose="020B0604030504040204" pitchFamily="34" charset="-120"/>
                <a:ea typeface="Microsoft JhengHei" panose="020B0604030504040204" pitchFamily="34" charset="-120"/>
              </a:rPr>
              <a:t>manifest</a:t>
            </a:r>
            <a:r>
              <a:rPr lang="zh-CN" altLang="en-US" dirty="0">
                <a:solidFill>
                  <a:srgbClr val="000000"/>
                </a:solidFill>
                <a:latin typeface="Microsoft JhengHei" panose="020B0604030504040204" pitchFamily="34" charset="-120"/>
                <a:ea typeface="Microsoft JhengHei" panose="020B0604030504040204" pitchFamily="34" charset="-120"/>
              </a:rPr>
              <a:t>標籤下是否已經加入需要的設定：</a:t>
            </a:r>
            <a:endParaRPr lang="en-US" dirty="0"/>
          </a:p>
        </p:txBody>
      </p:sp>
      <p:sp>
        <p:nvSpPr>
          <p:cNvPr id="14" name="Rectangle 4"/>
          <p:cNvSpPr>
            <a:spLocks noChangeArrowheads="1"/>
          </p:cNvSpPr>
          <p:nvPr/>
        </p:nvSpPr>
        <p:spPr bwMode="auto">
          <a:xfrm>
            <a:off x="182250" y="4376961"/>
            <a:ext cx="488937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&lt;uses-permission android:name=</a:t>
            </a:r>
            <a:r>
              <a:rPr kumimoji="0" lang="en-US" altLang="en-US" sz="900" b="0" i="0" u="none" strike="noStrike" cap="none" normalizeH="0" baseline="0" smtClean="0">
                <a:ln>
                  <a:noFill/>
                </a:ln>
                <a:solidFill>
                  <a:srgbClr val="0000FF"/>
                </a:solidFill>
                <a:effectLst/>
                <a:latin typeface="Consolas" panose="020B0609020204030204" pitchFamily="49" charset="0"/>
              </a:rPr>
              <a:t>"android.permission.ACCESS_COARSE_LOCATION"</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&lt;uses-permission android:name=</a:t>
            </a:r>
            <a:r>
              <a:rPr kumimoji="0" lang="en-US" altLang="en-US" sz="900" b="0" i="0" u="none" strike="noStrike" cap="none" normalizeH="0" baseline="0" smtClean="0">
                <a:ln>
                  <a:noFill/>
                </a:ln>
                <a:solidFill>
                  <a:srgbClr val="0000FF"/>
                </a:solidFill>
                <a:effectLst/>
                <a:latin typeface="Consolas" panose="020B0609020204030204" pitchFamily="49" charset="0"/>
              </a:rPr>
              <a:t>"android.permission.ACCESS_FINE_LOCATION"</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Rectangle 14"/>
          <p:cNvSpPr/>
          <p:nvPr/>
        </p:nvSpPr>
        <p:spPr>
          <a:xfrm>
            <a:off x="116260" y="4749166"/>
            <a:ext cx="11921765" cy="369332"/>
          </a:xfrm>
          <a:prstGeom prst="rect">
            <a:avLst/>
          </a:prstGeom>
        </p:spPr>
        <p:txBody>
          <a:bodyPr wrap="square">
            <a:spAutoFit/>
          </a:bodyPr>
          <a:lstStyle/>
          <a:p>
            <a:r>
              <a:rPr lang="en-US" altLang="zh-CN" dirty="0" smtClean="0">
                <a:solidFill>
                  <a:srgbClr val="000000"/>
                </a:solidFill>
                <a:latin typeface="Microsoft JhengHei" panose="020B0604030504040204" pitchFamily="34" charset="-120"/>
                <a:ea typeface="Microsoft JhengHei" panose="020B0604030504040204" pitchFamily="34" charset="-120"/>
              </a:rPr>
              <a:t>8.</a:t>
            </a:r>
            <a:r>
              <a:rPr lang="zh-CN" altLang="en-US" dirty="0" smtClean="0">
                <a:solidFill>
                  <a:srgbClr val="000000"/>
                </a:solidFill>
                <a:latin typeface="Microsoft JhengHei" panose="020B0604030504040204" pitchFamily="34" charset="-120"/>
                <a:ea typeface="Microsoft JhengHei" panose="020B0604030504040204" pitchFamily="34" charset="-120"/>
              </a:rPr>
              <a:t>開</a:t>
            </a:r>
            <a:r>
              <a:rPr lang="zh-CN" altLang="en-US" dirty="0">
                <a:solidFill>
                  <a:srgbClr val="000000"/>
                </a:solidFill>
                <a:latin typeface="Microsoft JhengHei" panose="020B0604030504040204" pitchFamily="34" charset="-120"/>
                <a:ea typeface="Microsoft JhengHei" panose="020B0604030504040204" pitchFamily="34" charset="-120"/>
              </a:rPr>
              <a:t>啟「</a:t>
            </a:r>
            <a:r>
              <a:rPr lang="en-US" dirty="0">
                <a:solidFill>
                  <a:srgbClr val="000000"/>
                </a:solidFill>
                <a:latin typeface="Microsoft JhengHei" panose="020B0604030504040204" pitchFamily="34" charset="-120"/>
                <a:ea typeface="Microsoft JhengHei" panose="020B0604030504040204" pitchFamily="34" charset="-120"/>
              </a:rPr>
              <a:t>res/values/strings.xml」</a:t>
            </a:r>
            <a:r>
              <a:rPr lang="zh-CN" altLang="en-US" dirty="0">
                <a:solidFill>
                  <a:srgbClr val="000000"/>
                </a:solidFill>
                <a:latin typeface="Microsoft JhengHei" panose="020B0604030504040204" pitchFamily="34" charset="-120"/>
                <a:ea typeface="Microsoft JhengHei" panose="020B0604030504040204" pitchFamily="34" charset="-120"/>
              </a:rPr>
              <a:t>檔案，加入這一章需要的文字資源：</a:t>
            </a:r>
            <a:endParaRPr lang="en-US" dirty="0"/>
          </a:p>
        </p:txBody>
      </p:sp>
      <p:sp>
        <p:nvSpPr>
          <p:cNvPr id="16" name="Rectangle 5"/>
          <p:cNvSpPr>
            <a:spLocks noChangeArrowheads="1"/>
          </p:cNvSpPr>
          <p:nvPr/>
        </p:nvSpPr>
        <p:spPr bwMode="auto">
          <a:xfrm>
            <a:off x="116260" y="5213704"/>
            <a:ext cx="4889371"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"title_update_location"</a:t>
            </a:r>
            <a:r>
              <a:rPr kumimoji="0" lang="en-US" altLang="en-US" sz="900" b="0" i="0" u="none" strike="noStrike" cap="none" normalizeH="0" baseline="0" smtClean="0">
                <a:ln>
                  <a:noFill/>
                </a:ln>
                <a:solidFill>
                  <a:srgbClr val="000000"/>
                </a:solidFill>
                <a:effectLst/>
                <a:latin typeface="Consolas" panose="020B0609020204030204" pitchFamily="49" charset="0"/>
              </a:rPr>
              <a:t>&gt;記事儲存的位置&lt;/string&gt;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"message_update_location"</a:t>
            </a:r>
            <a:r>
              <a:rPr kumimoji="0" lang="en-US" altLang="en-US" sz="900" b="0" i="0" u="none" strike="noStrike" cap="none" normalizeH="0" baseline="0" smtClean="0">
                <a:ln>
                  <a:noFill/>
                </a:ln>
                <a:solidFill>
                  <a:srgbClr val="000000"/>
                </a:solidFill>
                <a:effectLst/>
                <a:latin typeface="Consolas" panose="020B0609020204030204" pitchFamily="49" charset="0"/>
              </a:rPr>
              <a:t>&gt;更新或清除儲存的位置資訊?&lt;/string&gt;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"update"</a:t>
            </a:r>
            <a:r>
              <a:rPr kumimoji="0" lang="en-US" altLang="en-US" sz="900" b="0" i="0" u="none" strike="noStrike" cap="none" normalizeH="0" baseline="0" smtClean="0">
                <a:ln>
                  <a:noFill/>
                </a:ln>
                <a:solidFill>
                  <a:srgbClr val="000000"/>
                </a:solidFill>
                <a:effectLst/>
                <a:latin typeface="Consolas" panose="020B0609020204030204" pitchFamily="49" charset="0"/>
              </a:rPr>
              <a:t>&gt;更新&lt;/string&gt;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"clear"</a:t>
            </a:r>
            <a:r>
              <a:rPr kumimoji="0" lang="en-US" altLang="en-US" sz="900" b="0" i="0" u="none" strike="noStrike" cap="none" normalizeH="0" baseline="0" smtClean="0">
                <a:ln>
                  <a:noFill/>
                </a:ln>
                <a:solidFill>
                  <a:srgbClr val="000000"/>
                </a:solidFill>
                <a:effectLst/>
                <a:latin typeface="Consolas" panose="020B0609020204030204" pitchFamily="49" charset="0"/>
              </a:rPr>
              <a:t>&gt;清除&lt;/string&gt;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"title_current_location"</a:t>
            </a:r>
            <a:r>
              <a:rPr kumimoji="0" lang="en-US" altLang="en-US" sz="900" b="0" i="0" u="none" strike="noStrike" cap="none" normalizeH="0" baseline="0" smtClean="0">
                <a:ln>
                  <a:noFill/>
                </a:ln>
                <a:solidFill>
                  <a:srgbClr val="000000"/>
                </a:solidFill>
                <a:effectLst/>
                <a:latin typeface="Consolas" panose="020B0609020204030204" pitchFamily="49" charset="0"/>
              </a:rPr>
              <a:t>&gt;目前位置&lt;/string&gt;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"message_current_location"</a:t>
            </a:r>
            <a:r>
              <a:rPr kumimoji="0" lang="en-US" altLang="en-US" sz="900" b="0" i="0" u="none" strike="noStrike" cap="none" normalizeH="0" baseline="0" smtClean="0">
                <a:ln>
                  <a:noFill/>
                </a:ln>
                <a:solidFill>
                  <a:srgbClr val="000000"/>
                </a:solidFill>
                <a:effectLst/>
                <a:latin typeface="Consolas" panose="020B0609020204030204" pitchFamily="49" charset="0"/>
              </a:rPr>
              <a:t>&gt;是否儲存目前位置?&lt;/string&gt;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"google_play_service_missing"</a:t>
            </a:r>
            <a:r>
              <a:rPr kumimoji="0" lang="en-US" altLang="en-US" sz="900" b="0" i="0" u="none" strike="noStrike" cap="none" normalizeH="0" baseline="0" smtClean="0">
                <a:ln>
                  <a:noFill/>
                </a:ln>
                <a:solidFill>
                  <a:srgbClr val="000000"/>
                </a:solidFill>
                <a:effectLst/>
                <a:latin typeface="Consolas" panose="020B0609020204030204" pitchFamily="49" charset="0"/>
              </a:rPr>
              <a:t>&gt;裝置沒有安裝Google Play服務&lt;/string&gt;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fr-FR" b="1" dirty="0" err="1"/>
              <a:t>使用Google</a:t>
            </a:r>
            <a:r>
              <a:rPr lang="fr-FR" b="1" dirty="0"/>
              <a:t> Services Location API</a:t>
            </a:r>
            <a:endParaRPr lang="fr-FR" b="1" dirty="0"/>
          </a:p>
        </p:txBody>
      </p:sp>
      <p:sp>
        <p:nvSpPr>
          <p:cNvPr id="5" name="Rectangle 4"/>
          <p:cNvSpPr/>
          <p:nvPr/>
        </p:nvSpPr>
        <p:spPr>
          <a:xfrm>
            <a:off x="-1" y="577294"/>
            <a:ext cx="12038029" cy="1200329"/>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應用程式需要讀取位置資料</a:t>
            </a:r>
            <a:r>
              <a:rPr lang="zh-CN" altLang="en-US" dirty="0" smtClean="0">
                <a:solidFill>
                  <a:srgbClr val="000000"/>
                </a:solidFill>
                <a:latin typeface="Microsoft JhengHei" panose="020B0604030504040204" pitchFamily="34" charset="-120"/>
                <a:ea typeface="Microsoft JhengHei" panose="020B0604030504040204" pitchFamily="34" charset="-120"/>
              </a:rPr>
              <a:t>，使</a:t>
            </a:r>
            <a:r>
              <a:rPr lang="zh-CN" altLang="en-US" dirty="0">
                <a:solidFill>
                  <a:srgbClr val="000000"/>
                </a:solidFill>
                <a:latin typeface="Microsoft JhengHei" panose="020B0604030504040204" pitchFamily="34" charset="-120"/>
                <a:ea typeface="Microsoft JhengHei" panose="020B0604030504040204" pitchFamily="34" charset="-120"/>
              </a:rPr>
              <a:t>用在「</a:t>
            </a:r>
            <a:r>
              <a:rPr lang="en-US" dirty="0" err="1">
                <a:solidFill>
                  <a:srgbClr val="000000"/>
                </a:solidFill>
                <a:latin typeface="Microsoft JhengHei" panose="020B0604030504040204" pitchFamily="34" charset="-120"/>
                <a:ea typeface="Microsoft JhengHei" panose="020B0604030504040204" pitchFamily="34" charset="-120"/>
              </a:rPr>
              <a:t>com.google.android.gms.common.api</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GoogleApiClient</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可以連線與使用</a:t>
            </a:r>
            <a:r>
              <a:rPr lang="en-US" dirty="0">
                <a:solidFill>
                  <a:srgbClr val="000000"/>
                </a:solidFill>
                <a:latin typeface="Microsoft JhengHei" panose="020B0604030504040204" pitchFamily="34" charset="-120"/>
                <a:ea typeface="Microsoft JhengHei" panose="020B0604030504040204" pitchFamily="34" charset="-120"/>
              </a:rPr>
              <a:t>Google Services</a:t>
            </a:r>
            <a:r>
              <a:rPr lang="zh-CN" altLang="en-US" dirty="0">
                <a:solidFill>
                  <a:srgbClr val="000000"/>
                </a:solidFill>
                <a:latin typeface="Microsoft JhengHei" panose="020B0604030504040204" pitchFamily="34" charset="-120"/>
                <a:ea typeface="Microsoft JhengHei" panose="020B0604030504040204" pitchFamily="34" charset="-120"/>
              </a:rPr>
              <a:t>提供的服務。使用在「</a:t>
            </a:r>
            <a:r>
              <a:rPr lang="en-US" dirty="0" err="1">
                <a:solidFill>
                  <a:srgbClr val="000000"/>
                </a:solidFill>
                <a:latin typeface="Microsoft JhengHei" panose="020B0604030504040204" pitchFamily="34" charset="-120"/>
                <a:ea typeface="Microsoft JhengHei" panose="020B0604030504040204" pitchFamily="34" charset="-120"/>
              </a:rPr>
              <a:t>com.google.android.gms.location</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a:solidFill>
                  <a:srgbClr val="000000"/>
                </a:solidFill>
                <a:latin typeface="Microsoft JhengHei" panose="020B0604030504040204" pitchFamily="34" charset="-120"/>
                <a:ea typeface="Microsoft JhengHei" panose="020B0604030504040204" pitchFamily="34" charset="-120"/>
              </a:rPr>
              <a:t>API，</a:t>
            </a:r>
            <a:r>
              <a:rPr lang="zh-CN" altLang="en-US" dirty="0">
                <a:solidFill>
                  <a:srgbClr val="000000"/>
                </a:solidFill>
                <a:latin typeface="Microsoft JhengHei" panose="020B0604030504040204" pitchFamily="34" charset="-120"/>
                <a:ea typeface="Microsoft JhengHei" panose="020B0604030504040204" pitchFamily="34" charset="-120"/>
              </a:rPr>
              <a:t>可以讀取裝置目前的位置資訊</a:t>
            </a:r>
            <a:r>
              <a:rPr lang="zh-CN" altLang="en-US" dirty="0" smtClean="0">
                <a:solidFill>
                  <a:srgbClr val="000000"/>
                </a:solidFill>
                <a:latin typeface="Microsoft JhengHei" panose="020B0604030504040204" pitchFamily="34" charset="-120"/>
                <a:ea typeface="Microsoft JhengHei" panose="020B0604030504040204" pitchFamily="34" charset="-120"/>
              </a:rPr>
              <a:t>。通</a:t>
            </a:r>
            <a:r>
              <a:rPr lang="zh-CN" altLang="en-US" dirty="0">
                <a:solidFill>
                  <a:srgbClr val="000000"/>
                </a:solidFill>
                <a:latin typeface="Microsoft JhengHei" panose="020B0604030504040204" pitchFamily="34" charset="-120"/>
                <a:ea typeface="Microsoft JhengHei" panose="020B0604030504040204" pitchFamily="34" charset="-120"/>
              </a:rPr>
              <a:t>常會採用整合在元件的作法，例如記事應用程式的地圖元件，讓它可以連線與讀取位置資訊。開啟「</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加入下列需要的欄位變數：</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6" name="Rectangle 2"/>
          <p:cNvSpPr>
            <a:spLocks noChangeArrowheads="1"/>
          </p:cNvSpPr>
          <p:nvPr/>
        </p:nvSpPr>
        <p:spPr bwMode="auto">
          <a:xfrm>
            <a:off x="179108" y="1711669"/>
            <a:ext cx="7456603" cy="512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008200"/>
                </a:solidFill>
                <a:latin typeface="Consolas" panose="020B0609020204030204" pitchFamily="49" charset="0"/>
              </a:rPr>
              <a:t>public class </a:t>
            </a:r>
            <a:r>
              <a:rPr lang="en-US" altLang="en-US" sz="900" dirty="0" err="1" smtClean="0">
                <a:solidFill>
                  <a:srgbClr val="008200"/>
                </a:solidFill>
                <a:latin typeface="Consolas" panose="020B0609020204030204" pitchFamily="49" charset="0"/>
              </a:rPr>
              <a:t>MapsActivity</a:t>
            </a:r>
            <a:r>
              <a:rPr lang="en-US" altLang="en-US" sz="900" dirty="0" smtClean="0">
                <a:solidFill>
                  <a:srgbClr val="008200"/>
                </a:solidFill>
                <a:latin typeface="Consolas" panose="020B0609020204030204" pitchFamily="49" charset="0"/>
              </a:rPr>
              <a:t> extends </a:t>
            </a:r>
            <a:r>
              <a:rPr lang="en-US" altLang="en-US" sz="900" dirty="0" err="1" smtClean="0">
                <a:solidFill>
                  <a:srgbClr val="008200"/>
                </a:solidFill>
                <a:latin typeface="Consolas" panose="020B0609020204030204" pitchFamily="49" charset="0"/>
              </a:rPr>
              <a:t>FragmentActivity</a:t>
            </a:r>
            <a:r>
              <a:rPr lang="en-US" altLang="en-US" sz="900" dirty="0" smtClean="0">
                <a:solidFill>
                  <a:srgbClr val="008200"/>
                </a:solidFill>
                <a:latin typeface="Consolas" panose="020B0609020204030204" pitchFamily="49" charset="0"/>
              </a:rPr>
              <a:t> implements </a:t>
            </a:r>
            <a:r>
              <a:rPr lang="en-US" altLang="en-US" sz="900" dirty="0" err="1" smtClean="0">
                <a:solidFill>
                  <a:srgbClr val="008200"/>
                </a:solidFill>
                <a:latin typeface="Consolas" panose="020B0609020204030204" pitchFamily="49" charset="0"/>
              </a:rPr>
              <a:t>ConnectionCallbacks</a:t>
            </a:r>
            <a:r>
              <a:rPr lang="en-US" altLang="en-US" sz="900" dirty="0" smtClean="0">
                <a:solidFill>
                  <a:srgbClr val="008200"/>
                </a:solidFill>
                <a:latin typeface="Consolas" panose="020B0609020204030204" pitchFamily="49" charset="0"/>
              </a:rPr>
              <a:t>, </a:t>
            </a:r>
            <a:r>
              <a:rPr lang="en-US" altLang="en-US" sz="900" dirty="0" err="1" smtClean="0">
                <a:solidFill>
                  <a:srgbClr val="008200"/>
                </a:solidFill>
                <a:latin typeface="Consolas" panose="020B0609020204030204" pitchFamily="49" charset="0"/>
              </a:rPr>
              <a:t>OnConnectionFailedListener</a:t>
            </a:r>
            <a:r>
              <a:rPr lang="en-US" altLang="en-US" sz="900" dirty="0" smtClean="0">
                <a:solidFill>
                  <a:srgbClr val="008200"/>
                </a:solidFill>
                <a:latin typeface="Consolas" panose="020B0609020204030204" pitchFamily="49" charset="0"/>
              </a:rPr>
              <a:t> {</a:t>
            </a:r>
            <a:endParaRPr kumimoji="0" lang="en-US" altLang="en-US" sz="900" b="0" i="0" u="none" strike="noStrike" cap="none" normalizeH="0" baseline="0" dirty="0" smtClean="0">
              <a:ln>
                <a:noFill/>
              </a:ln>
              <a:solidFill>
                <a:srgbClr val="0082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Google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API用戶端物件</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GoogleApiClient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googleApiClient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Location請求物件</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LocationRequest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locationRequest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記錄目前最新的位置</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Location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currentLocation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顯示目前與儲存位置的標記物件</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Marker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currentMarker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itemMarker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900" dirty="0">
              <a:solidFill>
                <a:srgbClr val="000000"/>
              </a:solidFill>
              <a:latin typeface="Consolas" panose="020B0609020204030204" pitchFamily="49" charset="0"/>
            </a:endParaRPr>
          </a:p>
          <a:p>
            <a:pPr lvl="0"/>
            <a:r>
              <a:rPr lang="en-US" altLang="en-US" sz="900" dirty="0"/>
              <a:t>// </a:t>
            </a:r>
            <a:r>
              <a:rPr lang="en-US" altLang="en-US" sz="900" dirty="0" err="1"/>
              <a:t>ConnectionCallbacks</a:t>
            </a:r>
            <a:endParaRPr lang="en-US" altLang="en-US" sz="900" dirty="0"/>
          </a:p>
          <a:p>
            <a:pPr lvl="0"/>
            <a:r>
              <a:rPr lang="en-US" altLang="en-US" sz="900" dirty="0"/>
              <a:t>@Override</a:t>
            </a:r>
            <a:endParaRPr lang="en-US" altLang="en-US" sz="900" dirty="0"/>
          </a:p>
          <a:p>
            <a:pPr lvl="0"/>
            <a:r>
              <a:rPr lang="en-US" altLang="en-US" sz="900" dirty="0"/>
              <a:t>public void </a:t>
            </a:r>
            <a:r>
              <a:rPr lang="en-US" altLang="en-US" sz="900" dirty="0" err="1"/>
              <a:t>onConnected</a:t>
            </a:r>
            <a:r>
              <a:rPr lang="en-US" altLang="en-US" sz="900" dirty="0"/>
              <a:t>(Bundle bundle) {</a:t>
            </a:r>
            <a:endParaRPr lang="en-US" altLang="en-US" sz="900" dirty="0"/>
          </a:p>
          <a:p>
            <a:pPr lvl="0"/>
            <a:r>
              <a:rPr lang="en-US" altLang="en-US" sz="900" dirty="0"/>
              <a:t>    // </a:t>
            </a:r>
            <a:r>
              <a:rPr lang="zh-CN" altLang="en-US" sz="900" dirty="0"/>
              <a:t>已經連線到</a:t>
            </a:r>
            <a:r>
              <a:rPr lang="en-US" altLang="en-US" sz="900" dirty="0"/>
              <a:t>Google Services</a:t>
            </a:r>
            <a:endParaRPr lang="en-US" altLang="en-US" sz="900" dirty="0"/>
          </a:p>
          <a:p>
            <a:pPr lvl="0"/>
            <a:r>
              <a:rPr lang="en-US" altLang="en-US" sz="900" dirty="0"/>
              <a:t>}</a:t>
            </a:r>
            <a:endParaRPr lang="en-US" altLang="en-US" sz="900" dirty="0"/>
          </a:p>
          <a:p>
            <a:pPr lvl="0"/>
            <a:r>
              <a:rPr lang="en-US" altLang="en-US" sz="900" dirty="0"/>
              <a:t> </a:t>
            </a:r>
            <a:endParaRPr lang="en-US" altLang="en-US" sz="900" dirty="0"/>
          </a:p>
          <a:p>
            <a:pPr lvl="0"/>
            <a:r>
              <a:rPr lang="en-US" altLang="en-US" sz="900" dirty="0"/>
              <a:t>// </a:t>
            </a:r>
            <a:r>
              <a:rPr lang="en-US" altLang="en-US" sz="900" dirty="0" err="1"/>
              <a:t>ConnectionCallbacks</a:t>
            </a:r>
            <a:endParaRPr lang="en-US" altLang="en-US" sz="900" dirty="0"/>
          </a:p>
          <a:p>
            <a:pPr lvl="0"/>
            <a:r>
              <a:rPr lang="en-US" altLang="en-US" sz="900" dirty="0"/>
              <a:t>@Override</a:t>
            </a:r>
            <a:endParaRPr lang="en-US" altLang="en-US" sz="900" dirty="0"/>
          </a:p>
          <a:p>
            <a:pPr lvl="0"/>
            <a:r>
              <a:rPr lang="en-US" altLang="en-US" sz="900" dirty="0"/>
              <a:t>public void </a:t>
            </a:r>
            <a:r>
              <a:rPr lang="en-US" altLang="en-US" sz="900" dirty="0" err="1"/>
              <a:t>onConnectionSuspended</a:t>
            </a:r>
            <a:r>
              <a:rPr lang="en-US" altLang="en-US" sz="900" dirty="0"/>
              <a:t>(</a:t>
            </a:r>
            <a:r>
              <a:rPr lang="en-US" altLang="en-US" sz="900" dirty="0" err="1"/>
              <a:t>int</a:t>
            </a:r>
            <a:r>
              <a:rPr lang="en-US" altLang="en-US" sz="900" dirty="0"/>
              <a:t> </a:t>
            </a:r>
            <a:r>
              <a:rPr lang="en-US" altLang="en-US" sz="900" dirty="0" err="1"/>
              <a:t>i</a:t>
            </a:r>
            <a:r>
              <a:rPr lang="en-US" altLang="en-US" sz="900" dirty="0"/>
              <a:t>) {</a:t>
            </a:r>
            <a:endParaRPr lang="en-US" altLang="en-US" sz="900" dirty="0"/>
          </a:p>
          <a:p>
            <a:pPr lvl="0"/>
            <a:r>
              <a:rPr lang="en-US" altLang="en-US" sz="900" dirty="0"/>
              <a:t>    // Google Services</a:t>
            </a:r>
            <a:r>
              <a:rPr lang="zh-CN" altLang="en-US" sz="900" dirty="0"/>
              <a:t>連線中斷</a:t>
            </a:r>
            <a:endParaRPr lang="zh-CN" altLang="en-US" sz="900" dirty="0"/>
          </a:p>
          <a:p>
            <a:pPr lvl="0"/>
            <a:r>
              <a:rPr lang="zh-CN" altLang="en-US" sz="900" dirty="0"/>
              <a:t>    </a:t>
            </a:r>
            <a:r>
              <a:rPr lang="en-US" altLang="zh-CN" sz="900" dirty="0"/>
              <a:t>// </a:t>
            </a:r>
            <a:r>
              <a:rPr lang="en-US" altLang="en-US" sz="900" dirty="0" err="1"/>
              <a:t>int</a:t>
            </a:r>
            <a:r>
              <a:rPr lang="zh-CN" altLang="en-US" sz="900" dirty="0"/>
              <a:t>參數是連線中斷的代號</a:t>
            </a:r>
            <a:endParaRPr lang="zh-CN" altLang="en-US" sz="900" dirty="0"/>
          </a:p>
          <a:p>
            <a:pPr lvl="0"/>
            <a:r>
              <a:rPr lang="en-US" altLang="zh-CN" sz="900" dirty="0"/>
              <a:t>}</a:t>
            </a:r>
            <a:endParaRPr lang="en-US" altLang="zh-CN" sz="900" dirty="0"/>
          </a:p>
          <a:p>
            <a:pPr lvl="0"/>
            <a:r>
              <a:rPr lang="en-US" altLang="zh-CN" sz="900" dirty="0"/>
              <a:t> </a:t>
            </a:r>
            <a:endParaRPr lang="en-US" altLang="zh-CN" sz="900" dirty="0"/>
          </a:p>
          <a:p>
            <a:pPr lvl="0"/>
            <a:r>
              <a:rPr lang="en-US" altLang="zh-CN" sz="900" dirty="0"/>
              <a:t>// </a:t>
            </a:r>
            <a:r>
              <a:rPr lang="en-US" altLang="en-US" sz="900" dirty="0" err="1"/>
              <a:t>OnConnectionFailedListener</a:t>
            </a:r>
            <a:endParaRPr lang="en-US" altLang="en-US" sz="900" dirty="0"/>
          </a:p>
          <a:p>
            <a:pPr lvl="0"/>
            <a:r>
              <a:rPr lang="en-US" altLang="en-US" sz="900" dirty="0"/>
              <a:t>@Override</a:t>
            </a:r>
            <a:endParaRPr lang="en-US" altLang="en-US" sz="900" dirty="0"/>
          </a:p>
          <a:p>
            <a:pPr lvl="0"/>
            <a:r>
              <a:rPr lang="en-US" altLang="en-US" sz="900" dirty="0"/>
              <a:t>public void </a:t>
            </a:r>
            <a:r>
              <a:rPr lang="en-US" altLang="en-US" sz="900" dirty="0" err="1"/>
              <a:t>onConnectionFailed</a:t>
            </a:r>
            <a:r>
              <a:rPr lang="en-US" altLang="en-US" sz="900" dirty="0"/>
              <a:t>(</a:t>
            </a:r>
            <a:r>
              <a:rPr lang="en-US" altLang="en-US" sz="900" dirty="0" err="1"/>
              <a:t>ConnectionResult</a:t>
            </a:r>
            <a:r>
              <a:rPr lang="en-US" altLang="en-US" sz="900" dirty="0"/>
              <a:t> </a:t>
            </a:r>
            <a:r>
              <a:rPr lang="en-US" altLang="en-US" sz="900" dirty="0" err="1"/>
              <a:t>connectionResult</a:t>
            </a:r>
            <a:r>
              <a:rPr lang="en-US" altLang="en-US" sz="900" dirty="0"/>
              <a:t>) {</a:t>
            </a:r>
            <a:endParaRPr lang="en-US" altLang="en-US" sz="900" dirty="0"/>
          </a:p>
          <a:p>
            <a:pPr lvl="0"/>
            <a:r>
              <a:rPr lang="en-US" altLang="en-US" sz="900" dirty="0"/>
              <a:t>    // Google Services</a:t>
            </a:r>
            <a:r>
              <a:rPr lang="zh-CN" altLang="en-US" sz="900" dirty="0"/>
              <a:t>連線失敗</a:t>
            </a:r>
            <a:endParaRPr lang="zh-CN" altLang="en-US" sz="900" dirty="0"/>
          </a:p>
          <a:p>
            <a:pPr lvl="0"/>
            <a:r>
              <a:rPr lang="zh-CN" altLang="en-US" sz="900" dirty="0"/>
              <a:t>    </a:t>
            </a:r>
            <a:r>
              <a:rPr lang="en-US" altLang="zh-CN" sz="900" dirty="0"/>
              <a:t>// </a:t>
            </a:r>
            <a:r>
              <a:rPr lang="en-US" altLang="en-US" sz="900" dirty="0" err="1"/>
              <a:t>ConnectionResult</a:t>
            </a:r>
            <a:r>
              <a:rPr lang="zh-CN" altLang="en-US" sz="900" dirty="0"/>
              <a:t>參數是連線失敗的資訊</a:t>
            </a:r>
            <a:endParaRPr lang="zh-CN" altLang="en-US" sz="900" dirty="0"/>
          </a:p>
          <a:p>
            <a:pPr lvl="0"/>
            <a:r>
              <a:rPr lang="en-US" altLang="zh-CN" sz="900" dirty="0" smtClean="0"/>
              <a:t>}</a:t>
            </a:r>
            <a:endParaRPr lang="en-US" altLang="zh-CN" sz="900" dirty="0" smtClean="0"/>
          </a:p>
          <a:p>
            <a:pPr lvl="0"/>
            <a:r>
              <a:rPr kumimoji="0" lang="en-US" altLang="en-US" sz="900" b="0" i="0" u="none" strike="noStrike" cap="none" normalizeH="0" baseline="0" dirty="0" smtClean="0">
                <a:ln>
                  <a:noFill/>
                </a:ln>
                <a:solidFill>
                  <a:schemeClr val="tx1"/>
                </a:solidFill>
                <a:effectLst/>
              </a:rPr>
              <a:t>public void </a:t>
            </a:r>
            <a:r>
              <a:rPr kumimoji="0" lang="en-US" altLang="en-US" sz="900" b="0" i="0" u="none" strike="noStrike" cap="none" normalizeH="0" baseline="0" dirty="0" err="1" smtClean="0">
                <a:ln>
                  <a:noFill/>
                </a:ln>
                <a:solidFill>
                  <a:schemeClr val="tx1"/>
                </a:solidFill>
                <a:effectLst/>
              </a:rPr>
              <a:t>onLocationChanged</a:t>
            </a:r>
            <a:r>
              <a:rPr kumimoji="0" lang="en-US" altLang="en-US" sz="900" b="0" i="0" u="none" strike="noStrike" cap="none" normalizeH="0" baseline="0" dirty="0" smtClean="0">
                <a:ln>
                  <a:noFill/>
                </a:ln>
                <a:solidFill>
                  <a:schemeClr val="tx1"/>
                </a:solidFill>
                <a:effectLst/>
              </a:rPr>
              <a:t>(Location location) {</a:t>
            </a:r>
            <a:endParaRPr kumimoji="0" lang="en-US" altLang="en-US" sz="900" b="0" i="0" u="none" strike="noStrike" cap="none" normalizeH="0" baseline="0" dirty="0" smtClean="0">
              <a:ln>
                <a:noFill/>
              </a:ln>
              <a:solidFill>
                <a:schemeClr val="tx1"/>
              </a:solidFill>
              <a:effectLst/>
            </a:endParaRPr>
          </a:p>
          <a:p>
            <a:pPr lvl="0"/>
            <a:r>
              <a:rPr lang="en-US" altLang="en-US" sz="900" dirty="0" smtClean="0"/>
              <a:t>    // Location is changed.</a:t>
            </a:r>
            <a:endParaRPr lang="en-US" altLang="en-US" sz="900" dirty="0" smtClean="0"/>
          </a:p>
          <a:p>
            <a:pPr lvl="0"/>
            <a:r>
              <a:rPr kumimoji="0" lang="en-US" altLang="en-US" sz="900" b="0" i="0" u="none" strike="noStrike" cap="none" normalizeH="0" dirty="0">
                <a:ln>
                  <a:noFill/>
                </a:ln>
                <a:solidFill>
                  <a:schemeClr val="tx1"/>
                </a:solidFill>
                <a:effectLst/>
              </a:rPr>
              <a:t> </a:t>
            </a:r>
            <a:r>
              <a:rPr kumimoji="0" lang="en-US" altLang="en-US" sz="900" b="0" i="0" u="none" strike="noStrike" cap="none" normalizeH="0" dirty="0" smtClean="0">
                <a:ln>
                  <a:noFill/>
                </a:ln>
                <a:solidFill>
                  <a:schemeClr val="tx1"/>
                </a:solidFill>
                <a:effectLst/>
              </a:rPr>
              <a:t>   // Location is the current position.</a:t>
            </a:r>
            <a:endParaRPr kumimoji="0" lang="en-US" altLang="en-US" sz="900" b="0" i="0" u="none" strike="noStrike" cap="none" normalizeH="0" baseline="0" dirty="0" smtClean="0">
              <a:ln>
                <a:noFill/>
              </a:ln>
              <a:solidFill>
                <a:schemeClr val="tx1"/>
              </a:solidFill>
              <a:effectLst/>
            </a:endParaRPr>
          </a:p>
          <a:p>
            <a:pPr lvl="0"/>
            <a:r>
              <a:rPr lang="en-US" altLang="en-US" sz="900" dirty="0" smtClean="0"/>
              <a:t>}</a:t>
            </a:r>
            <a:endParaRPr lang="en-US" altLang="en-US" sz="900" dirty="0" smtClean="0"/>
          </a:p>
          <a:p>
            <a:pPr lvl="0"/>
            <a:endParaRPr kumimoji="0" lang="en-US" altLang="en-US" sz="900" b="0" i="0" u="none" strike="noStrike" cap="none" normalizeH="0" baseline="0" dirty="0" smtClean="0">
              <a:ln>
                <a:noFill/>
              </a:ln>
              <a:solidFill>
                <a:schemeClr val="tx1"/>
              </a:solidFill>
              <a:effectLst/>
            </a:endParaRP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8"/>
            <a:ext cx="10515600" cy="549275"/>
          </a:xfrm>
        </p:spPr>
        <p:txBody>
          <a:bodyPr>
            <a:normAutofit fontScale="90000"/>
          </a:bodyPr>
          <a:lstStyle/>
          <a:p>
            <a:r>
              <a:rPr lang="en-US" altLang="zh-TW" b="1" dirty="0"/>
              <a:t>Google API</a:t>
            </a:r>
            <a:r>
              <a:rPr lang="zh-TW" altLang="en-US" b="1" dirty="0"/>
              <a:t>用戶端連線與接收位置更新資</a:t>
            </a:r>
            <a:r>
              <a:rPr lang="zh-TW" altLang="en-US" b="1" dirty="0" smtClean="0"/>
              <a:t>訊</a:t>
            </a:r>
            <a:endParaRPr lang="en-US" dirty="0"/>
          </a:p>
        </p:txBody>
      </p:sp>
      <p:sp>
        <p:nvSpPr>
          <p:cNvPr id="4" name="Rectangle 3"/>
          <p:cNvSpPr/>
          <p:nvPr/>
        </p:nvSpPr>
        <p:spPr>
          <a:xfrm>
            <a:off x="0" y="497512"/>
            <a:ext cx="12047456" cy="646331"/>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需要使用</a:t>
            </a:r>
            <a:r>
              <a:rPr lang="en-US" dirty="0">
                <a:solidFill>
                  <a:srgbClr val="000000"/>
                </a:solidFill>
                <a:latin typeface="Microsoft JhengHei" panose="020B0604030504040204" pitchFamily="34" charset="-120"/>
                <a:ea typeface="Microsoft JhengHei" panose="020B0604030504040204" pitchFamily="34" charset="-120"/>
              </a:rPr>
              <a:t>Google Services Location</a:t>
            </a:r>
            <a:r>
              <a:rPr lang="zh-CN" altLang="en-US" dirty="0">
                <a:solidFill>
                  <a:srgbClr val="000000"/>
                </a:solidFill>
                <a:latin typeface="Microsoft JhengHei" panose="020B0604030504040204" pitchFamily="34" charset="-120"/>
                <a:ea typeface="Microsoft JhengHei" panose="020B0604030504040204" pitchFamily="34" charset="-120"/>
              </a:rPr>
              <a:t>服務，需要建立好需要的</a:t>
            </a:r>
            <a:r>
              <a:rPr lang="en-US" dirty="0">
                <a:solidFill>
                  <a:srgbClr val="000000"/>
                </a:solidFill>
                <a:latin typeface="Microsoft JhengHei" panose="020B0604030504040204" pitchFamily="34" charset="-120"/>
                <a:ea typeface="Microsoft JhengHei" panose="020B0604030504040204" pitchFamily="34" charset="-120"/>
              </a:rPr>
              <a:t>Google API</a:t>
            </a:r>
            <a:r>
              <a:rPr lang="zh-CN" altLang="en-US" dirty="0">
                <a:solidFill>
                  <a:srgbClr val="000000"/>
                </a:solidFill>
                <a:latin typeface="Microsoft JhengHei" panose="020B0604030504040204" pitchFamily="34" charset="-120"/>
                <a:ea typeface="Microsoft JhengHei" panose="020B0604030504040204" pitchFamily="34" charset="-120"/>
              </a:rPr>
              <a:t>用戶端物件，在「</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加入下列建立</a:t>
            </a:r>
            <a:r>
              <a:rPr lang="en-US" dirty="0">
                <a:solidFill>
                  <a:srgbClr val="000000"/>
                </a:solidFill>
                <a:latin typeface="Microsoft JhengHei" panose="020B0604030504040204" pitchFamily="34" charset="-120"/>
                <a:ea typeface="Microsoft JhengHei" panose="020B0604030504040204" pitchFamily="34" charset="-120"/>
              </a:rPr>
              <a:t>Google API</a:t>
            </a:r>
            <a:r>
              <a:rPr lang="zh-CN" altLang="en-US" dirty="0">
                <a:solidFill>
                  <a:srgbClr val="000000"/>
                </a:solidFill>
                <a:latin typeface="Microsoft JhengHei" panose="020B0604030504040204" pitchFamily="34" charset="-120"/>
                <a:ea typeface="Microsoft JhengHei" panose="020B0604030504040204" pitchFamily="34" charset="-120"/>
              </a:rPr>
              <a:t>用戶端物件的方法：</a:t>
            </a:r>
            <a:endParaRPr lang="en-US" dirty="0"/>
          </a:p>
        </p:txBody>
      </p:sp>
      <p:sp>
        <p:nvSpPr>
          <p:cNvPr id="5" name="Rectangle 2"/>
          <p:cNvSpPr>
            <a:spLocks noChangeArrowheads="1"/>
          </p:cNvSpPr>
          <p:nvPr/>
        </p:nvSpPr>
        <p:spPr bwMode="auto">
          <a:xfrm>
            <a:off x="113122" y="1143843"/>
            <a:ext cx="436461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建立Google API用戶端物件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synchronized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configGoogleApiClient()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GoogleApiClient.Builder(</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.addConnectionCallbacks(</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.addOnConnectionFailedListener(</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.addApi(LocationServices.API)</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.build();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 name="Rectangle 5"/>
          <p:cNvSpPr/>
          <p:nvPr/>
        </p:nvSpPr>
        <p:spPr>
          <a:xfrm>
            <a:off x="0" y="2251839"/>
            <a:ext cx="6096000" cy="646331"/>
          </a:xfrm>
          <a:prstGeom prst="rect">
            <a:avLst/>
          </a:prstGeom>
        </p:spPr>
        <p:txBody>
          <a:bodyPr>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的「</a:t>
            </a:r>
            <a:r>
              <a:rPr lang="en-US" dirty="0" err="1">
                <a:solidFill>
                  <a:srgbClr val="000000"/>
                </a:solidFill>
                <a:latin typeface="Microsoft JhengHei" panose="020B0604030504040204" pitchFamily="34" charset="-120"/>
                <a:ea typeface="Microsoft JhengHei" panose="020B0604030504040204" pitchFamily="34" charset="-120"/>
              </a:rPr>
              <a:t>onCreate</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方法加入呼叫上列方法的敘述：</a:t>
            </a:r>
            <a:endParaRPr lang="en-US" dirty="0"/>
          </a:p>
        </p:txBody>
      </p:sp>
      <p:sp>
        <p:nvSpPr>
          <p:cNvPr id="8" name="Rectangle 7"/>
          <p:cNvSpPr/>
          <p:nvPr/>
        </p:nvSpPr>
        <p:spPr>
          <a:xfrm>
            <a:off x="6096000" y="2251839"/>
            <a:ext cx="6026870" cy="1200329"/>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應用程式需要接收最新的位置資訊，需要依照應用程式的需求，建立與啟動</a:t>
            </a:r>
            <a:r>
              <a:rPr lang="en-US" dirty="0" err="1">
                <a:solidFill>
                  <a:srgbClr val="000000"/>
                </a:solidFill>
                <a:latin typeface="Microsoft JhengHei" panose="020B0604030504040204" pitchFamily="34" charset="-120"/>
                <a:ea typeface="Microsoft JhengHei" panose="020B0604030504040204" pitchFamily="34" charset="-120"/>
              </a:rPr>
              <a:t>LocationRequest</a:t>
            </a:r>
            <a:r>
              <a:rPr lang="zh-CN" altLang="en-US" dirty="0">
                <a:solidFill>
                  <a:srgbClr val="000000"/>
                </a:solidFill>
                <a:latin typeface="Microsoft JhengHei" panose="020B0604030504040204" pitchFamily="34" charset="-120"/>
                <a:ea typeface="Microsoft JhengHei" panose="020B0604030504040204" pitchFamily="34" charset="-120"/>
              </a:rPr>
              <a:t>服務。在「</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加入下列建立</a:t>
            </a:r>
            <a:r>
              <a:rPr lang="en-US" dirty="0" err="1">
                <a:solidFill>
                  <a:srgbClr val="000000"/>
                </a:solidFill>
                <a:latin typeface="Microsoft JhengHei" panose="020B0604030504040204" pitchFamily="34" charset="-120"/>
                <a:ea typeface="Microsoft JhengHei" panose="020B0604030504040204" pitchFamily="34" charset="-120"/>
              </a:rPr>
              <a:t>LocationRequest</a:t>
            </a:r>
            <a:r>
              <a:rPr lang="zh-CN" altLang="en-US" dirty="0">
                <a:solidFill>
                  <a:srgbClr val="000000"/>
                </a:solidFill>
                <a:latin typeface="Microsoft JhengHei" panose="020B0604030504040204" pitchFamily="34" charset="-120"/>
                <a:ea typeface="Microsoft JhengHei" panose="020B0604030504040204" pitchFamily="34" charset="-120"/>
              </a:rPr>
              <a:t>物件的方法：</a:t>
            </a:r>
            <a:endParaRPr lang="en-US" dirty="0"/>
          </a:p>
        </p:txBody>
      </p:sp>
      <p:sp>
        <p:nvSpPr>
          <p:cNvPr id="9" name="Rectangle 4"/>
          <p:cNvSpPr>
            <a:spLocks noChangeArrowheads="1"/>
          </p:cNvSpPr>
          <p:nvPr/>
        </p:nvSpPr>
        <p:spPr bwMode="auto">
          <a:xfrm>
            <a:off x="6303390" y="3651646"/>
            <a:ext cx="5744066"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建立Location請求物件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configLocationRequest()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locationRequest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LocationRequest();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設定讀取位置資訊的間隔時間為一秒（1000ms）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locationRequest.setInterval(</a:t>
            </a:r>
            <a:r>
              <a:rPr kumimoji="0" lang="en-US" altLang="en-US" sz="900" b="0" i="0" u="none" strike="noStrike" cap="none" normalizeH="0" baseline="0" smtClean="0">
                <a:ln>
                  <a:noFill/>
                </a:ln>
                <a:solidFill>
                  <a:srgbClr val="009900"/>
                </a:solidFill>
                <a:effectLst/>
                <a:latin typeface="Consolas" panose="020B0609020204030204" pitchFamily="49" charset="0"/>
              </a:rPr>
              <a:t>1000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設定讀取位置資訊最快的間隔時間為一秒（1000ms）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locationRequest.setFastestInterval(</a:t>
            </a:r>
            <a:r>
              <a:rPr kumimoji="0" lang="en-US" altLang="en-US" sz="900" b="0" i="0" u="none" strike="noStrike" cap="none" normalizeH="0" baseline="0" smtClean="0">
                <a:ln>
                  <a:noFill/>
                </a:ln>
                <a:solidFill>
                  <a:srgbClr val="009900"/>
                </a:solidFill>
                <a:effectLst/>
                <a:latin typeface="Consolas" panose="020B0609020204030204" pitchFamily="49" charset="0"/>
              </a:rPr>
              <a:t>1000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設定優先讀取高精確度的位置資訊（GPS）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locationRequest.setPriority(LocationRequest.PRIORITY_HIGH_ACCURACY);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Rectangle 5"/>
          <p:cNvSpPr>
            <a:spLocks noChangeArrowheads="1"/>
          </p:cNvSpPr>
          <p:nvPr/>
        </p:nvSpPr>
        <p:spPr bwMode="auto">
          <a:xfrm>
            <a:off x="113122" y="3097648"/>
            <a:ext cx="3487917"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onCreate(Bundle savedInstanceState)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建立Google API用戶端物件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configGoogleApiClient();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建立Location請求物件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configLocationRequest();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8"/>
            <a:ext cx="10515600" cy="549275"/>
          </a:xfrm>
        </p:spPr>
        <p:txBody>
          <a:bodyPr>
            <a:normAutofit fontScale="90000"/>
          </a:bodyPr>
          <a:lstStyle/>
          <a:p>
            <a:r>
              <a:rPr lang="en-US" altLang="zh-TW" b="1" dirty="0"/>
              <a:t>Google API</a:t>
            </a:r>
            <a:r>
              <a:rPr lang="zh-TW" altLang="en-US" b="1" dirty="0"/>
              <a:t>用戶端連線與接收位置更新資</a:t>
            </a:r>
            <a:r>
              <a:rPr lang="zh-TW" altLang="en-US" b="1" dirty="0" smtClean="0"/>
              <a:t>訊</a:t>
            </a:r>
            <a:endParaRPr lang="en-US" dirty="0"/>
          </a:p>
        </p:txBody>
      </p:sp>
      <p:sp>
        <p:nvSpPr>
          <p:cNvPr id="3" name="Rectangle 2"/>
          <p:cNvSpPr>
            <a:spLocks noChangeArrowheads="1"/>
          </p:cNvSpPr>
          <p:nvPr/>
        </p:nvSpPr>
        <p:spPr bwMode="auto">
          <a:xfrm>
            <a:off x="546755" y="650449"/>
            <a:ext cx="6193410" cy="6093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ConnectionCallbacks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onConnected(Bundle bundle)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已經連線到Google Services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啟動位置更新服務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位置資訊更新的時候，應用程式會自動呼叫LocationListener.onLocationChanged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LocationServices.FusedLocationApi.requestLocationUpdates(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 locationRequest, MapsActivity.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OnConnectionFailedListener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onConnectionFailed(ConnectionResult connectionResult)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Google Services連線失敗</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ConnectionResult參數是連線失敗的資訊</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errorCode = connectionResult.getErrorCode();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裝置沒有安裝Google Play服務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(errorCode == ConnectionResult.SERVICE_MISSING)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Toast.makeText(</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 R.string.google_play_service_missing,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Toast.LENGTH_LONG).show();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LocationListener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onLocationChanged(Location location)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位置改變</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Location參數是目前的位置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currentLocation = 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LatLng latLng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LatLng(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location.getLatitude(), location.getLongitude());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設定目前位置的標記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(currentMarker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currentMarker = mMap.addMarker(</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MarkerOptions().position(latLng));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currentMarker.setPosition(latLng);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移動地圖到目前的位置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moveMap(latLng);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6"/>
          <p:cNvSpPr/>
          <p:nvPr/>
        </p:nvSpPr>
        <p:spPr>
          <a:xfrm>
            <a:off x="5744066" y="650449"/>
            <a:ext cx="6096000" cy="923330"/>
          </a:xfrm>
          <a:prstGeom prst="rect">
            <a:avLst/>
          </a:prstGeom>
        </p:spPr>
        <p:txBody>
          <a:bodyPr>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的「</a:t>
            </a:r>
            <a:r>
              <a:rPr lang="en-US" dirty="0" err="1">
                <a:solidFill>
                  <a:srgbClr val="000000"/>
                </a:solidFill>
                <a:latin typeface="Microsoft JhengHei" panose="020B0604030504040204" pitchFamily="34" charset="-120"/>
                <a:ea typeface="Microsoft JhengHei" panose="020B0604030504040204" pitchFamily="34" charset="-120"/>
              </a:rPr>
              <a:t>onConnected</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onConnectionFailed</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與「</a:t>
            </a:r>
            <a:r>
              <a:rPr lang="en-US" dirty="0" err="1">
                <a:solidFill>
                  <a:srgbClr val="000000"/>
                </a:solidFill>
                <a:latin typeface="Microsoft JhengHei" panose="020B0604030504040204" pitchFamily="34" charset="-120"/>
                <a:ea typeface="Microsoft JhengHei" panose="020B0604030504040204" pitchFamily="34" charset="-120"/>
              </a:rPr>
              <a:t>onLocationChanged</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方法，分別加入啟動位置更新服務與錯誤處理的敘述：</a:t>
            </a:r>
            <a:endParaRPr lang="en-US"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8"/>
            <a:ext cx="10515600" cy="549275"/>
          </a:xfrm>
        </p:spPr>
        <p:txBody>
          <a:bodyPr>
            <a:normAutofit fontScale="90000"/>
          </a:bodyPr>
          <a:lstStyle/>
          <a:p>
            <a:r>
              <a:rPr lang="en-US" altLang="zh-TW" b="1" dirty="0"/>
              <a:t>Google API</a:t>
            </a:r>
            <a:r>
              <a:rPr lang="zh-TW" altLang="en-US" b="1" dirty="0"/>
              <a:t>用戶端連線與接收位置更新資</a:t>
            </a:r>
            <a:r>
              <a:rPr lang="zh-TW" altLang="en-US" b="1" dirty="0" smtClean="0"/>
              <a:t>訊</a:t>
            </a:r>
            <a:endParaRPr lang="en-US" dirty="0"/>
          </a:p>
        </p:txBody>
      </p:sp>
      <p:sp>
        <p:nvSpPr>
          <p:cNvPr id="4" name="Rectangle 3"/>
          <p:cNvSpPr/>
          <p:nvPr/>
        </p:nvSpPr>
        <p:spPr>
          <a:xfrm>
            <a:off x="97410" y="644720"/>
            <a:ext cx="11912338" cy="923330"/>
          </a:xfrm>
          <a:prstGeom prst="rect">
            <a:avLst/>
          </a:prstGeom>
        </p:spPr>
        <p:txBody>
          <a:bodyPr wrap="square">
            <a:spAutoFit/>
          </a:bodyPr>
          <a:lstStyle/>
          <a:p>
            <a:r>
              <a:rPr lang="en-US" altLang="zh-TW" dirty="0">
                <a:solidFill>
                  <a:srgbClr val="000000"/>
                </a:solidFill>
                <a:latin typeface="Microsoft JhengHei" panose="020B0604030504040204" pitchFamily="34" charset="-120"/>
                <a:ea typeface="Microsoft JhengHei" panose="020B0604030504040204" pitchFamily="34" charset="-120"/>
              </a:rPr>
              <a:t>Google API</a:t>
            </a:r>
            <a:r>
              <a:rPr lang="zh-TW" altLang="en-US" dirty="0">
                <a:solidFill>
                  <a:srgbClr val="000000"/>
                </a:solidFill>
                <a:latin typeface="Microsoft JhengHei" panose="020B0604030504040204" pitchFamily="34" charset="-120"/>
                <a:ea typeface="Microsoft JhengHei" panose="020B0604030504040204" pitchFamily="34" charset="-120"/>
              </a:rPr>
              <a:t>用戶端連線與接收位置更新資訊，是很耗用資源與電力的服務，所以會在元件的生命週期方法執行控制的工作。參考下列的程式片段，修改「</a:t>
            </a:r>
            <a:r>
              <a:rPr lang="en-US" altLang="zh-TW" dirty="0" err="1">
                <a:solidFill>
                  <a:srgbClr val="000000"/>
                </a:solidFill>
                <a:latin typeface="Microsoft JhengHei" panose="020B0604030504040204" pitchFamily="34" charset="-120"/>
                <a:ea typeface="Microsoft JhengHei" panose="020B0604030504040204" pitchFamily="34" charset="-120"/>
              </a:rPr>
              <a:t>MapsActivity</a:t>
            </a:r>
            <a:r>
              <a:rPr lang="zh-TW" altLang="en-US" dirty="0">
                <a:solidFill>
                  <a:srgbClr val="000000"/>
                </a:solidFill>
                <a:latin typeface="Microsoft JhengHei" panose="020B0604030504040204" pitchFamily="34" charset="-120"/>
                <a:ea typeface="Microsoft JhengHei" panose="020B0604030504040204" pitchFamily="34" charset="-120"/>
              </a:rPr>
              <a:t>」的「</a:t>
            </a:r>
            <a:r>
              <a:rPr lang="en-US" altLang="zh-TW" dirty="0" err="1">
                <a:solidFill>
                  <a:srgbClr val="000000"/>
                </a:solidFill>
                <a:latin typeface="Microsoft JhengHei" panose="020B0604030504040204" pitchFamily="34" charset="-120"/>
                <a:ea typeface="Microsoft JhengHei" panose="020B0604030504040204" pitchFamily="34" charset="-120"/>
              </a:rPr>
              <a:t>onResume</a:t>
            </a:r>
            <a:r>
              <a:rPr lang="zh-TW" altLang="en-US" dirty="0">
                <a:solidFill>
                  <a:srgbClr val="000000"/>
                </a:solidFill>
                <a:latin typeface="Microsoft JhengHei" panose="020B0604030504040204" pitchFamily="34" charset="-120"/>
                <a:ea typeface="Microsoft JhengHei" panose="020B0604030504040204" pitchFamily="34" charset="-120"/>
              </a:rPr>
              <a:t>」方法，還有加入「</a:t>
            </a:r>
            <a:r>
              <a:rPr lang="en-US" altLang="zh-TW" dirty="0" err="1">
                <a:solidFill>
                  <a:srgbClr val="000000"/>
                </a:solidFill>
                <a:latin typeface="Microsoft JhengHei" panose="020B0604030504040204" pitchFamily="34" charset="-120"/>
                <a:ea typeface="Microsoft JhengHei" panose="020B0604030504040204" pitchFamily="34" charset="-120"/>
              </a:rPr>
              <a:t>onPause</a:t>
            </a:r>
            <a:r>
              <a:rPr lang="zh-TW" altLang="en-US" dirty="0">
                <a:solidFill>
                  <a:srgbClr val="000000"/>
                </a:solidFill>
                <a:latin typeface="Microsoft JhengHei" panose="020B0604030504040204" pitchFamily="34" charset="-120"/>
                <a:ea typeface="Microsoft JhengHei" panose="020B0604030504040204" pitchFamily="34" charset="-120"/>
              </a:rPr>
              <a:t>」與「</a:t>
            </a:r>
            <a:r>
              <a:rPr lang="en-US" altLang="zh-TW" dirty="0" err="1">
                <a:solidFill>
                  <a:srgbClr val="000000"/>
                </a:solidFill>
                <a:latin typeface="Microsoft JhengHei" panose="020B0604030504040204" pitchFamily="34" charset="-120"/>
                <a:ea typeface="Microsoft JhengHei" panose="020B0604030504040204" pitchFamily="34" charset="-120"/>
              </a:rPr>
              <a:t>onStop</a:t>
            </a:r>
            <a:r>
              <a:rPr lang="zh-TW" altLang="en-US" dirty="0">
                <a:solidFill>
                  <a:srgbClr val="000000"/>
                </a:solidFill>
                <a:latin typeface="Microsoft JhengHei" panose="020B0604030504040204" pitchFamily="34" charset="-120"/>
                <a:ea typeface="Microsoft JhengHei" panose="020B0604030504040204" pitchFamily="34" charset="-120"/>
              </a:rPr>
              <a:t>」兩個方法：</a:t>
            </a:r>
            <a:endParaRPr lang="en-US" dirty="0"/>
          </a:p>
        </p:txBody>
      </p:sp>
      <p:sp>
        <p:nvSpPr>
          <p:cNvPr id="5" name="Rectangle 2"/>
          <p:cNvSpPr>
            <a:spLocks noChangeArrowheads="1"/>
          </p:cNvSpPr>
          <p:nvPr/>
        </p:nvSpPr>
        <p:spPr bwMode="auto">
          <a:xfrm>
            <a:off x="245097" y="1637737"/>
            <a:ext cx="5175316" cy="4293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onResume()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.onResume();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setUpMapIfNeeded();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連線到Google API用戶端</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(!googleApiClient.isConnected() &amp;&amp; currentMarker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googleApiClient.connect();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onPause()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.onPause();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移除位置請求服務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(googleApiClient.isConnected())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LocationServices.FusedLocationApi.removeLocationUpdates(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 </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onStop()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.onStop();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移除Google API用戶端連線</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(googleApiClient.isConnected())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googleApiClient.disconnect();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8"/>
            <a:ext cx="6976621" cy="549275"/>
          </a:xfrm>
        </p:spPr>
        <p:txBody>
          <a:bodyPr>
            <a:normAutofit fontScale="90000"/>
          </a:bodyPr>
          <a:lstStyle/>
          <a:p>
            <a:r>
              <a:rPr lang="zh-TW" altLang="en-US" b="1" dirty="0"/>
              <a:t>傳送、接收與儲存位置資訊</a:t>
            </a:r>
            <a:endParaRPr lang="zh-TW" altLang="en-US" b="1" dirty="0"/>
          </a:p>
        </p:txBody>
      </p:sp>
      <p:sp>
        <p:nvSpPr>
          <p:cNvPr id="3" name="Rectangle 2"/>
          <p:cNvSpPr/>
          <p:nvPr/>
        </p:nvSpPr>
        <p:spPr>
          <a:xfrm>
            <a:off x="163398" y="909481"/>
            <a:ext cx="4455736" cy="1477328"/>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完成地圖元件基本的工作以後，現在為記事元件加入處理位置資訊的工作。開啟「</a:t>
            </a:r>
            <a:r>
              <a:rPr lang="en-US" altLang="zh-TW" dirty="0" err="1">
                <a:solidFill>
                  <a:srgbClr val="000000"/>
                </a:solidFill>
                <a:latin typeface="Microsoft JhengHei" panose="020B0604030504040204" pitchFamily="34" charset="-120"/>
                <a:ea typeface="Microsoft JhengHei" panose="020B0604030504040204" pitchFamily="34" charset="-120"/>
              </a:rPr>
              <a:t>ItemActivity</a:t>
            </a:r>
            <a:r>
              <a:rPr lang="zh-TW" altLang="en-US" dirty="0">
                <a:solidFill>
                  <a:srgbClr val="000000"/>
                </a:solidFill>
                <a:latin typeface="Microsoft JhengHei" panose="020B0604030504040204" pitchFamily="34" charset="-120"/>
                <a:ea typeface="Microsoft JhengHei" panose="020B0604030504040204" pitchFamily="34" charset="-120"/>
              </a:rPr>
              <a:t>」，在「</a:t>
            </a:r>
            <a:r>
              <a:rPr lang="en-US" altLang="zh-TW" dirty="0" err="1">
                <a:solidFill>
                  <a:srgbClr val="000000"/>
                </a:solidFill>
                <a:latin typeface="Microsoft JhengHei" panose="020B0604030504040204" pitchFamily="34" charset="-120"/>
                <a:ea typeface="Microsoft JhengHei" panose="020B0604030504040204" pitchFamily="34" charset="-120"/>
              </a:rPr>
              <a:t>clickFunction</a:t>
            </a:r>
            <a:r>
              <a:rPr lang="zh-TW" altLang="en-US" dirty="0">
                <a:solidFill>
                  <a:srgbClr val="000000"/>
                </a:solidFill>
                <a:latin typeface="Microsoft JhengHei" panose="020B0604030504040204" pitchFamily="34" charset="-120"/>
                <a:ea typeface="Microsoft JhengHei" panose="020B0604030504040204" pitchFamily="34" charset="-120"/>
              </a:rPr>
              <a:t>」方法修改啟動地圖元件的程式碼，傳送記事資料儲存的位置資訊給地圖元件：</a:t>
            </a:r>
            <a:endParaRPr lang="en-US" dirty="0"/>
          </a:p>
        </p:txBody>
      </p:sp>
      <p:sp>
        <p:nvSpPr>
          <p:cNvPr id="6" name="Rectangle 2"/>
          <p:cNvSpPr>
            <a:spLocks noChangeArrowheads="1"/>
          </p:cNvSpPr>
          <p:nvPr/>
        </p:nvSpPr>
        <p:spPr bwMode="auto">
          <a:xfrm>
            <a:off x="282803" y="2810977"/>
            <a:ext cx="5326145"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R.id.set_location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啟動地圖元件用的Intent物件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MapsActivity.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設定儲存的座標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item.getLatitude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item.getLongitude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datetime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item.getLocaleDatetime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啟動地圖元件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START_LOCATION);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3"/>
          <p:cNvSpPr/>
          <p:nvPr/>
        </p:nvSpPr>
        <p:spPr>
          <a:xfrm>
            <a:off x="5788056" y="909481"/>
            <a:ext cx="6023729" cy="646331"/>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同樣在「</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onActivityResult</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方法加入接收位置資訊的程式碼：</a:t>
            </a:r>
            <a:endParaRPr lang="en-US" dirty="0"/>
          </a:p>
        </p:txBody>
      </p:sp>
      <p:sp>
        <p:nvSpPr>
          <p:cNvPr id="5" name="Rectangle 2"/>
          <p:cNvSpPr>
            <a:spLocks noChangeArrowheads="1"/>
          </p:cNvSpPr>
          <p:nvPr/>
        </p:nvSpPr>
        <p:spPr bwMode="auto">
          <a:xfrm>
            <a:off x="5920032" y="2047638"/>
            <a:ext cx="5552389"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onActivityResult(</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requestCode,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resultCode, Intent data)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(resultCode == Activity.RESULT_OK)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(requestCode)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START_LOCATION: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讀取與設定座標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double</a:t>
            </a:r>
            <a:r>
              <a:rPr kumimoji="0" lang="en-US" altLang="en-US" sz="900" b="0" i="0" u="none" strike="noStrike" cap="none" normalizeH="0" baseline="0" smtClean="0">
                <a:ln>
                  <a:noFill/>
                </a:ln>
                <a:solidFill>
                  <a:srgbClr val="000000"/>
                </a:solidFill>
                <a:effectLst/>
                <a:latin typeface="Consolas" panose="020B0609020204030204" pitchFamily="49" charset="0"/>
              </a:rPr>
              <a:t> lat = data.getDoubleExtra(</a:t>
            </a:r>
            <a:r>
              <a:rPr kumimoji="0" lang="en-US" altLang="en-US" sz="900" b="0" i="0" u="none" strike="noStrike" cap="none" normalizeH="0" baseline="0" smtClean="0">
                <a:ln>
                  <a:noFill/>
                </a:ln>
                <a:solidFill>
                  <a:srgbClr val="0000FF"/>
                </a:solidFill>
                <a:effectLst/>
                <a:latin typeface="Consolas" panose="020B0609020204030204" pitchFamily="49" charset="0"/>
              </a:rPr>
              <a:t>"lat"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double</a:t>
            </a:r>
            <a:r>
              <a:rPr kumimoji="0" lang="en-US" altLang="en-US" sz="900" b="0" i="0" u="none" strike="noStrike" cap="none" normalizeH="0" baseline="0" smtClean="0">
                <a:ln>
                  <a:noFill/>
                </a:ln>
                <a:solidFill>
                  <a:srgbClr val="000000"/>
                </a:solidFill>
                <a:effectLst/>
                <a:latin typeface="Consolas" panose="020B0609020204030204" pitchFamily="49" charset="0"/>
              </a:rPr>
              <a:t> lng = data.getDoubleExtra(</a:t>
            </a:r>
            <a:r>
              <a:rPr kumimoji="0" lang="en-US" altLang="en-US" sz="900" b="0" i="0" u="none" strike="noStrike" cap="none" normalizeH="0" baseline="0" smtClean="0">
                <a:ln>
                  <a:noFill/>
                </a:ln>
                <a:solidFill>
                  <a:srgbClr val="0000FF"/>
                </a:solidFill>
                <a:effectLst/>
                <a:latin typeface="Consolas" panose="020B0609020204030204" pitchFamily="49" charset="0"/>
              </a:rPr>
              <a:t>"lng"</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item.setLatitude(lat);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item.setLongitude(lng);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6"/>
          <p:cNvSpPr/>
          <p:nvPr/>
        </p:nvSpPr>
        <p:spPr>
          <a:xfrm>
            <a:off x="5788056" y="4657636"/>
            <a:ext cx="6096000" cy="1200329"/>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完成上面的工作以後，使用者在已經儲存位置資訊的記事資料開啟地圖元件，就會在地圖畫面上顯示儲存的位置。使用者在地圖選擇儲存位置後，也可以儲存在記事資料庫中。</a:t>
            </a:r>
            <a:endParaRPr lang="en-US"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1" y="25758"/>
            <a:ext cx="5421198" cy="549275"/>
          </a:xfrm>
        </p:spPr>
        <p:txBody>
          <a:bodyPr>
            <a:normAutofit fontScale="90000"/>
          </a:bodyPr>
          <a:lstStyle/>
          <a:p>
            <a:r>
              <a:rPr lang="zh-TW" altLang="en-US" b="1" dirty="0"/>
              <a:t>地圖元件的操作功能</a:t>
            </a:r>
            <a:endParaRPr lang="zh-TW" altLang="en-US" b="1" dirty="0"/>
          </a:p>
        </p:txBody>
      </p:sp>
      <p:sp>
        <p:nvSpPr>
          <p:cNvPr id="8" name="Rectangle 7"/>
          <p:cNvSpPr/>
          <p:nvPr/>
        </p:nvSpPr>
        <p:spPr>
          <a:xfrm>
            <a:off x="587605" y="1022806"/>
            <a:ext cx="6096000" cy="646331"/>
          </a:xfrm>
          <a:prstGeom prst="rect">
            <a:avLst/>
          </a:prstGeom>
        </p:spPr>
        <p:txBody>
          <a:bodyPr>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開啟「</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onCreate</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方法加入需要的程式碼：</a:t>
            </a:r>
            <a:endParaRPr lang="en-US" dirty="0"/>
          </a:p>
        </p:txBody>
      </p:sp>
      <p:sp>
        <p:nvSpPr>
          <p:cNvPr id="9" name="Rectangle 2"/>
          <p:cNvSpPr>
            <a:spLocks noChangeArrowheads="1"/>
          </p:cNvSpPr>
          <p:nvPr/>
        </p:nvSpPr>
        <p:spPr bwMode="auto">
          <a:xfrm>
            <a:off x="1140251" y="2116911"/>
            <a:ext cx="4817097" cy="4293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建立Google</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API用戶端物件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configGoogleApiClient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建立Location請求物件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configLocationRequest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讀取記事儲存的座標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intent.getDoubleExtra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lng</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intent.getDoubleExtra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如果記事已經儲存座標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 &amp;&amp;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lng</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建立座標物件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LatLng</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itemPlace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LatLng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加入地圖標記</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addMarker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itemPlace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datetime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移動地圖</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moveMap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itemPlace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連線到Google</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API用戶端</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googleApiClient.isConnected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googleApiClient.connect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1" y="25758"/>
            <a:ext cx="5421198" cy="549275"/>
          </a:xfrm>
        </p:spPr>
        <p:txBody>
          <a:bodyPr>
            <a:normAutofit fontScale="90000"/>
          </a:bodyPr>
          <a:lstStyle/>
          <a:p>
            <a:r>
              <a:rPr lang="zh-TW" altLang="en-US" b="1" dirty="0"/>
              <a:t>地圖元件的操作功能</a:t>
            </a:r>
            <a:endParaRPr lang="zh-TW" altLang="en-US" b="1" dirty="0"/>
          </a:p>
        </p:txBody>
      </p:sp>
      <p:sp>
        <p:nvSpPr>
          <p:cNvPr id="3" name="Rectangle 2"/>
          <p:cNvSpPr/>
          <p:nvPr/>
        </p:nvSpPr>
        <p:spPr>
          <a:xfrm>
            <a:off x="130879" y="575033"/>
            <a:ext cx="4124847" cy="369332"/>
          </a:xfrm>
          <a:prstGeom prst="rect">
            <a:avLst/>
          </a:prstGeom>
        </p:spPr>
        <p:txBody>
          <a:bodyPr wrap="non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加入下列的方法：</a:t>
            </a:r>
            <a:endParaRPr lang="en-US" dirty="0"/>
          </a:p>
        </p:txBody>
      </p:sp>
      <p:sp>
        <p:nvSpPr>
          <p:cNvPr id="4" name="Rectangle 2"/>
          <p:cNvSpPr>
            <a:spLocks noChangeArrowheads="1"/>
          </p:cNvSpPr>
          <p:nvPr/>
        </p:nvSpPr>
        <p:spPr bwMode="auto">
          <a:xfrm>
            <a:off x="282804" y="1191985"/>
            <a:ext cx="5665509" cy="512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processController()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對話框按鈕事件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final</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DialogInterface.OnClickListener 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DialogInterface.OnClickListener()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onClick(DialogInterface dialog,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更新位置資訊</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DialogInterface.BUTTON_POSITIVE: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連線到Google API用戶端</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(!googleApiClient.isConnected())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googleApiClient.connect();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清除位置資訊</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DialogInterface.BUTTON_NEUTRAL: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result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"lat"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"lng"</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setResult(Activity.RESULT_OK,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取消</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DialogInterface.BUTTON_NEGATIVE: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標記訊息框點擊事件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mMap.setOnInfoWindowClickListener(</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GoogleMap.OnInfoWindowClickListener()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onInfoWindowClick(Marker marker)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如果是記事儲存的標記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(marker.equals(itemMarker))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AlertDialog.Builder ab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AlertDialog.Builder(MapsActivity.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 name="Rectangle 3"/>
          <p:cNvSpPr>
            <a:spLocks noChangeArrowheads="1"/>
          </p:cNvSpPr>
          <p:nvPr/>
        </p:nvSpPr>
        <p:spPr bwMode="auto">
          <a:xfrm>
            <a:off x="6655635" y="138007"/>
            <a:ext cx="5326145" cy="6647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ab.setTitle(R.string.title_update_location)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.setMessage(R.string.message_update_location)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.setCancelable(</a:t>
            </a:r>
            <a:r>
              <a:rPr kumimoji="0" lang="en-US" altLang="en-US" sz="900" b="1" i="0" u="none" strike="noStrike" cap="none" normalizeH="0" baseline="0" smtClean="0">
                <a:ln>
                  <a:noFill/>
                </a:ln>
                <a:solidFill>
                  <a:srgbClr val="006699"/>
                </a:solidFill>
                <a:effectLst/>
                <a:latin typeface="Consolas" panose="020B0609020204030204" pitchFamily="49" charset="0"/>
              </a:rPr>
              <a:t>true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ab.setPositiveButton(R.string.update, 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ab.setNeutralButton(R.string.clear, 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ab.setNegativeButton(android.R.string.cancel, 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ab.show();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標記點擊事件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mMap.setOnMarkerClickListener(</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GoogleMap.OnMarkerClickListener()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boolean</a:t>
            </a:r>
            <a:r>
              <a:rPr kumimoji="0" lang="en-US" altLang="en-US" sz="900" b="0" i="0" u="none" strike="noStrike" cap="none" normalizeH="0" baseline="0" smtClean="0">
                <a:ln>
                  <a:noFill/>
                </a:ln>
                <a:solidFill>
                  <a:srgbClr val="000000"/>
                </a:solidFill>
                <a:effectLst/>
                <a:latin typeface="Consolas" panose="020B0609020204030204" pitchFamily="49" charset="0"/>
              </a:rPr>
              <a:t> onMarkerClick(Marker marker)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如果是目前位置標記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(marker.equals(currentMarker))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AlertDialog.Builder ab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AlertDialog.Builder(MapsActivity.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ab.setTitle(R.string.title_current_location)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.setMessage(R.string.message_current_location)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.setCancelable(</a:t>
            </a:r>
            <a:r>
              <a:rPr kumimoji="0" lang="en-US" altLang="en-US" sz="900" b="1" i="0" u="none" strike="noStrike" cap="none" normalizeH="0" baseline="0" smtClean="0">
                <a:ln>
                  <a:noFill/>
                </a:ln>
                <a:solidFill>
                  <a:srgbClr val="006699"/>
                </a:solidFill>
                <a:effectLst/>
                <a:latin typeface="Consolas" panose="020B0609020204030204" pitchFamily="49" charset="0"/>
              </a:rPr>
              <a:t>true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ab.setPositiveButton(android.R.string.ok,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DialogInterface.OnClickListener()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onClick(DialogInterface dialog,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result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"lat"</a:t>
            </a:r>
            <a:r>
              <a:rPr kumimoji="0" lang="en-US" altLang="en-US" sz="900" b="0" i="0" u="none" strike="noStrike" cap="none" normalizeH="0" baseline="0" smtClean="0">
                <a:ln>
                  <a:noFill/>
                </a:ln>
                <a:solidFill>
                  <a:srgbClr val="000000"/>
                </a:solidFill>
                <a:effectLst/>
                <a:latin typeface="Consolas" panose="020B0609020204030204" pitchFamily="49" charset="0"/>
              </a:rPr>
              <a:t>, currentLocation.getLatitude());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"lng"</a:t>
            </a:r>
            <a:r>
              <a:rPr kumimoji="0" lang="en-US" altLang="en-US" sz="900" b="0" i="0" u="none" strike="noStrike" cap="none" normalizeH="0" baseline="0" smtClean="0">
                <a:ln>
                  <a:noFill/>
                </a:ln>
                <a:solidFill>
                  <a:srgbClr val="000000"/>
                </a:solidFill>
                <a:effectLst/>
                <a:latin typeface="Consolas" panose="020B0609020204030204" pitchFamily="49" charset="0"/>
              </a:rPr>
              <a:t>, currentLocation.getLongitude());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setResult(Activity.RESULT_OK,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ab.setNegativeButton(android.R.string.cancel,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ab.show();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true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false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1" y="25758"/>
            <a:ext cx="5421198" cy="549275"/>
          </a:xfrm>
        </p:spPr>
        <p:txBody>
          <a:bodyPr>
            <a:normAutofit fontScale="90000"/>
          </a:bodyPr>
          <a:lstStyle/>
          <a:p>
            <a:r>
              <a:rPr lang="zh-TW" altLang="en-US" b="1" dirty="0"/>
              <a:t>地圖元件的操作功能</a:t>
            </a:r>
            <a:endParaRPr lang="zh-TW" altLang="en-US" b="1" dirty="0"/>
          </a:p>
        </p:txBody>
      </p:sp>
      <p:sp>
        <p:nvSpPr>
          <p:cNvPr id="3" name="Rectangle 2"/>
          <p:cNvSpPr/>
          <p:nvPr/>
        </p:nvSpPr>
        <p:spPr>
          <a:xfrm>
            <a:off x="575035" y="965503"/>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調整之前為了測試地圖元件加入的程式碼，包含「</a:t>
            </a:r>
            <a:r>
              <a:rPr lang="en-US" altLang="zh-TW" dirty="0" err="1">
                <a:solidFill>
                  <a:srgbClr val="000000"/>
                </a:solidFill>
                <a:latin typeface="Microsoft JhengHei" panose="020B0604030504040204" pitchFamily="34" charset="-120"/>
                <a:ea typeface="Microsoft JhengHei" panose="020B0604030504040204" pitchFamily="34" charset="-120"/>
              </a:rPr>
              <a:t>setUpMapIfNeeded</a:t>
            </a:r>
            <a:r>
              <a:rPr lang="zh-TW" altLang="en-US" dirty="0">
                <a:solidFill>
                  <a:srgbClr val="000000"/>
                </a:solidFill>
                <a:latin typeface="Microsoft JhengHei" panose="020B0604030504040204" pitchFamily="34" charset="-120"/>
                <a:ea typeface="Microsoft JhengHei" panose="020B0604030504040204" pitchFamily="34" charset="-120"/>
              </a:rPr>
              <a:t>」與「</a:t>
            </a:r>
            <a:r>
              <a:rPr lang="en-US" altLang="zh-TW" dirty="0" err="1">
                <a:solidFill>
                  <a:srgbClr val="000000"/>
                </a:solidFill>
                <a:latin typeface="Microsoft JhengHei" panose="020B0604030504040204" pitchFamily="34" charset="-120"/>
                <a:ea typeface="Microsoft JhengHei" panose="020B0604030504040204" pitchFamily="34" charset="-120"/>
              </a:rPr>
              <a:t>setUpMap</a:t>
            </a:r>
            <a:r>
              <a:rPr lang="zh-TW" altLang="en-US" dirty="0">
                <a:solidFill>
                  <a:srgbClr val="000000"/>
                </a:solidFill>
                <a:latin typeface="Microsoft JhengHei" panose="020B0604030504040204" pitchFamily="34" charset="-120"/>
                <a:ea typeface="Microsoft JhengHei" panose="020B0604030504040204" pitchFamily="34" charset="-120"/>
              </a:rPr>
              <a:t>」兩個方法：</a:t>
            </a:r>
            <a:endParaRPr lang="en-US" dirty="0"/>
          </a:p>
        </p:txBody>
      </p:sp>
      <p:sp>
        <p:nvSpPr>
          <p:cNvPr id="4" name="Rectangle 2"/>
          <p:cNvSpPr>
            <a:spLocks noChangeArrowheads="1"/>
          </p:cNvSpPr>
          <p:nvPr/>
        </p:nvSpPr>
        <p:spPr bwMode="auto">
          <a:xfrm>
            <a:off x="707010" y="2002304"/>
            <a:ext cx="4157222" cy="318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setUpMapIfNeeded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mMap</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mMap</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SupportMapFragment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getSupportFragmentManager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findFragmentById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R.id.map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getMap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mMap</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移除地圖設定</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a:t>
            </a:r>
            <a:r>
              <a:rPr kumimoji="0" lang="en-US" altLang="en-US" sz="900" b="0" i="0" u="none" strike="noStrike" cap="none" normalizeH="0" baseline="0" dirty="0" err="1" smtClean="0">
                <a:ln>
                  <a:noFill/>
                </a:ln>
                <a:solidFill>
                  <a:srgbClr val="008200"/>
                </a:solidFill>
                <a:effectLst/>
                <a:latin typeface="Consolas" panose="020B0609020204030204" pitchFamily="49" charset="0"/>
              </a:rPr>
              <a:t>setUpMap</a:t>
            </a:r>
            <a:r>
              <a:rPr kumimoji="0" lang="en-US" altLang="en-US" sz="900" b="0" i="0" u="none" strike="noStrike" cap="none" normalizeH="0" baseline="0" dirty="0" smtClean="0">
                <a:ln>
                  <a:noFill/>
                </a:ln>
                <a:solidFill>
                  <a:srgbClr val="0082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processController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移除地圖設定方法</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setUpMap</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建立位置的座標物件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LatLng</a:t>
            </a:r>
            <a:r>
              <a:rPr kumimoji="0" lang="en-US" altLang="en-US" sz="900" b="0" i="0" u="none" strike="noStrike" cap="none" normalizeH="0" baseline="0" dirty="0" smtClean="0">
                <a:ln>
                  <a:noFill/>
                </a:ln>
                <a:solidFill>
                  <a:srgbClr val="000000"/>
                </a:solidFill>
                <a:effectLst/>
                <a:latin typeface="Consolas" panose="020B0609020204030204" pitchFamily="49" charset="0"/>
              </a:rPr>
              <a:t> place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LatLng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25.033408</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121.564099</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移動地圖</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moveMap</a:t>
            </a:r>
            <a:r>
              <a:rPr kumimoji="0" lang="en-US" altLang="en-US" sz="900" b="0" i="0" u="none" strike="noStrike" cap="none" normalizeH="0" baseline="0" dirty="0" smtClean="0">
                <a:ln>
                  <a:noFill/>
                </a:ln>
                <a:solidFill>
                  <a:srgbClr val="000000"/>
                </a:solidFill>
                <a:effectLst/>
                <a:latin typeface="Consolas" panose="020B0609020204030204" pitchFamily="49" charset="0"/>
              </a:rPr>
              <a:t>(place);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加入地圖標記</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addMarker</a:t>
            </a:r>
            <a:r>
              <a:rPr kumimoji="0" lang="en-US" altLang="en-US" sz="900" b="0" i="0" u="none" strike="noStrike" cap="none" normalizeH="0" baseline="0" dirty="0" smtClean="0">
                <a:ln>
                  <a:noFill/>
                </a:ln>
                <a:solidFill>
                  <a:srgbClr val="000000"/>
                </a:solidFill>
                <a:effectLst/>
                <a:latin typeface="Consolas" panose="020B0609020204030204" pitchFamily="49" charset="0"/>
              </a:rPr>
              <a:t>(place, </a:t>
            </a:r>
            <a:r>
              <a:rPr kumimoji="0" lang="en-US" altLang="en-US" sz="900" b="0" i="0" u="none" strike="noStrike" cap="none" normalizeH="0" baseline="0" dirty="0" smtClean="0">
                <a:ln>
                  <a:noFill/>
                </a:ln>
                <a:solidFill>
                  <a:srgbClr val="0000FF"/>
                </a:solidFill>
                <a:effectLst/>
                <a:latin typeface="Consolas" panose="020B0609020204030204" pitchFamily="49" charset="0"/>
              </a:rPr>
              <a:t>"Hello!"</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 Google Maps v2!"</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3"/>
          <p:cNvSpPr>
            <a:spLocks noChangeArrowheads="1"/>
          </p:cNvSpPr>
          <p:nvPr/>
        </p:nvSpPr>
        <p:spPr bwMode="auto">
          <a:xfrm>
            <a:off x="6419654" y="2002304"/>
            <a:ext cx="5401559"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在地圖加入指定位置與標題的標記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addMarker(LatLng place, String title, String snippet)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BitmapDescriptor icon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BitmapDescriptorFactory.fromResource(R.drawable.ic_launcher);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MarkerOptions markerOptions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MarkerOptions();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markerOptions.position(place)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.title(title)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.snippet(snippet)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.icon(icon);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加入並設定記事儲存的位置標記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itemMarker = mMap.addMarker(markerOptions);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13" name="Rectangle 12"/>
          <p:cNvSpPr/>
          <p:nvPr/>
        </p:nvSpPr>
        <p:spPr>
          <a:xfrm>
            <a:off x="162757" y="817314"/>
            <a:ext cx="5794160" cy="5078313"/>
          </a:xfrm>
          <a:prstGeom prst="rect">
            <a:avLst/>
          </a:prstGeom>
        </p:spPr>
        <p:txBody>
          <a:bodyPr wrap="square">
            <a:spAutoFit/>
          </a:bodyPr>
          <a:lstStyle/>
          <a:p>
            <a:r>
              <a:rPr lang="en-US" altLang="zh-CN" sz="1200" dirty="0" smtClean="0"/>
              <a:t>2. </a:t>
            </a:r>
            <a:r>
              <a:rPr lang="zh-CN" altLang="en-US" sz="1200" dirty="0" smtClean="0"/>
              <a:t>内存操作</a:t>
            </a:r>
            <a:endParaRPr lang="en-US" altLang="zh-CN" sz="1200" dirty="0" smtClean="0"/>
          </a:p>
          <a:p>
            <a:r>
              <a:rPr lang="en-US" altLang="zh-CN" sz="1200" dirty="0" smtClean="0"/>
              <a:t>2.1</a:t>
            </a:r>
            <a:r>
              <a:rPr lang="en-US" altLang="zh-CN" sz="1200" dirty="0"/>
              <a:t>.</a:t>
            </a:r>
            <a:r>
              <a:rPr lang="en-US" altLang="zh-CN" sz="1200" dirty="0" smtClean="0"/>
              <a:t> </a:t>
            </a:r>
            <a:r>
              <a:rPr lang="zh-CN" altLang="en-US" sz="1200" dirty="0"/>
              <a:t>从</a:t>
            </a:r>
            <a:r>
              <a:rPr lang="en-US" sz="1200" dirty="0" err="1"/>
              <a:t>Cl_mem</a:t>
            </a:r>
            <a:r>
              <a:rPr lang="zh-CN" altLang="en-US" sz="1200" dirty="0"/>
              <a:t>读回</a:t>
            </a:r>
            <a:r>
              <a:rPr lang="en-US" sz="1200" dirty="0"/>
              <a:t>host mem（</a:t>
            </a:r>
            <a:r>
              <a:rPr lang="zh-CN" altLang="en-US" sz="1200" dirty="0"/>
              <a:t>就算</a:t>
            </a:r>
            <a:r>
              <a:rPr lang="en-US" sz="1200" dirty="0" err="1"/>
              <a:t>Cl_mem</a:t>
            </a:r>
            <a:r>
              <a:rPr lang="zh-CN" altLang="en-US" sz="1200" dirty="0"/>
              <a:t>是直接使用</a:t>
            </a:r>
            <a:r>
              <a:rPr lang="en-US" sz="1200" dirty="0"/>
              <a:t>host mem</a:t>
            </a:r>
            <a:r>
              <a:rPr lang="zh-CN" altLang="en-US" sz="1200" dirty="0"/>
              <a:t>实现的，想读它的内容，还是要这样读回来，可以看做</a:t>
            </a:r>
            <a:r>
              <a:rPr lang="en-US" sz="1200" dirty="0" err="1"/>
              <a:t>cl_mem</a:t>
            </a:r>
            <a:r>
              <a:rPr lang="zh-CN" altLang="en-US" sz="1200" dirty="0"/>
              <a:t>是更高一层封装）</a:t>
            </a:r>
            <a:endParaRPr lang="zh-CN" altLang="en-US" sz="1200" dirty="0"/>
          </a:p>
          <a:p>
            <a:r>
              <a:rPr lang="zh-CN" altLang="en-US" sz="1200" dirty="0"/>
              <a:t>  </a:t>
            </a:r>
            <a:r>
              <a:rPr lang="en-US" sz="1200" dirty="0" err="1"/>
              <a:t>clEnqueueReadBuffer</a:t>
            </a:r>
            <a:endParaRPr lang="en-US" sz="1200" dirty="0"/>
          </a:p>
          <a:p>
            <a:r>
              <a:rPr lang="en-US" sz="1200" dirty="0" smtClean="0"/>
              <a:t>2.2. </a:t>
            </a:r>
            <a:r>
              <a:rPr lang="zh-CN" altLang="en-US" sz="1200" dirty="0"/>
              <a:t>使用</a:t>
            </a:r>
            <a:r>
              <a:rPr lang="en-US" sz="1200" dirty="0" err="1"/>
              <a:t>host_mem</a:t>
            </a:r>
            <a:r>
              <a:rPr lang="zh-CN" altLang="en-US" sz="1200" dirty="0"/>
              <a:t>的值写</a:t>
            </a:r>
            <a:r>
              <a:rPr lang="en-US" sz="1200" dirty="0" err="1"/>
              <a:t>cl_mem</a:t>
            </a:r>
            <a:endParaRPr lang="en-US" sz="1200" dirty="0"/>
          </a:p>
          <a:p>
            <a:r>
              <a:rPr lang="en-US" sz="1200" dirty="0"/>
              <a:t>  </a:t>
            </a:r>
            <a:r>
              <a:rPr lang="en-US" sz="1200" dirty="0" err="1"/>
              <a:t>clEnqueueWriteBuffer</a:t>
            </a:r>
            <a:endParaRPr lang="en-US" sz="1200" dirty="0"/>
          </a:p>
          <a:p>
            <a:r>
              <a:rPr lang="en-US" sz="1200" dirty="0" smtClean="0"/>
              <a:t>2.3. </a:t>
            </a:r>
            <a:r>
              <a:rPr lang="zh-CN" altLang="en-US" sz="1200" dirty="0"/>
              <a:t>在</a:t>
            </a:r>
            <a:r>
              <a:rPr lang="en-US" sz="1200" dirty="0" err="1"/>
              <a:t>Cl_mem</a:t>
            </a:r>
            <a:r>
              <a:rPr lang="zh-CN" altLang="en-US" sz="1200" dirty="0"/>
              <a:t>和</a:t>
            </a:r>
            <a:r>
              <a:rPr lang="en-US" sz="1200" dirty="0"/>
              <a:t>host mem</a:t>
            </a:r>
            <a:r>
              <a:rPr lang="zh-CN" altLang="en-US" sz="1200" dirty="0"/>
              <a:t>之间做映射</a:t>
            </a:r>
            <a:endParaRPr lang="zh-CN" altLang="en-US" sz="1200" dirty="0"/>
          </a:p>
          <a:p>
            <a:r>
              <a:rPr lang="zh-CN" altLang="en-US" sz="1200" dirty="0"/>
              <a:t> </a:t>
            </a:r>
            <a:r>
              <a:rPr lang="en-US" sz="1200" dirty="0" err="1"/>
              <a:t>clEnqueueMapBuffer</a:t>
            </a:r>
            <a:endParaRPr lang="en-US" sz="1200" dirty="0"/>
          </a:p>
          <a:p>
            <a:r>
              <a:rPr lang="zh-CN" altLang="en-US" sz="1200" dirty="0"/>
              <a:t>这个函数比较特殊，回顾上面一节在创建</a:t>
            </a:r>
            <a:r>
              <a:rPr lang="en-US" sz="1200" dirty="0" err="1"/>
              <a:t>buf</a:t>
            </a:r>
            <a:r>
              <a:rPr lang="zh-CN" altLang="en-US" sz="1200" dirty="0"/>
              <a:t>时有一种方法</a:t>
            </a:r>
            <a:r>
              <a:rPr lang="en-US" sz="1200" dirty="0"/>
              <a:t>CL_MEM_USE_HOST_PTR，</a:t>
            </a:r>
            <a:r>
              <a:rPr lang="zh-CN" altLang="en-US" sz="1200" dirty="0"/>
              <a:t>是直接让</a:t>
            </a:r>
            <a:r>
              <a:rPr lang="en-US" sz="1200" dirty="0"/>
              <a:t>device</a:t>
            </a:r>
            <a:r>
              <a:rPr lang="zh-CN" altLang="en-US" sz="1200" dirty="0"/>
              <a:t>使用</a:t>
            </a:r>
            <a:r>
              <a:rPr lang="en-US" sz="1200" dirty="0"/>
              <a:t>host</a:t>
            </a:r>
            <a:r>
              <a:rPr lang="zh-CN" altLang="en-US" sz="1200" dirty="0"/>
              <a:t>上已有的一块的</a:t>
            </a:r>
            <a:r>
              <a:rPr lang="en-US" sz="1200" dirty="0"/>
              <a:t>mem（p1）</a:t>
            </a:r>
            <a:r>
              <a:rPr lang="zh-CN" altLang="en-US" sz="1200" dirty="0"/>
              <a:t>做</a:t>
            </a:r>
            <a:r>
              <a:rPr lang="en-US" sz="1200" dirty="0" err="1"/>
              <a:t>buf</a:t>
            </a:r>
            <a:r>
              <a:rPr lang="en-US" sz="1200" dirty="0"/>
              <a:t>，</a:t>
            </a:r>
            <a:r>
              <a:rPr lang="zh-CN" altLang="en-US" sz="1200" dirty="0"/>
              <a:t>但是这个产生的</a:t>
            </a:r>
            <a:r>
              <a:rPr lang="en-US" sz="1200" dirty="0"/>
              <a:t>CL_mem（p2）</a:t>
            </a:r>
            <a:r>
              <a:rPr lang="zh-CN" altLang="en-US" sz="1200" dirty="0"/>
              <a:t>经过计算后值会改变</a:t>
            </a:r>
            <a:r>
              <a:rPr lang="en-US" altLang="zh-CN" sz="1200" dirty="0"/>
              <a:t>,</a:t>
            </a:r>
            <a:r>
              <a:rPr lang="en-US" sz="1200" dirty="0"/>
              <a:t>p2</a:t>
            </a:r>
            <a:r>
              <a:rPr lang="zh-CN" altLang="en-US" sz="1200" dirty="0"/>
              <a:t>改变后通常</a:t>
            </a:r>
            <a:r>
              <a:rPr lang="en-US" sz="1200" dirty="0"/>
              <a:t>p1</a:t>
            </a:r>
            <a:r>
              <a:rPr lang="zh-CN" altLang="en-US" sz="1200" dirty="0"/>
              <a:t>不会被改变，因为虽然用的一块物理空间，但是</a:t>
            </a:r>
            <a:r>
              <a:rPr lang="en-US" sz="1200" dirty="0" err="1"/>
              <a:t>cl_mem</a:t>
            </a:r>
            <a:r>
              <a:rPr lang="zh-CN" altLang="en-US" sz="1200" dirty="0"/>
              <a:t>是高层封装，和</a:t>
            </a:r>
            <a:r>
              <a:rPr lang="en-US" sz="1200" dirty="0"/>
              <a:t>host</a:t>
            </a:r>
            <a:r>
              <a:rPr lang="zh-CN" altLang="en-US" sz="1200" dirty="0"/>
              <a:t>上的</a:t>
            </a:r>
            <a:r>
              <a:rPr lang="en-US" sz="1200" dirty="0"/>
              <a:t>mem</a:t>
            </a:r>
            <a:r>
              <a:rPr lang="zh-CN" altLang="en-US" sz="1200" dirty="0"/>
              <a:t>还是不一样的，要想使</a:t>
            </a:r>
            <a:r>
              <a:rPr lang="en-US" sz="1200" dirty="0"/>
              <a:t>p1</a:t>
            </a:r>
            <a:r>
              <a:rPr lang="zh-CN" altLang="en-US" sz="1200" dirty="0"/>
              <a:t>同步到</a:t>
            </a:r>
            <a:r>
              <a:rPr lang="en-US" sz="1200" dirty="0"/>
              <a:t>p2</a:t>
            </a:r>
            <a:r>
              <a:rPr lang="zh-CN" altLang="en-US" sz="1200" dirty="0"/>
              <a:t>的最新值，就要调用这句</a:t>
            </a:r>
            <a:r>
              <a:rPr lang="en-US" sz="1200" dirty="0"/>
              <a:t>map</a:t>
            </a:r>
            <a:endParaRPr lang="en-US" sz="1200" dirty="0"/>
          </a:p>
          <a:p>
            <a:endParaRPr lang="en-US" altLang="zh-CN" sz="1200" dirty="0" smtClean="0">
              <a:solidFill>
                <a:srgbClr val="000000"/>
              </a:solidFill>
              <a:latin typeface="Arial" panose="020B0604020202020204" pitchFamily="34" charset="0"/>
            </a:endParaRPr>
          </a:p>
          <a:p>
            <a:r>
              <a:rPr lang="zh-CN" altLang="en-US" sz="1200" dirty="0" smtClean="0">
                <a:solidFill>
                  <a:srgbClr val="000000"/>
                </a:solidFill>
                <a:latin typeface="Arial" panose="020B0604020202020204" pitchFamily="34" charset="0"/>
              </a:rPr>
              <a:t>函</a:t>
            </a:r>
            <a:r>
              <a:rPr lang="zh-CN" altLang="en-US" sz="1200" dirty="0">
                <a:solidFill>
                  <a:srgbClr val="000000"/>
                </a:solidFill>
                <a:latin typeface="Arial" panose="020B0604020202020204" pitchFamily="34" charset="0"/>
              </a:rPr>
              <a:t>数将创建（或分配）一片</a:t>
            </a:r>
            <a:r>
              <a:rPr lang="en-US" sz="1200" dirty="0">
                <a:solidFill>
                  <a:srgbClr val="000000"/>
                </a:solidFill>
                <a:latin typeface="Arial" panose="020B0604020202020204" pitchFamily="34" charset="0"/>
              </a:rPr>
              <a:t>buffer，</a:t>
            </a:r>
            <a:r>
              <a:rPr lang="zh-CN" altLang="en-US" sz="1200" dirty="0">
                <a:solidFill>
                  <a:srgbClr val="000000"/>
                </a:solidFill>
                <a:latin typeface="Arial" panose="020B0604020202020204" pitchFamily="34" charset="0"/>
              </a:rPr>
              <a:t>并返回。这里创建的</a:t>
            </a:r>
            <a:r>
              <a:rPr lang="en-US" sz="1200" dirty="0">
                <a:solidFill>
                  <a:srgbClr val="000000"/>
                </a:solidFill>
                <a:latin typeface="Arial" panose="020B0604020202020204" pitchFamily="34" charset="0"/>
              </a:rPr>
              <a:t>mem</a:t>
            </a:r>
            <a:r>
              <a:rPr lang="zh-CN" altLang="en-US" sz="1200" dirty="0">
                <a:solidFill>
                  <a:srgbClr val="000000"/>
                </a:solidFill>
                <a:latin typeface="Arial" panose="020B0604020202020204" pitchFamily="34" charset="0"/>
              </a:rPr>
              <a:t>可以是</a:t>
            </a:r>
            <a:r>
              <a:rPr lang="en-US" sz="1200" dirty="0" err="1">
                <a:solidFill>
                  <a:srgbClr val="000000"/>
                </a:solidFill>
                <a:latin typeface="Arial" panose="020B0604020202020204" pitchFamily="34" charset="0"/>
              </a:rPr>
              <a:t>globla</a:t>
            </a:r>
            <a:r>
              <a:rPr lang="zh-CN" altLang="en-US" sz="1200" dirty="0">
                <a:solidFill>
                  <a:srgbClr val="000000"/>
                </a:solidFill>
                <a:latin typeface="Arial" panose="020B0604020202020204" pitchFamily="34" charset="0"/>
              </a:rPr>
              <a:t>也可以是</a:t>
            </a:r>
            <a:r>
              <a:rPr lang="en-US" sz="1200" dirty="0">
                <a:solidFill>
                  <a:srgbClr val="000000"/>
                </a:solidFill>
                <a:latin typeface="Arial" panose="020B0604020202020204" pitchFamily="34" charset="0"/>
              </a:rPr>
              <a:t>local</a:t>
            </a:r>
            <a:r>
              <a:rPr lang="zh-CN" altLang="en-US" sz="1200" dirty="0">
                <a:solidFill>
                  <a:srgbClr val="000000"/>
                </a:solidFill>
                <a:latin typeface="Arial" panose="020B0604020202020204" pitchFamily="34" charset="0"/>
              </a:rPr>
              <a:t>或</a:t>
            </a:r>
            <a:r>
              <a:rPr lang="en-US" sz="1200" dirty="0">
                <a:solidFill>
                  <a:srgbClr val="000000"/>
                </a:solidFill>
                <a:latin typeface="Arial" panose="020B0604020202020204" pitchFamily="34" charset="0"/>
              </a:rPr>
              <a:t>private，</a:t>
            </a:r>
            <a:r>
              <a:rPr lang="zh-CN" altLang="en-US" sz="1200" dirty="0">
                <a:solidFill>
                  <a:srgbClr val="000000"/>
                </a:solidFill>
                <a:latin typeface="Arial" panose="020B0604020202020204" pitchFamily="34" charset="0"/>
              </a:rPr>
              <a:t>具体要看</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中怎样声明限定符。</a:t>
            </a:r>
            <a:r>
              <a:rPr lang="en-US" sz="1200" dirty="0">
                <a:solidFill>
                  <a:srgbClr val="000000"/>
                </a:solidFill>
                <a:latin typeface="Arial" panose="020B0604020202020204" pitchFamily="34" charset="0"/>
              </a:rPr>
              <a:t>cl</a:t>
            </a:r>
            <a:r>
              <a:rPr lang="zh-CN" altLang="en-US" sz="1200" dirty="0">
                <a:solidFill>
                  <a:srgbClr val="000000"/>
                </a:solidFill>
                <a:latin typeface="Arial" panose="020B0604020202020204" pitchFamily="34" charset="0"/>
              </a:rPr>
              <a:t>会根据执行情况自动管理</a:t>
            </a:r>
            <a:r>
              <a:rPr lang="en-US" sz="1200" dirty="0">
                <a:solidFill>
                  <a:srgbClr val="000000"/>
                </a:solidFill>
                <a:latin typeface="Arial" panose="020B0604020202020204" pitchFamily="34" charset="0"/>
              </a:rPr>
              <a:t>global</a:t>
            </a:r>
            <a:r>
              <a:rPr lang="zh-CN" altLang="en-US" sz="1200" dirty="0">
                <a:solidFill>
                  <a:srgbClr val="000000"/>
                </a:solidFill>
                <a:latin typeface="Arial" panose="020B0604020202020204" pitchFamily="34" charset="0"/>
              </a:rPr>
              <a:t>到更进一层如</a:t>
            </a:r>
            <a:r>
              <a:rPr lang="en-US" sz="1200" dirty="0">
                <a:solidFill>
                  <a:srgbClr val="000000"/>
                </a:solidFill>
                <a:latin typeface="Arial" panose="020B0604020202020204" pitchFamily="34" charset="0"/>
              </a:rPr>
              <a:t>private</a:t>
            </a:r>
            <a:r>
              <a:rPr lang="zh-CN" altLang="en-US" sz="1200" dirty="0">
                <a:solidFill>
                  <a:srgbClr val="000000"/>
                </a:solidFill>
                <a:latin typeface="Arial" panose="020B0604020202020204" pitchFamily="34" charset="0"/>
              </a:rPr>
              <a:t>的</a:t>
            </a:r>
            <a:r>
              <a:rPr lang="en-US" sz="1200" dirty="0">
                <a:solidFill>
                  <a:srgbClr val="000000"/>
                </a:solidFill>
                <a:latin typeface="Arial" panose="020B0604020202020204" pitchFamily="34" charset="0"/>
              </a:rPr>
              <a:t>copy。</a:t>
            </a:r>
            <a:r>
              <a:rPr lang="zh-CN" altLang="en-US" sz="1200" dirty="0">
                <a:solidFill>
                  <a:srgbClr val="000000"/>
                </a:solidFill>
                <a:latin typeface="Arial" panose="020B0604020202020204" pitchFamily="34" charset="0"/>
              </a:rPr>
              <a:t>这里的</a:t>
            </a:r>
            <a:r>
              <a:rPr lang="en-US" sz="1200" dirty="0">
                <a:solidFill>
                  <a:srgbClr val="000000"/>
                </a:solidFill>
                <a:latin typeface="Arial" panose="020B0604020202020204" pitchFamily="34" charset="0"/>
              </a:rPr>
              <a:t>buffer</a:t>
            </a:r>
            <a:r>
              <a:rPr lang="zh-CN" altLang="en-US" sz="1200" dirty="0">
                <a:solidFill>
                  <a:srgbClr val="000000"/>
                </a:solidFill>
                <a:latin typeface="Arial" panose="020B0604020202020204" pitchFamily="34" charset="0"/>
              </a:rPr>
              <a:t>概念是用于</a:t>
            </a:r>
            <a:r>
              <a:rPr lang="en-US" sz="1200" dirty="0" err="1">
                <a:solidFill>
                  <a:srgbClr val="000000"/>
                </a:solidFill>
                <a:latin typeface="Arial" panose="020B0604020202020204" pitchFamily="34" charset="0"/>
              </a:rPr>
              <a:t>kernal</a:t>
            </a:r>
            <a:r>
              <a:rPr lang="zh-CN" altLang="en-US" sz="1200" dirty="0">
                <a:solidFill>
                  <a:srgbClr val="000000"/>
                </a:solidFill>
                <a:latin typeface="Arial" panose="020B0604020202020204" pitchFamily="34" charset="0"/>
              </a:rPr>
              <a:t>函数计算</a:t>
            </a:r>
            <a:r>
              <a:rPr lang="zh-CN" altLang="en-US" sz="1200" dirty="0" smtClean="0">
                <a:solidFill>
                  <a:srgbClr val="000000"/>
                </a:solidFill>
                <a:latin typeface="Arial" panose="020B0604020202020204" pitchFamily="34" charset="0"/>
              </a:rPr>
              <a:t>的</a:t>
            </a:r>
            <a:r>
              <a:rPr lang="en-US" altLang="zh-CN" sz="1200" dirty="0" smtClean="0">
                <a:solidFill>
                  <a:srgbClr val="000000"/>
                </a:solidFill>
                <a:latin typeface="Arial" panose="020B0604020202020204" pitchFamily="34" charset="0"/>
              </a:rPr>
              <a:t>.</a:t>
            </a:r>
            <a:endParaRPr lang="en-US" altLang="zh-CN" sz="1200" dirty="0" smtClean="0">
              <a:solidFill>
                <a:srgbClr val="000000"/>
              </a:solidFill>
              <a:latin typeface="Arial" panose="020B0604020202020204" pitchFamily="34" charset="0"/>
            </a:endParaRPr>
          </a:p>
          <a:p>
            <a:endParaRPr lang="en-US" sz="1200" dirty="0">
              <a:solidFill>
                <a:srgbClr val="000000"/>
              </a:solidFill>
              <a:latin typeface="Arial" panose="020B0604020202020204" pitchFamily="34" charset="0"/>
            </a:endParaRPr>
          </a:p>
          <a:p>
            <a:r>
              <a:rPr lang="en-US" sz="1200" dirty="0" smtClean="0">
                <a:solidFill>
                  <a:srgbClr val="000000"/>
                </a:solidFill>
                <a:latin typeface="Arial" panose="020B0604020202020204" pitchFamily="34" charset="0"/>
              </a:rPr>
              <a:t>MAP</a:t>
            </a:r>
            <a:r>
              <a:rPr lang="zh-CN" altLang="en-US" sz="1200" dirty="0" smtClean="0">
                <a:solidFill>
                  <a:srgbClr val="000000"/>
                </a:solidFill>
                <a:latin typeface="Arial" panose="020B0604020202020204" pitchFamily="34" charset="0"/>
              </a:rPr>
              <a:t>与</a:t>
            </a:r>
            <a:r>
              <a:rPr lang="en-US" altLang="zh-CN" sz="1200" dirty="0" err="1" smtClean="0">
                <a:solidFill>
                  <a:srgbClr val="000000"/>
                </a:solidFill>
                <a:latin typeface="Arial" panose="020B0604020202020204" pitchFamily="34" charset="0"/>
              </a:rPr>
              <a:t>CopyBack</a:t>
            </a:r>
            <a:r>
              <a:rPr lang="zh-CN" altLang="en-US" sz="1200" dirty="0" smtClean="0">
                <a:solidFill>
                  <a:srgbClr val="000000"/>
                </a:solidFill>
                <a:latin typeface="Arial" panose="020B0604020202020204" pitchFamily="34" charset="0"/>
              </a:rPr>
              <a:t>的性能对比</a:t>
            </a:r>
            <a:endParaRPr lang="en-US" altLang="zh-CN" sz="1200" dirty="0" smtClean="0">
              <a:solidFill>
                <a:srgbClr val="000000"/>
              </a:solidFill>
              <a:latin typeface="Arial" panose="020B0604020202020204" pitchFamily="34" charset="0"/>
            </a:endParaRPr>
          </a:p>
          <a:p>
            <a:r>
              <a:rPr lang="zh-CN" altLang="en-US" sz="1200" dirty="0"/>
              <a:t>如果使用</a:t>
            </a:r>
            <a:r>
              <a:rPr lang="en-US" sz="1200" dirty="0"/>
              <a:t>CPU</a:t>
            </a:r>
            <a:r>
              <a:rPr lang="zh-CN" altLang="en-US" sz="1200" dirty="0"/>
              <a:t>做</a:t>
            </a:r>
            <a:r>
              <a:rPr lang="en-US" sz="1200" dirty="0" err="1"/>
              <a:t>host，GPU</a:t>
            </a:r>
            <a:r>
              <a:rPr lang="zh-CN" altLang="en-US" sz="1200" dirty="0"/>
              <a:t>做</a:t>
            </a:r>
            <a:r>
              <a:rPr lang="en-US" sz="1200" dirty="0"/>
              <a:t>device，</a:t>
            </a:r>
            <a:r>
              <a:rPr lang="zh-CN" altLang="en-US" sz="1200" dirty="0"/>
              <a:t>那么</a:t>
            </a:r>
            <a:r>
              <a:rPr lang="en-US" sz="1200" dirty="0" err="1"/>
              <a:t>CopyBack</a:t>
            </a:r>
            <a:r>
              <a:rPr lang="zh-CN" altLang="en-US" sz="1200" dirty="0"/>
              <a:t>反而更快，但是如果使用</a:t>
            </a:r>
            <a:r>
              <a:rPr lang="en-US" sz="1200" dirty="0"/>
              <a:t>CPU</a:t>
            </a:r>
            <a:r>
              <a:rPr lang="zh-CN" altLang="en-US" sz="1200" dirty="0"/>
              <a:t>做</a:t>
            </a:r>
            <a:r>
              <a:rPr lang="en-US" sz="1200" dirty="0" err="1"/>
              <a:t>host，CPU</a:t>
            </a:r>
            <a:r>
              <a:rPr lang="zh-CN" altLang="en-US" sz="1200" dirty="0"/>
              <a:t>也做</a:t>
            </a:r>
            <a:r>
              <a:rPr lang="en-US" sz="1200" dirty="0"/>
              <a:t>device，</a:t>
            </a:r>
            <a:r>
              <a:rPr lang="zh-CN" altLang="en-US" sz="1200" dirty="0"/>
              <a:t>那么</a:t>
            </a:r>
            <a:r>
              <a:rPr lang="en-US" sz="1200" dirty="0"/>
              <a:t>MAP</a:t>
            </a:r>
            <a:r>
              <a:rPr lang="zh-CN" altLang="en-US" sz="1200" dirty="0"/>
              <a:t>更快（不跨越硬件），而且总体上</a:t>
            </a:r>
            <a:r>
              <a:rPr lang="en-US" sz="1200" dirty="0"/>
              <a:t>CPU+GPU</a:t>
            </a:r>
            <a:r>
              <a:rPr lang="zh-CN" altLang="en-US" sz="1200" dirty="0"/>
              <a:t>的方式更快</a:t>
            </a:r>
            <a:r>
              <a:rPr lang="zh-CN" altLang="en-US" sz="1200" dirty="0" smtClean="0"/>
              <a:t>。</a:t>
            </a:r>
            <a:endParaRPr lang="en-US" altLang="zh-CN" sz="1200" dirty="0" smtClean="0"/>
          </a:p>
          <a:p>
            <a:endParaRPr lang="en-US" sz="1200" dirty="0"/>
          </a:p>
          <a:p>
            <a:r>
              <a:rPr lang="en-US" sz="1200" dirty="0" smtClean="0"/>
              <a:t>2.4 </a:t>
            </a:r>
            <a:r>
              <a:rPr lang="zh-CN" altLang="en-US" sz="1200" dirty="0"/>
              <a:t>在</a:t>
            </a:r>
            <a:r>
              <a:rPr lang="en-US" sz="1200" dirty="0" err="1"/>
              <a:t>Cl_mem</a:t>
            </a:r>
            <a:r>
              <a:rPr lang="zh-CN" altLang="en-US" sz="1200" dirty="0"/>
              <a:t>直接做</a:t>
            </a:r>
            <a:r>
              <a:rPr lang="en-US" sz="1200" dirty="0" smtClean="0"/>
              <a:t>copy</a:t>
            </a:r>
            <a:endParaRPr lang="en-US" sz="1200" dirty="0" smtClean="0"/>
          </a:p>
          <a:p>
            <a:r>
              <a:rPr lang="en-US" sz="1200" dirty="0" err="1" smtClean="0"/>
              <a:t>clEnqueueCopyBuffer</a:t>
            </a:r>
            <a:endParaRPr lang="en-US" sz="1200" dirty="0" smtClean="0"/>
          </a:p>
          <a:p>
            <a:r>
              <a:rPr lang="zh-CN" altLang="en-US" sz="1200" dirty="0"/>
              <a:t>这些函数都跟执行</a:t>
            </a:r>
            <a:r>
              <a:rPr lang="en-US" sz="1200" dirty="0" err="1"/>
              <a:t>kernal</a:t>
            </a:r>
            <a:r>
              <a:rPr lang="zh-CN" altLang="en-US" sz="1200" dirty="0"/>
              <a:t>一样是投入到</a:t>
            </a:r>
            <a:r>
              <a:rPr lang="en-US" sz="1200" dirty="0"/>
              <a:t>device</a:t>
            </a:r>
            <a:r>
              <a:rPr lang="zh-CN" altLang="en-US" sz="1200" dirty="0"/>
              <a:t>的</a:t>
            </a:r>
            <a:r>
              <a:rPr lang="en-US" sz="1200" dirty="0"/>
              <a:t>command queue</a:t>
            </a:r>
            <a:r>
              <a:rPr lang="zh-CN" altLang="en-US" sz="1200" dirty="0"/>
              <a:t>里的，但是他们又都带有一个参数</a:t>
            </a:r>
            <a:r>
              <a:rPr lang="en-US" sz="1200" dirty="0" err="1"/>
              <a:t>blocking_read</a:t>
            </a:r>
            <a:r>
              <a:rPr lang="en-US" sz="1200" dirty="0"/>
              <a:t>，</a:t>
            </a:r>
            <a:r>
              <a:rPr lang="zh-CN" altLang="en-US" sz="1200" dirty="0"/>
              <a:t>可以指定函数是否在执行完毕后返回。</a:t>
            </a:r>
            <a:endParaRPr lang="en-US" sz="1200" dirty="0"/>
          </a:p>
        </p:txBody>
      </p:sp>
      <p:sp>
        <p:nvSpPr>
          <p:cNvPr id="7" name="Rectangle 6"/>
          <p:cNvSpPr/>
          <p:nvPr/>
        </p:nvSpPr>
        <p:spPr>
          <a:xfrm>
            <a:off x="6258757" y="772353"/>
            <a:ext cx="5717220" cy="2492990"/>
          </a:xfrm>
          <a:prstGeom prst="rect">
            <a:avLst/>
          </a:prstGeom>
        </p:spPr>
        <p:txBody>
          <a:bodyPr wrap="square">
            <a:spAutoFit/>
          </a:bodyPr>
          <a:lstStyle/>
          <a:p>
            <a:r>
              <a:rPr lang="en-US" altLang="zh-CN" sz="1200" dirty="0"/>
              <a:t>3</a:t>
            </a:r>
            <a:r>
              <a:rPr lang="en-US" altLang="zh-CN" sz="1200" dirty="0" smtClean="0"/>
              <a:t>. Program</a:t>
            </a:r>
            <a:endParaRPr lang="en-US" altLang="zh-CN" sz="1200" dirty="0" smtClean="0"/>
          </a:p>
          <a:p>
            <a:r>
              <a:rPr lang="en-US" altLang="zh-CN" sz="1200" dirty="0" smtClean="0"/>
              <a:t>3.1</a:t>
            </a:r>
            <a:r>
              <a:rPr lang="en-US" altLang="zh-CN" sz="1200" dirty="0"/>
              <a:t>.</a:t>
            </a:r>
            <a:r>
              <a:rPr lang="en-US" altLang="zh-CN" sz="1200" dirty="0" smtClean="0"/>
              <a:t> Compile, Build, and Link</a:t>
            </a:r>
            <a:endParaRPr lang="en-US" altLang="zh-CN" sz="1200" dirty="0" smtClean="0"/>
          </a:p>
          <a:p>
            <a:r>
              <a:rPr lang="zh-CN" altLang="en-US" sz="1200" dirty="0" smtClean="0"/>
              <a:t>有两种从文本创建</a:t>
            </a:r>
            <a:r>
              <a:rPr lang="en-US" altLang="zh-CN" sz="1200" dirty="0" smtClean="0"/>
              <a:t>program</a:t>
            </a:r>
            <a:r>
              <a:rPr lang="zh-CN" altLang="en-US" sz="1200" dirty="0" smtClean="0"/>
              <a:t>的方法</a:t>
            </a:r>
            <a:endParaRPr lang="en-US" altLang="zh-CN" sz="1200" dirty="0" smtClean="0"/>
          </a:p>
          <a:p>
            <a:pPr marL="171450" indent="-171450">
              <a:buFont typeface="Arial" panose="020B0604020202020204" pitchFamily="34" charset="0"/>
              <a:buChar char="•"/>
            </a:pPr>
            <a:r>
              <a:rPr lang="zh-CN" altLang="en-US" sz="1200" dirty="0" smtClean="0"/>
              <a:t>直接</a:t>
            </a:r>
            <a:r>
              <a:rPr lang="en-US" altLang="zh-CN" sz="1200" dirty="0" smtClean="0"/>
              <a:t>build: </a:t>
            </a:r>
            <a:r>
              <a:rPr lang="en-US" altLang="zh-CN" sz="1200" dirty="0" err="1" smtClean="0"/>
              <a:t>clBuildProgram</a:t>
            </a:r>
            <a:endParaRPr lang="en-US" altLang="zh-CN" sz="1200" dirty="0" smtClean="0"/>
          </a:p>
          <a:p>
            <a:pPr marL="171450" indent="-171450">
              <a:buFont typeface="Arial" panose="020B0604020202020204" pitchFamily="34" charset="0"/>
              <a:buChar char="•"/>
            </a:pPr>
            <a:r>
              <a:rPr lang="zh-CN" altLang="en-US" sz="1200" dirty="0" smtClean="0"/>
              <a:t>先</a:t>
            </a:r>
            <a:r>
              <a:rPr lang="en-US" altLang="zh-CN" sz="1200" dirty="0" smtClean="0"/>
              <a:t>compile</a:t>
            </a:r>
            <a:r>
              <a:rPr lang="zh-CN" altLang="en-US" sz="1200" dirty="0" smtClean="0"/>
              <a:t>好，根据情况动态地</a:t>
            </a:r>
            <a:r>
              <a:rPr lang="en-US" altLang="zh-CN" sz="1200" dirty="0" smtClean="0"/>
              <a:t>link, </a:t>
            </a:r>
            <a:r>
              <a:rPr lang="zh-CN" altLang="en-US" sz="1200" dirty="0" smtClean="0"/>
              <a:t>即把上面的过程拆成两个部分</a:t>
            </a:r>
            <a:r>
              <a:rPr lang="en-US" altLang="zh-CN" sz="1200" dirty="0" smtClean="0"/>
              <a:t>. </a:t>
            </a:r>
            <a:r>
              <a:rPr lang="en-US" altLang="zh-CN" sz="1200" dirty="0" err="1" smtClean="0"/>
              <a:t>clCompileProgram</a:t>
            </a:r>
            <a:r>
              <a:rPr lang="en-US" altLang="zh-CN" sz="1200" dirty="0" smtClean="0"/>
              <a:t>, </a:t>
            </a:r>
            <a:r>
              <a:rPr lang="en-US" altLang="zh-CN" sz="1200" dirty="0" err="1" smtClean="0"/>
              <a:t>clLinkProgram</a:t>
            </a:r>
            <a:endParaRPr lang="en-US" altLang="zh-CN" sz="1200" dirty="0" smtClean="0"/>
          </a:p>
          <a:p>
            <a:endParaRPr lang="en-US" sz="1200" dirty="0"/>
          </a:p>
          <a:p>
            <a:endParaRPr lang="en-US" sz="1200" dirty="0" smtClean="0"/>
          </a:p>
          <a:p>
            <a:r>
              <a:rPr lang="en-US" sz="1200" dirty="0" smtClean="0"/>
              <a:t>4. Kernel </a:t>
            </a:r>
            <a:r>
              <a:rPr lang="zh-CN" altLang="en-US" sz="1200" dirty="0" smtClean="0"/>
              <a:t>执行</a:t>
            </a:r>
            <a:r>
              <a:rPr lang="en-US" altLang="zh-CN" sz="1200" dirty="0" smtClean="0"/>
              <a:t>(</a:t>
            </a:r>
            <a:r>
              <a:rPr lang="zh-CN" altLang="en-US" sz="1200" dirty="0" smtClean="0"/>
              <a:t>精华部分</a:t>
            </a:r>
            <a:r>
              <a:rPr lang="en-US" altLang="zh-CN" sz="1200" dirty="0" smtClean="0"/>
              <a:t>)</a:t>
            </a:r>
            <a:endParaRPr lang="en-US" altLang="zh-CN" sz="1200" dirty="0" smtClean="0"/>
          </a:p>
          <a:p>
            <a:r>
              <a:rPr lang="en-US" sz="1200" dirty="0" smtClean="0"/>
              <a:t>4.1 </a:t>
            </a:r>
            <a:r>
              <a:rPr lang="zh-CN" altLang="en-US" sz="1200" dirty="0" smtClean="0"/>
              <a:t>设置</a:t>
            </a:r>
            <a:r>
              <a:rPr lang="en-US" altLang="zh-CN" sz="1200" dirty="0" smtClean="0"/>
              <a:t>kernel</a:t>
            </a:r>
            <a:r>
              <a:rPr lang="zh-CN" altLang="en-US" sz="1200" dirty="0" smtClean="0"/>
              <a:t>的参数</a:t>
            </a:r>
            <a:endParaRPr lang="en-US" altLang="zh-CN" sz="1200" dirty="0" smtClean="0"/>
          </a:p>
          <a:p>
            <a:r>
              <a:rPr lang="en-US" sz="1200" dirty="0"/>
              <a:t> </a:t>
            </a:r>
            <a:r>
              <a:rPr lang="en-US" sz="1200" dirty="0" smtClean="0"/>
              <a:t>      </a:t>
            </a:r>
            <a:r>
              <a:rPr lang="en-US" sz="1200" dirty="0" err="1" smtClean="0"/>
              <a:t>clSetKernelA</a:t>
            </a:r>
            <a:r>
              <a:rPr lang="en-US" altLang="zh-CN" sz="1200" dirty="0" err="1" smtClean="0"/>
              <a:t>rg</a:t>
            </a:r>
            <a:endParaRPr lang="en-US" altLang="zh-CN" sz="1200" dirty="0" smtClean="0"/>
          </a:p>
          <a:p>
            <a:r>
              <a:rPr lang="en-US" sz="1200" dirty="0" smtClean="0"/>
              <a:t>4.2 </a:t>
            </a:r>
            <a:r>
              <a:rPr lang="zh-CN" altLang="en-US" sz="1200" dirty="0" smtClean="0"/>
              <a:t>执行</a:t>
            </a:r>
            <a:r>
              <a:rPr lang="en-US" altLang="zh-CN" sz="1200" dirty="0" smtClean="0"/>
              <a:t>kernel</a:t>
            </a:r>
            <a:endParaRPr lang="en-US" altLang="zh-CN" sz="1200" dirty="0" smtClean="0"/>
          </a:p>
          <a:p>
            <a:r>
              <a:rPr lang="en-US" sz="1200" dirty="0"/>
              <a:t> </a:t>
            </a:r>
            <a:r>
              <a:rPr lang="en-US" sz="1200" dirty="0" smtClean="0"/>
              <a:t>      </a:t>
            </a:r>
            <a:r>
              <a:rPr lang="en-US" sz="1200" dirty="0" err="1" smtClean="0"/>
              <a:t>clEnqueueNDRangeK</a:t>
            </a:r>
            <a:r>
              <a:rPr lang="en-US" altLang="zh-CN" sz="1200" dirty="0" err="1" smtClean="0"/>
              <a:t>ernel</a:t>
            </a:r>
            <a:endParaRPr lang="en-US" altLang="zh-CN" sz="1200" dirty="0" smtClean="0"/>
          </a:p>
        </p:txBody>
      </p:sp>
      <p:sp>
        <p:nvSpPr>
          <p:cNvPr id="3" name="Rectangle 2"/>
          <p:cNvSpPr/>
          <p:nvPr/>
        </p:nvSpPr>
        <p:spPr>
          <a:xfrm>
            <a:off x="6258757" y="3356470"/>
            <a:ext cx="5805996" cy="3139321"/>
          </a:xfrm>
          <a:prstGeom prst="rect">
            <a:avLst/>
          </a:prstGeom>
        </p:spPr>
        <p:txBody>
          <a:bodyPr wrap="square">
            <a:spAutoFit/>
          </a:bodyPr>
          <a:lstStyle/>
          <a:p>
            <a:r>
              <a:rPr lang="en-US" sz="1100" i="1" dirty="0" err="1" smtClean="0">
                <a:solidFill>
                  <a:srgbClr val="000000"/>
                </a:solidFill>
                <a:latin typeface="Arial" panose="020B0604020202020204" pitchFamily="34" charset="0"/>
              </a:rPr>
              <a:t>kernal</a:t>
            </a:r>
            <a:r>
              <a:rPr lang="zh-CN" altLang="en-US" sz="1100" i="1" dirty="0">
                <a:solidFill>
                  <a:srgbClr val="000000"/>
                </a:solidFill>
                <a:latin typeface="Arial" panose="020B0604020202020204" pitchFamily="34" charset="0"/>
              </a:rPr>
              <a:t>代码</a:t>
            </a:r>
            <a:endParaRPr lang="zh-CN" altLang="en-US" sz="1100" dirty="0">
              <a:solidFill>
                <a:srgbClr val="000000"/>
              </a:solidFill>
              <a:latin typeface="Arial" panose="020B0604020202020204" pitchFamily="34" charset="0"/>
            </a:endParaRPr>
          </a:p>
          <a:p>
            <a:r>
              <a:rPr lang="zh-CN" altLang="en-US" sz="1100" i="1" dirty="0">
                <a:solidFill>
                  <a:srgbClr val="000000"/>
                </a:solidFill>
                <a:latin typeface="Arial" panose="020B0604020202020204" pitchFamily="34" charset="0"/>
              </a:rPr>
              <a:t> </a:t>
            </a:r>
            <a:r>
              <a:rPr lang="en-US" altLang="zh-CN" sz="1100" i="1" dirty="0">
                <a:solidFill>
                  <a:srgbClr val="000000"/>
                </a:solidFill>
                <a:latin typeface="Arial" panose="020B0604020202020204" pitchFamily="34" charset="0"/>
              </a:rPr>
              <a:t>__</a:t>
            </a:r>
            <a:r>
              <a:rPr lang="en-US" sz="1100" i="1" dirty="0">
                <a:solidFill>
                  <a:srgbClr val="000000"/>
                </a:solidFill>
                <a:latin typeface="Arial" panose="020B0604020202020204" pitchFamily="34" charset="0"/>
              </a:rPr>
              <a:t>kernel void adder(__global </a:t>
            </a:r>
            <a:r>
              <a:rPr lang="en-US" sz="1100" i="1" dirty="0" err="1">
                <a:solidFill>
                  <a:srgbClr val="000000"/>
                </a:solidFill>
                <a:latin typeface="Arial" panose="020B0604020202020204" pitchFamily="34" charset="0"/>
              </a:rPr>
              <a:t>const</a:t>
            </a:r>
            <a:r>
              <a:rPr lang="en-US" sz="1100" i="1" dirty="0">
                <a:solidFill>
                  <a:srgbClr val="000000"/>
                </a:solidFill>
                <a:latin typeface="Arial" panose="020B0604020202020204" pitchFamily="34" charset="0"/>
              </a:rPr>
              <a:t> float* a, __global </a:t>
            </a:r>
            <a:r>
              <a:rPr lang="en-US" sz="1100" i="1" dirty="0" err="1">
                <a:solidFill>
                  <a:srgbClr val="000000"/>
                </a:solidFill>
                <a:latin typeface="Arial" panose="020B0604020202020204" pitchFamily="34" charset="0"/>
              </a:rPr>
              <a:t>const</a:t>
            </a:r>
            <a:r>
              <a:rPr lang="en-US" sz="1100" i="1" dirty="0">
                <a:solidFill>
                  <a:srgbClr val="000000"/>
                </a:solidFill>
                <a:latin typeface="Arial" panose="020B0604020202020204" pitchFamily="34" charset="0"/>
              </a:rPr>
              <a:t> float* b, __global float* result)</a:t>
            </a:r>
            <a:br>
              <a:rPr lang="en-US" sz="1100" i="1" dirty="0">
                <a:solidFill>
                  <a:srgbClr val="000000"/>
                </a:solidFill>
                <a:latin typeface="Arial" panose="020B0604020202020204" pitchFamily="34" charset="0"/>
              </a:rPr>
            </a:br>
            <a:r>
              <a:rPr lang="en-US" sz="1100" i="1" dirty="0">
                <a:solidFill>
                  <a:srgbClr val="000000"/>
                </a:solidFill>
                <a:latin typeface="Arial" panose="020B0604020202020204" pitchFamily="34" charset="0"/>
              </a:rPr>
              <a:t>{</a:t>
            </a:r>
            <a:br>
              <a:rPr lang="en-US" sz="1100" i="1" dirty="0">
                <a:solidFill>
                  <a:srgbClr val="000000"/>
                </a:solidFill>
                <a:latin typeface="Arial" panose="020B0604020202020204" pitchFamily="34" charset="0"/>
              </a:rPr>
            </a:br>
            <a:r>
              <a:rPr lang="en-US" sz="1100" i="1" dirty="0">
                <a:solidFill>
                  <a:srgbClr val="000000"/>
                </a:solidFill>
                <a:latin typeface="Arial" panose="020B0604020202020204" pitchFamily="34" charset="0"/>
              </a:rPr>
              <a:t> </a:t>
            </a:r>
            <a:r>
              <a:rPr lang="en-US" sz="1100" i="1" dirty="0" err="1">
                <a:solidFill>
                  <a:srgbClr val="000000"/>
                </a:solidFill>
                <a:latin typeface="Arial" panose="020B0604020202020204" pitchFamily="34" charset="0"/>
              </a:rPr>
              <a:t>int</a:t>
            </a:r>
            <a:r>
              <a:rPr lang="en-US" sz="1100" i="1" dirty="0">
                <a:solidFill>
                  <a:srgbClr val="000000"/>
                </a:solidFill>
                <a:latin typeface="Arial" panose="020B0604020202020204" pitchFamily="34" charset="0"/>
              </a:rPr>
              <a:t> </a:t>
            </a:r>
            <a:r>
              <a:rPr lang="en-US" sz="1100" i="1" dirty="0" err="1">
                <a:solidFill>
                  <a:srgbClr val="000000"/>
                </a:solidFill>
                <a:latin typeface="Arial" panose="020B0604020202020204" pitchFamily="34" charset="0"/>
              </a:rPr>
              <a:t>idx</a:t>
            </a:r>
            <a:r>
              <a:rPr lang="en-US" sz="1100" i="1" dirty="0">
                <a:solidFill>
                  <a:srgbClr val="000000"/>
                </a:solidFill>
                <a:latin typeface="Arial" panose="020B0604020202020204" pitchFamily="34" charset="0"/>
              </a:rPr>
              <a:t> = </a:t>
            </a:r>
            <a:r>
              <a:rPr lang="en-US" sz="1100" i="1" dirty="0" err="1">
                <a:solidFill>
                  <a:srgbClr val="000000"/>
                </a:solidFill>
                <a:latin typeface="Arial" panose="020B0604020202020204" pitchFamily="34" charset="0"/>
              </a:rPr>
              <a:t>get_global_id</a:t>
            </a:r>
            <a:r>
              <a:rPr lang="en-US" sz="1100" i="1" dirty="0">
                <a:solidFill>
                  <a:srgbClr val="000000"/>
                </a:solidFill>
                <a:latin typeface="Arial" panose="020B0604020202020204" pitchFamily="34" charset="0"/>
              </a:rPr>
              <a:t>(0);//</a:t>
            </a:r>
            <a:r>
              <a:rPr lang="zh-CN" altLang="en-US" sz="1100" i="1" dirty="0">
                <a:solidFill>
                  <a:srgbClr val="000000"/>
                </a:solidFill>
                <a:latin typeface="Arial" panose="020B0604020202020204" pitchFamily="34" charset="0"/>
              </a:rPr>
              <a:t>得到当前单元格的</a:t>
            </a:r>
            <a:r>
              <a:rPr lang="en-US" altLang="zh-CN" sz="1100" i="1" dirty="0">
                <a:solidFill>
                  <a:srgbClr val="000000"/>
                </a:solidFill>
                <a:latin typeface="Arial" panose="020B0604020202020204" pitchFamily="34" charset="0"/>
              </a:rPr>
              <a:t>0</a:t>
            </a:r>
            <a:r>
              <a:rPr lang="zh-CN" altLang="en-US" sz="1100" i="1" dirty="0">
                <a:solidFill>
                  <a:srgbClr val="000000"/>
                </a:solidFill>
                <a:latin typeface="Arial" panose="020B0604020202020204" pitchFamily="34" charset="0"/>
              </a:rPr>
              <a:t>维度上的序号</a:t>
            </a:r>
            <a:br>
              <a:rPr lang="zh-CN" altLang="en-US" sz="1100" i="1" dirty="0">
                <a:solidFill>
                  <a:srgbClr val="000000"/>
                </a:solidFill>
                <a:latin typeface="Arial" panose="020B0604020202020204" pitchFamily="34" charset="0"/>
              </a:rPr>
            </a:br>
            <a:r>
              <a:rPr lang="zh-CN" altLang="en-US" sz="1100" i="1" dirty="0">
                <a:solidFill>
                  <a:srgbClr val="000000"/>
                </a:solidFill>
                <a:latin typeface="Arial" panose="020B0604020202020204" pitchFamily="34" charset="0"/>
              </a:rPr>
              <a:t> </a:t>
            </a:r>
            <a:r>
              <a:rPr lang="en-US" sz="1100" i="1" dirty="0">
                <a:solidFill>
                  <a:srgbClr val="000000"/>
                </a:solidFill>
                <a:latin typeface="Arial" panose="020B0604020202020204" pitchFamily="34" charset="0"/>
              </a:rPr>
              <a:t>result[</a:t>
            </a:r>
            <a:r>
              <a:rPr lang="en-US" sz="1100" i="1" dirty="0" err="1">
                <a:solidFill>
                  <a:srgbClr val="000000"/>
                </a:solidFill>
                <a:latin typeface="Arial" panose="020B0604020202020204" pitchFamily="34" charset="0"/>
              </a:rPr>
              <a:t>idx</a:t>
            </a:r>
            <a:r>
              <a:rPr lang="en-US" sz="1100" i="1" dirty="0">
                <a:solidFill>
                  <a:srgbClr val="000000"/>
                </a:solidFill>
                <a:latin typeface="Arial" panose="020B0604020202020204" pitchFamily="34" charset="0"/>
              </a:rPr>
              <a:t>] = a[</a:t>
            </a:r>
            <a:r>
              <a:rPr lang="en-US" sz="1100" i="1" dirty="0" err="1">
                <a:solidFill>
                  <a:srgbClr val="000000"/>
                </a:solidFill>
                <a:latin typeface="Arial" panose="020B0604020202020204" pitchFamily="34" charset="0"/>
              </a:rPr>
              <a:t>idx</a:t>
            </a:r>
            <a:r>
              <a:rPr lang="en-US" sz="1100" i="1" dirty="0">
                <a:solidFill>
                  <a:srgbClr val="000000"/>
                </a:solidFill>
                <a:latin typeface="Arial" panose="020B0604020202020204" pitchFamily="34" charset="0"/>
              </a:rPr>
              <a:t>] + b[</a:t>
            </a:r>
            <a:r>
              <a:rPr lang="en-US" sz="1100" i="1" dirty="0" err="1">
                <a:solidFill>
                  <a:srgbClr val="000000"/>
                </a:solidFill>
                <a:latin typeface="Arial" panose="020B0604020202020204" pitchFamily="34" charset="0"/>
              </a:rPr>
              <a:t>idx</a:t>
            </a:r>
            <a:r>
              <a:rPr lang="en-US" sz="1100" i="1" dirty="0">
                <a:solidFill>
                  <a:srgbClr val="000000"/>
                </a:solidFill>
                <a:latin typeface="Arial" panose="020B0604020202020204" pitchFamily="34" charset="0"/>
              </a:rPr>
              <a:t>];</a:t>
            </a:r>
            <a:br>
              <a:rPr lang="en-US" sz="1100" i="1" dirty="0">
                <a:solidFill>
                  <a:srgbClr val="000000"/>
                </a:solidFill>
                <a:latin typeface="Arial" panose="020B0604020202020204" pitchFamily="34" charset="0"/>
              </a:rPr>
            </a:br>
            <a:r>
              <a:rPr lang="en-US" sz="1100" i="1" dirty="0">
                <a:solidFill>
                  <a:srgbClr val="000000"/>
                </a:solidFill>
                <a:latin typeface="Arial" panose="020B0604020202020204" pitchFamily="34" charset="0"/>
              </a:rPr>
              <a:t>}</a:t>
            </a:r>
            <a:endParaRPr lang="en-US" sz="1100" dirty="0">
              <a:solidFill>
                <a:srgbClr val="000000"/>
              </a:solidFill>
              <a:latin typeface="Arial" panose="020B0604020202020204" pitchFamily="34" charset="0"/>
            </a:endParaRPr>
          </a:p>
          <a:p>
            <a:r>
              <a:rPr lang="zh-CN" altLang="en-US" sz="1100" dirty="0">
                <a:solidFill>
                  <a:srgbClr val="000000"/>
                </a:solidFill>
                <a:latin typeface="Arial" panose="020B0604020202020204" pitchFamily="34" charset="0"/>
              </a:rPr>
              <a:t>参数说明：</a:t>
            </a:r>
            <a:endParaRPr lang="zh-CN" altLang="en-US" sz="1100" dirty="0">
              <a:solidFill>
                <a:srgbClr val="000000"/>
              </a:solidFill>
              <a:latin typeface="Arial" panose="020B0604020202020204" pitchFamily="34" charset="0"/>
            </a:endParaRPr>
          </a:p>
          <a:p>
            <a:r>
              <a:rPr lang="en-US" sz="1100" i="1" dirty="0" err="1">
                <a:solidFill>
                  <a:srgbClr val="000000"/>
                </a:solidFill>
                <a:latin typeface="Arial" panose="020B0604020202020204" pitchFamily="34" charset="0"/>
              </a:rPr>
              <a:t>command_queue</a:t>
            </a:r>
            <a:r>
              <a:rPr lang="en-US" sz="1100" i="1" dirty="0">
                <a:solidFill>
                  <a:srgbClr val="000000"/>
                </a:solidFill>
                <a:latin typeface="Arial" panose="020B0604020202020204" pitchFamily="34" charset="0"/>
              </a:rPr>
              <a:t> </a:t>
            </a:r>
            <a:r>
              <a:rPr lang="en-US" sz="1100" dirty="0">
                <a:solidFill>
                  <a:srgbClr val="000000"/>
                </a:solidFill>
                <a:latin typeface="Arial" panose="020B0604020202020204" pitchFamily="34" charset="0"/>
              </a:rPr>
              <a:t>：</a:t>
            </a:r>
            <a:r>
              <a:rPr lang="zh-CN" altLang="en-US" sz="1100" dirty="0">
                <a:solidFill>
                  <a:srgbClr val="000000"/>
                </a:solidFill>
                <a:latin typeface="Arial" panose="020B0604020202020204" pitchFamily="34" charset="0"/>
              </a:rPr>
              <a:t>执行那个</a:t>
            </a:r>
            <a:r>
              <a:rPr lang="en-US" sz="1100" dirty="0">
                <a:solidFill>
                  <a:srgbClr val="000000"/>
                </a:solidFill>
                <a:latin typeface="Arial" panose="020B0604020202020204" pitchFamily="34" charset="0"/>
              </a:rPr>
              <a:t>device</a:t>
            </a:r>
            <a:r>
              <a:rPr lang="zh-CN" altLang="en-US" sz="1100" dirty="0">
                <a:solidFill>
                  <a:srgbClr val="000000"/>
                </a:solidFill>
                <a:latin typeface="Arial" panose="020B0604020202020204" pitchFamily="34" charset="0"/>
              </a:rPr>
              <a:t>的命令序列</a:t>
            </a:r>
            <a:endParaRPr lang="zh-CN" altLang="en-US" sz="1100" dirty="0">
              <a:solidFill>
                <a:srgbClr val="000000"/>
              </a:solidFill>
              <a:latin typeface="Arial" panose="020B0604020202020204" pitchFamily="34" charset="0"/>
            </a:endParaRPr>
          </a:p>
          <a:p>
            <a:r>
              <a:rPr lang="en-US" sz="1100" i="1" dirty="0">
                <a:solidFill>
                  <a:srgbClr val="000000"/>
                </a:solidFill>
                <a:latin typeface="Arial" panose="020B0604020202020204" pitchFamily="34" charset="0"/>
              </a:rPr>
              <a:t>kernel</a:t>
            </a:r>
            <a:r>
              <a:rPr lang="en-US" sz="1100" dirty="0">
                <a:solidFill>
                  <a:srgbClr val="000000"/>
                </a:solidFill>
                <a:latin typeface="Arial" panose="020B0604020202020204" pitchFamily="34" charset="0"/>
              </a:rPr>
              <a:t>：</a:t>
            </a:r>
            <a:r>
              <a:rPr lang="zh-CN" altLang="en-US" sz="1100" dirty="0">
                <a:solidFill>
                  <a:srgbClr val="000000"/>
                </a:solidFill>
                <a:latin typeface="Arial" panose="020B0604020202020204" pitchFamily="34" charset="0"/>
              </a:rPr>
              <a:t>待执行的</a:t>
            </a:r>
            <a:r>
              <a:rPr lang="en-US" sz="1100" dirty="0" err="1">
                <a:solidFill>
                  <a:srgbClr val="000000"/>
                </a:solidFill>
                <a:latin typeface="Arial" panose="020B0604020202020204" pitchFamily="34" charset="0"/>
              </a:rPr>
              <a:t>kernal</a:t>
            </a:r>
            <a:r>
              <a:rPr lang="en-US" sz="1100" dirty="0">
                <a:solidFill>
                  <a:srgbClr val="000000"/>
                </a:solidFill>
                <a:latin typeface="Arial" panose="020B0604020202020204" pitchFamily="34" charset="0"/>
              </a:rPr>
              <a:t> </a:t>
            </a:r>
            <a:r>
              <a:rPr lang="en-US" sz="1100" dirty="0" err="1">
                <a:solidFill>
                  <a:srgbClr val="000000"/>
                </a:solidFill>
                <a:latin typeface="Arial" panose="020B0604020202020204" pitchFamily="34" charset="0"/>
              </a:rPr>
              <a:t>obj</a:t>
            </a:r>
            <a:endParaRPr lang="en-US" sz="1100" dirty="0">
              <a:solidFill>
                <a:srgbClr val="000000"/>
              </a:solidFill>
              <a:latin typeface="Arial" panose="020B0604020202020204" pitchFamily="34" charset="0"/>
            </a:endParaRPr>
          </a:p>
          <a:p>
            <a:r>
              <a:rPr lang="en-US" sz="1100" i="1" dirty="0" err="1">
                <a:solidFill>
                  <a:srgbClr val="000000"/>
                </a:solidFill>
                <a:latin typeface="Arial" panose="020B0604020202020204" pitchFamily="34" charset="0"/>
              </a:rPr>
              <a:t>work_dim</a:t>
            </a:r>
            <a:r>
              <a:rPr lang="en-US" sz="1100" dirty="0">
                <a:solidFill>
                  <a:srgbClr val="000000"/>
                </a:solidFill>
                <a:latin typeface="Arial" panose="020B0604020202020204" pitchFamily="34" charset="0"/>
              </a:rPr>
              <a:t>：</a:t>
            </a:r>
            <a:r>
              <a:rPr lang="zh-CN" altLang="en-US" sz="1100" dirty="0">
                <a:solidFill>
                  <a:srgbClr val="000000"/>
                </a:solidFill>
                <a:latin typeface="Arial" panose="020B0604020202020204" pitchFamily="34" charset="0"/>
              </a:rPr>
              <a:t>我们知道</a:t>
            </a:r>
            <a:r>
              <a:rPr lang="en-US" sz="1100" dirty="0">
                <a:solidFill>
                  <a:srgbClr val="000000"/>
                </a:solidFill>
                <a:latin typeface="Arial" panose="020B0604020202020204" pitchFamily="34" charset="0"/>
              </a:rPr>
              <a:t>CL</a:t>
            </a:r>
            <a:r>
              <a:rPr lang="zh-CN" altLang="en-US" sz="1100" dirty="0">
                <a:solidFill>
                  <a:srgbClr val="000000"/>
                </a:solidFill>
                <a:latin typeface="Arial" panose="020B0604020202020204" pitchFamily="34" charset="0"/>
              </a:rPr>
              <a:t>的执行是放在一个个独立的</a:t>
            </a:r>
            <a:r>
              <a:rPr lang="en-US" sz="1100" dirty="0">
                <a:solidFill>
                  <a:srgbClr val="000000"/>
                </a:solidFill>
                <a:latin typeface="Arial" panose="020B0604020202020204" pitchFamily="34" charset="0"/>
              </a:rPr>
              <a:t>compute unit</a:t>
            </a:r>
            <a:r>
              <a:rPr lang="zh-CN" altLang="en-US" sz="1100" dirty="0">
                <a:solidFill>
                  <a:srgbClr val="000000"/>
                </a:solidFill>
                <a:latin typeface="Arial" panose="020B0604020202020204" pitchFamily="34" charset="0"/>
              </a:rPr>
              <a:t>中进行的，你可以想像这些</a:t>
            </a:r>
            <a:r>
              <a:rPr lang="en-US" sz="1100" dirty="0">
                <a:solidFill>
                  <a:srgbClr val="000000"/>
                </a:solidFill>
                <a:latin typeface="Arial" panose="020B0604020202020204" pitchFamily="34" charset="0"/>
              </a:rPr>
              <a:t>unit</a:t>
            </a:r>
            <a:r>
              <a:rPr lang="zh-CN" altLang="en-US" sz="1100" dirty="0">
                <a:solidFill>
                  <a:srgbClr val="000000"/>
                </a:solidFill>
                <a:latin typeface="Arial" panose="020B0604020202020204" pitchFamily="34" charset="0"/>
              </a:rPr>
              <a:t>是排成一条线的，或是一个二维方阵，甚至是一个立体魔方，或着更高维，这里参数就描述这个执行的维度，从</a:t>
            </a:r>
            <a:r>
              <a:rPr lang="en-US" altLang="zh-CN" sz="1100" dirty="0">
                <a:solidFill>
                  <a:srgbClr val="000000"/>
                </a:solidFill>
                <a:latin typeface="Arial" panose="020B0604020202020204" pitchFamily="34" charset="0"/>
              </a:rPr>
              <a:t>1</a:t>
            </a:r>
            <a:r>
              <a:rPr lang="zh-CN" altLang="en-US" sz="1100" dirty="0">
                <a:solidFill>
                  <a:srgbClr val="000000"/>
                </a:solidFill>
                <a:latin typeface="Arial" panose="020B0604020202020204" pitchFamily="34" charset="0"/>
              </a:rPr>
              <a:t>到</a:t>
            </a:r>
            <a:r>
              <a:rPr lang="en-US" sz="1100" dirty="0">
                <a:solidFill>
                  <a:srgbClr val="000000"/>
                </a:solidFill>
                <a:latin typeface="Arial" panose="020B0604020202020204" pitchFamily="34" charset="0"/>
              </a:rPr>
              <a:t>CL_DEVICE_MAX_WORK_ITEM_DIMENSIONS</a:t>
            </a:r>
            <a:r>
              <a:rPr lang="zh-CN" altLang="en-US" sz="1100" dirty="0">
                <a:solidFill>
                  <a:srgbClr val="000000"/>
                </a:solidFill>
                <a:latin typeface="Arial" panose="020B0604020202020204" pitchFamily="34" charset="0"/>
              </a:rPr>
              <a:t>之间</a:t>
            </a:r>
            <a:endParaRPr lang="zh-CN" altLang="en-US" sz="1100" dirty="0">
              <a:solidFill>
                <a:srgbClr val="000000"/>
              </a:solidFill>
              <a:latin typeface="Arial" panose="020B0604020202020204" pitchFamily="34" charset="0"/>
            </a:endParaRPr>
          </a:p>
          <a:p>
            <a:r>
              <a:rPr lang="en-US" sz="1100" i="1" dirty="0" err="1">
                <a:solidFill>
                  <a:srgbClr val="000000"/>
                </a:solidFill>
                <a:latin typeface="Arial" panose="020B0604020202020204" pitchFamily="34" charset="0"/>
              </a:rPr>
              <a:t>global_work_size</a:t>
            </a:r>
            <a:r>
              <a:rPr lang="en-US" sz="1100" i="1" dirty="0">
                <a:solidFill>
                  <a:srgbClr val="000000"/>
                </a:solidFill>
                <a:latin typeface="Arial" panose="020B0604020202020204" pitchFamily="34" charset="0"/>
              </a:rPr>
              <a:t> </a:t>
            </a:r>
            <a:r>
              <a:rPr lang="en-US" sz="1100" dirty="0">
                <a:solidFill>
                  <a:srgbClr val="000000"/>
                </a:solidFill>
                <a:latin typeface="Arial" panose="020B0604020202020204" pitchFamily="34" charset="0"/>
              </a:rPr>
              <a:t>：</a:t>
            </a:r>
            <a:r>
              <a:rPr lang="zh-CN" altLang="en-US" sz="1100" dirty="0">
                <a:solidFill>
                  <a:srgbClr val="000000"/>
                </a:solidFill>
                <a:latin typeface="Arial" panose="020B0604020202020204" pitchFamily="34" charset="0"/>
              </a:rPr>
              <a:t>每个维度的</a:t>
            </a:r>
            <a:r>
              <a:rPr lang="en-US" sz="1100" dirty="0">
                <a:solidFill>
                  <a:srgbClr val="000000"/>
                </a:solidFill>
                <a:latin typeface="Arial" panose="020B0604020202020204" pitchFamily="34" charset="0"/>
              </a:rPr>
              <a:t>unit</a:t>
            </a:r>
            <a:r>
              <a:rPr lang="zh-CN" altLang="en-US" sz="1100" dirty="0">
                <a:solidFill>
                  <a:srgbClr val="000000"/>
                </a:solidFill>
                <a:latin typeface="Arial" panose="020B0604020202020204" pitchFamily="34" charset="0"/>
              </a:rPr>
              <a:t>的数量，这样总共拥有的计算单元的数量将是</a:t>
            </a:r>
            <a:r>
              <a:rPr lang="en-US" sz="1100" i="1" dirty="0" err="1">
                <a:solidFill>
                  <a:srgbClr val="000000"/>
                </a:solidFill>
                <a:latin typeface="Arial" panose="020B0604020202020204" pitchFamily="34" charset="0"/>
              </a:rPr>
              <a:t>global_work_size</a:t>
            </a:r>
            <a:r>
              <a:rPr lang="en-US" sz="1100" i="1" dirty="0">
                <a:solidFill>
                  <a:srgbClr val="000000"/>
                </a:solidFill>
                <a:latin typeface="Arial" panose="020B0604020202020204" pitchFamily="34" charset="0"/>
              </a:rPr>
              <a:t>[0]*</a:t>
            </a:r>
            <a:r>
              <a:rPr lang="en-US" sz="1100" i="1" dirty="0" err="1">
                <a:solidFill>
                  <a:srgbClr val="000000"/>
                </a:solidFill>
                <a:latin typeface="Arial" panose="020B0604020202020204" pitchFamily="34" charset="0"/>
              </a:rPr>
              <a:t>global_work_size</a:t>
            </a:r>
            <a:r>
              <a:rPr lang="en-US" sz="1100" i="1" dirty="0">
                <a:solidFill>
                  <a:srgbClr val="000000"/>
                </a:solidFill>
                <a:latin typeface="Arial" panose="020B0604020202020204" pitchFamily="34" charset="0"/>
              </a:rPr>
              <a:t>[</a:t>
            </a:r>
            <a:r>
              <a:rPr lang="en-US" sz="1100" dirty="0">
                <a:solidFill>
                  <a:srgbClr val="000000"/>
                </a:solidFill>
                <a:latin typeface="Arial" panose="020B0604020202020204" pitchFamily="34" charset="0"/>
              </a:rPr>
              <a:t>1]...</a:t>
            </a:r>
            <a:endParaRPr lang="en-US" sz="1100" dirty="0">
              <a:solidFill>
                <a:srgbClr val="000000"/>
              </a:solidFill>
              <a:latin typeface="Arial" panose="020B0604020202020204" pitchFamily="34" charset="0"/>
            </a:endParaRPr>
          </a:p>
          <a:p>
            <a:r>
              <a:rPr lang="en-US" sz="1100" i="1" dirty="0" err="1">
                <a:solidFill>
                  <a:srgbClr val="000000"/>
                </a:solidFill>
                <a:latin typeface="Arial" panose="020B0604020202020204" pitchFamily="34" charset="0"/>
              </a:rPr>
              <a:t>global_work_offset</a:t>
            </a:r>
            <a:r>
              <a:rPr lang="en-US" sz="1100" i="1" dirty="0">
                <a:solidFill>
                  <a:srgbClr val="000000"/>
                </a:solidFill>
                <a:latin typeface="Arial" panose="020B0604020202020204" pitchFamily="34" charset="0"/>
              </a:rPr>
              <a:t> </a:t>
            </a:r>
            <a:r>
              <a:rPr lang="en-US" sz="1100" dirty="0">
                <a:solidFill>
                  <a:srgbClr val="000000"/>
                </a:solidFill>
                <a:latin typeface="Arial" panose="020B0604020202020204" pitchFamily="34" charset="0"/>
              </a:rPr>
              <a:t>：</a:t>
            </a:r>
            <a:r>
              <a:rPr lang="zh-CN" altLang="en-US" sz="1100" dirty="0">
                <a:solidFill>
                  <a:srgbClr val="000000"/>
                </a:solidFill>
                <a:latin typeface="Arial" panose="020B0604020202020204" pitchFamily="34" charset="0"/>
              </a:rPr>
              <a:t>这里就是规定上面代码里每个维度上第一个</a:t>
            </a:r>
            <a:r>
              <a:rPr lang="en-US" sz="1100" i="1" dirty="0" err="1">
                <a:solidFill>
                  <a:srgbClr val="000000"/>
                </a:solidFill>
                <a:latin typeface="Arial" panose="020B0604020202020204" pitchFamily="34" charset="0"/>
              </a:rPr>
              <a:t>get_global_id</a:t>
            </a:r>
            <a:r>
              <a:rPr lang="en-US" sz="1100" i="1" dirty="0">
                <a:solidFill>
                  <a:srgbClr val="000000"/>
                </a:solidFill>
                <a:latin typeface="Arial" panose="020B0604020202020204" pitchFamily="34" charset="0"/>
              </a:rPr>
              <a:t>()0</a:t>
            </a:r>
            <a:r>
              <a:rPr lang="zh-CN" altLang="en-US" sz="1100" dirty="0">
                <a:solidFill>
                  <a:srgbClr val="000000"/>
                </a:solidFill>
                <a:latin typeface="Arial" panose="020B0604020202020204" pitchFamily="34" charset="0"/>
              </a:rPr>
              <a:t>得到的</a:t>
            </a:r>
            <a:r>
              <a:rPr lang="en-US" sz="1100" dirty="0">
                <a:solidFill>
                  <a:srgbClr val="000000"/>
                </a:solidFill>
                <a:latin typeface="Arial" panose="020B0604020202020204" pitchFamily="34" charset="0"/>
              </a:rPr>
              <a:t>id，</a:t>
            </a:r>
            <a:r>
              <a:rPr lang="zh-CN" altLang="en-US" sz="1100" dirty="0">
                <a:solidFill>
                  <a:srgbClr val="000000"/>
                </a:solidFill>
                <a:latin typeface="Arial" panose="020B0604020202020204" pitchFamily="34" charset="0"/>
              </a:rPr>
              <a:t>默认为</a:t>
            </a:r>
            <a:r>
              <a:rPr lang="en-US" altLang="zh-CN" sz="1100" dirty="0">
                <a:solidFill>
                  <a:srgbClr val="000000"/>
                </a:solidFill>
                <a:latin typeface="Arial" panose="020B0604020202020204" pitchFamily="34" charset="0"/>
              </a:rPr>
              <a:t>0</a:t>
            </a:r>
            <a:r>
              <a:rPr lang="zh-CN" altLang="en-US" sz="1100" dirty="0">
                <a:solidFill>
                  <a:srgbClr val="000000"/>
                </a:solidFill>
                <a:latin typeface="Arial" panose="020B0604020202020204" pitchFamily="34" charset="0"/>
              </a:rPr>
              <a:t>，例如计算一个一维的长度为</a:t>
            </a:r>
            <a:r>
              <a:rPr lang="en-US" altLang="zh-CN" sz="1100" dirty="0">
                <a:solidFill>
                  <a:srgbClr val="000000"/>
                </a:solidFill>
                <a:latin typeface="Arial" panose="020B0604020202020204" pitchFamily="34" charset="0"/>
              </a:rPr>
              <a:t>255</a:t>
            </a:r>
            <a:r>
              <a:rPr lang="en-US" sz="1100" dirty="0">
                <a:solidFill>
                  <a:srgbClr val="000000"/>
                </a:solidFill>
                <a:latin typeface="Arial" panose="020B0604020202020204" pitchFamily="34" charset="0"/>
              </a:rPr>
              <a:t>work_size</a:t>
            </a:r>
            <a:r>
              <a:rPr lang="zh-CN" altLang="en-US" sz="1100" dirty="0">
                <a:solidFill>
                  <a:srgbClr val="000000"/>
                </a:solidFill>
                <a:latin typeface="Arial" panose="020B0604020202020204" pitchFamily="34" charset="0"/>
              </a:rPr>
              <a:t>的工作，</a:t>
            </a:r>
            <a:r>
              <a:rPr lang="en-US" sz="1100" dirty="0">
                <a:solidFill>
                  <a:srgbClr val="000000"/>
                </a:solidFill>
                <a:latin typeface="Arial" panose="020B0604020202020204" pitchFamily="34" charset="0"/>
              </a:rPr>
              <a:t>cl</a:t>
            </a:r>
            <a:r>
              <a:rPr lang="zh-CN" altLang="en-US" sz="1100" dirty="0">
                <a:solidFill>
                  <a:srgbClr val="000000"/>
                </a:solidFill>
                <a:latin typeface="Arial" panose="020B0604020202020204" pitchFamily="34" charset="0"/>
              </a:rPr>
              <a:t>会自动虚拟出</a:t>
            </a:r>
            <a:r>
              <a:rPr lang="en-US" altLang="zh-CN" sz="1100" dirty="0">
                <a:solidFill>
                  <a:srgbClr val="000000"/>
                </a:solidFill>
                <a:latin typeface="Arial" panose="020B0604020202020204" pitchFamily="34" charset="0"/>
              </a:rPr>
              <a:t>255</a:t>
            </a:r>
            <a:r>
              <a:rPr lang="zh-CN" altLang="en-US" sz="1100" dirty="0">
                <a:solidFill>
                  <a:srgbClr val="000000"/>
                </a:solidFill>
                <a:latin typeface="Arial" panose="020B0604020202020204" pitchFamily="34" charset="0"/>
              </a:rPr>
              <a:t>个计算单元，每个单元各自计算</a:t>
            </a:r>
            <a:r>
              <a:rPr lang="en-US" altLang="zh-CN" sz="1100" dirty="0">
                <a:solidFill>
                  <a:srgbClr val="000000"/>
                </a:solidFill>
                <a:latin typeface="Arial" panose="020B0604020202020204" pitchFamily="34" charset="0"/>
              </a:rPr>
              <a:t>0-254</a:t>
            </a:r>
            <a:r>
              <a:rPr lang="zh-CN" altLang="en-US" sz="1100" dirty="0">
                <a:solidFill>
                  <a:srgbClr val="000000"/>
                </a:solidFill>
                <a:latin typeface="Arial" panose="020B0604020202020204" pitchFamily="34" charset="0"/>
              </a:rPr>
              <a:t>位置的数相加，而如果你把他设为</a:t>
            </a:r>
            <a:r>
              <a:rPr lang="en-US" altLang="zh-CN" sz="1100" dirty="0">
                <a:solidFill>
                  <a:srgbClr val="000000"/>
                </a:solidFill>
                <a:latin typeface="Arial" panose="020B0604020202020204" pitchFamily="34" charset="0"/>
              </a:rPr>
              <a:t>3</a:t>
            </a:r>
            <a:r>
              <a:rPr lang="zh-CN" altLang="en-US" sz="1100" dirty="0">
                <a:solidFill>
                  <a:srgbClr val="000000"/>
                </a:solidFill>
                <a:latin typeface="Arial" panose="020B0604020202020204" pitchFamily="34" charset="0"/>
              </a:rPr>
              <a:t>，那么</a:t>
            </a:r>
            <a:r>
              <a:rPr lang="en-US" sz="1100" dirty="0">
                <a:solidFill>
                  <a:srgbClr val="000000"/>
                </a:solidFill>
                <a:latin typeface="Arial" panose="020B0604020202020204" pitchFamily="34" charset="0"/>
              </a:rPr>
              <a:t>cl</a:t>
            </a:r>
            <a:r>
              <a:rPr lang="zh-CN" altLang="en-US" sz="1100" dirty="0">
                <a:solidFill>
                  <a:srgbClr val="000000"/>
                </a:solidFill>
                <a:latin typeface="Arial" panose="020B0604020202020204" pitchFamily="34" charset="0"/>
              </a:rPr>
              <a:t>会从</a:t>
            </a:r>
            <a:r>
              <a:rPr lang="en-US" altLang="zh-CN" sz="1100" dirty="0">
                <a:solidFill>
                  <a:srgbClr val="000000"/>
                </a:solidFill>
                <a:latin typeface="Arial" panose="020B0604020202020204" pitchFamily="34" charset="0"/>
              </a:rPr>
              <a:t>3</a:t>
            </a:r>
            <a:r>
              <a:rPr lang="zh-CN" altLang="en-US" sz="1100" dirty="0">
                <a:solidFill>
                  <a:srgbClr val="000000"/>
                </a:solidFill>
                <a:latin typeface="Arial" panose="020B0604020202020204" pitchFamily="34" charset="0"/>
              </a:rPr>
              <a:t>开始算，也就是说</a:t>
            </a:r>
            <a:r>
              <a:rPr lang="en-US" altLang="zh-CN" sz="1100" dirty="0">
                <a:solidFill>
                  <a:srgbClr val="000000"/>
                </a:solidFill>
                <a:latin typeface="Arial" panose="020B0604020202020204" pitchFamily="34" charset="0"/>
              </a:rPr>
              <a:t>3-254</a:t>
            </a:r>
            <a:r>
              <a:rPr lang="zh-CN" altLang="en-US" sz="1100" dirty="0">
                <a:solidFill>
                  <a:srgbClr val="000000"/>
                </a:solidFill>
                <a:latin typeface="Arial" panose="020B0604020202020204" pitchFamily="34" charset="0"/>
              </a:rPr>
              <a:t>位置的</a:t>
            </a:r>
            <a:r>
              <a:rPr lang="en-US" sz="1100" dirty="0">
                <a:solidFill>
                  <a:srgbClr val="000000"/>
                </a:solidFill>
                <a:latin typeface="Arial" panose="020B0604020202020204" pitchFamily="34" charset="0"/>
              </a:rPr>
              <a:t>unit</a:t>
            </a:r>
            <a:r>
              <a:rPr lang="zh-CN" altLang="en-US" sz="1100" dirty="0">
                <a:solidFill>
                  <a:srgbClr val="000000"/>
                </a:solidFill>
                <a:latin typeface="Arial" panose="020B0604020202020204" pitchFamily="34" charset="0"/>
              </a:rPr>
              <a:t>会计算出结果，而</a:t>
            </a:r>
            <a:r>
              <a:rPr lang="en-US" altLang="zh-CN" sz="1100" dirty="0">
                <a:solidFill>
                  <a:srgbClr val="000000"/>
                </a:solidFill>
                <a:latin typeface="Arial" panose="020B0604020202020204" pitchFamily="34" charset="0"/>
              </a:rPr>
              <a:t>0 -2</a:t>
            </a:r>
            <a:r>
              <a:rPr lang="zh-CN" altLang="en-US" sz="1100" dirty="0">
                <a:solidFill>
                  <a:srgbClr val="000000"/>
                </a:solidFill>
                <a:latin typeface="Arial" panose="020B0604020202020204" pitchFamily="34" charset="0"/>
              </a:rPr>
              <a:t>这些</a:t>
            </a:r>
            <a:r>
              <a:rPr lang="en-US" sz="1100" dirty="0">
                <a:solidFill>
                  <a:srgbClr val="000000"/>
                </a:solidFill>
                <a:latin typeface="Arial" panose="020B0604020202020204" pitchFamily="34" charset="0"/>
              </a:rPr>
              <a:t>unit</a:t>
            </a:r>
            <a:r>
              <a:rPr lang="zh-CN" altLang="en-US" sz="1100" dirty="0">
                <a:solidFill>
                  <a:srgbClr val="000000"/>
                </a:solidFill>
                <a:latin typeface="Arial" panose="020B0604020202020204" pitchFamily="34" charset="0"/>
              </a:rPr>
              <a:t>根本不去参与计算。</a:t>
            </a:r>
            <a:endParaRPr lang="zh-CN" altLang="en-US" sz="1100" b="0" i="0" dirty="0">
              <a:solidFill>
                <a:srgbClr val="000000"/>
              </a:solidFill>
              <a:effectLst/>
              <a:latin typeface="Arial" panose="020B0604020202020204" pitchFamily="34" charset="0"/>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noAutofit/>
          </a:bodyPr>
          <a:lstStyle/>
          <a:p>
            <a:r>
              <a:rPr lang="en-US" sz="4000" dirty="0" smtClean="0"/>
              <a:t>More Elaboration on Android </a:t>
            </a:r>
            <a:r>
              <a:rPr lang="en-US" sz="4000" dirty="0"/>
              <a:t>Application Context</a:t>
            </a:r>
            <a:br>
              <a:rPr lang="en-US" sz="3200" dirty="0"/>
            </a:br>
            <a:r>
              <a:rPr lang="en-US" sz="2000" dirty="0" smtClean="0"/>
              <a:t>Quote: https</a:t>
            </a:r>
            <a:r>
              <a:rPr lang="en-US" sz="2000" dirty="0"/>
              <a:t>://guides.codepath.com/android/Using-Context#what-is-a-context-used-for</a:t>
            </a:r>
            <a:endParaRPr lang="en-US" sz="2000" dirty="0"/>
          </a:p>
        </p:txBody>
      </p:sp>
      <p:sp>
        <p:nvSpPr>
          <p:cNvPr id="3" name="Content Placeholder 2"/>
          <p:cNvSpPr>
            <a:spLocks noGrp="1"/>
          </p:cNvSpPr>
          <p:nvPr>
            <p:ph idx="1"/>
          </p:nvPr>
        </p:nvSpPr>
        <p:spPr>
          <a:xfrm>
            <a:off x="838200" y="1360744"/>
            <a:ext cx="10515600" cy="4816219"/>
          </a:xfrm>
        </p:spPr>
        <p:txBody>
          <a:bodyPr>
            <a:normAutofit fontScale="92500"/>
          </a:bodyPr>
          <a:lstStyle/>
          <a:p>
            <a:r>
              <a:rPr lang="en-US" dirty="0" smtClean="0"/>
              <a:t>Overview</a:t>
            </a:r>
            <a:endParaRPr lang="en-US" dirty="0" smtClean="0"/>
          </a:p>
          <a:p>
            <a:pPr lvl="1"/>
            <a:r>
              <a:rPr lang="en-US" dirty="0"/>
              <a:t>A Context provides access to information about the application state. It provides Activities, Fragments, and Services access to resource files, images, </a:t>
            </a:r>
            <a:r>
              <a:rPr lang="en-US" dirty="0">
                <a:hlinkClick r:id="rId1"/>
              </a:rPr>
              <a:t>themes/styles</a:t>
            </a:r>
            <a:r>
              <a:rPr lang="en-US" dirty="0"/>
              <a:t>, and external directory locations</a:t>
            </a:r>
            <a:r>
              <a:rPr lang="en-US" dirty="0" smtClean="0"/>
              <a:t>.</a:t>
            </a:r>
            <a:r>
              <a:rPr lang="en-US" dirty="0"/>
              <a:t> </a:t>
            </a:r>
            <a:r>
              <a:rPr lang="en-US" dirty="0" smtClean="0"/>
              <a:t>It </a:t>
            </a:r>
            <a:r>
              <a:rPr lang="en-US" dirty="0"/>
              <a:t>also enables access to Android's built-in services, such as those used for layout inflation, keyboard, and finding content providers</a:t>
            </a:r>
            <a:r>
              <a:rPr lang="en-US" dirty="0" smtClean="0"/>
              <a:t>.</a:t>
            </a:r>
            <a:endParaRPr lang="en-US" dirty="0" smtClean="0"/>
          </a:p>
          <a:p>
            <a:r>
              <a:rPr lang="en-US" dirty="0" smtClean="0"/>
              <a:t>What is Context used for?</a:t>
            </a:r>
            <a:endParaRPr lang="en-US" dirty="0" smtClean="0"/>
          </a:p>
          <a:p>
            <a:pPr lvl="1"/>
            <a:r>
              <a:rPr lang="en-US" dirty="0" smtClean="0"/>
              <a:t>Explicitly starting a component</a:t>
            </a:r>
            <a:endParaRPr lang="en-US" dirty="0" smtClean="0"/>
          </a:p>
          <a:p>
            <a:pPr marL="914400" lvl="2" indent="0">
              <a:buNone/>
            </a:pPr>
            <a:r>
              <a:rPr lang="en-US" dirty="0" smtClean="0"/>
              <a:t>Intent </a:t>
            </a:r>
            <a:r>
              <a:rPr lang="en-US" dirty="0" err="1" smtClean="0"/>
              <a:t>intent</a:t>
            </a:r>
            <a:r>
              <a:rPr lang="en-US" dirty="0" smtClean="0"/>
              <a:t> = new Intent(context, </a:t>
            </a:r>
            <a:r>
              <a:rPr lang="en-US" dirty="0" err="1" smtClean="0"/>
              <a:t>MyActivity.class</a:t>
            </a:r>
            <a:r>
              <a:rPr lang="en-US" dirty="0" smtClean="0"/>
              <a:t>);</a:t>
            </a:r>
            <a:endParaRPr lang="en-US" dirty="0" smtClean="0"/>
          </a:p>
          <a:p>
            <a:pPr marL="914400" lvl="2" indent="0">
              <a:buNone/>
            </a:pPr>
            <a:r>
              <a:rPr lang="en-US" dirty="0" err="1" smtClean="0"/>
              <a:t>startActivity</a:t>
            </a:r>
            <a:r>
              <a:rPr lang="en-US" dirty="0" smtClean="0"/>
              <a:t>(intent);</a:t>
            </a:r>
            <a:endParaRPr lang="en-US" dirty="0"/>
          </a:p>
          <a:p>
            <a:pPr marL="914400" lvl="2" indent="0">
              <a:buNone/>
            </a:pPr>
            <a:r>
              <a:rPr lang="en-US" dirty="0" smtClean="0"/>
              <a:t>When explicitly starting a component two pieces of information are required:</a:t>
            </a:r>
            <a:endParaRPr lang="en-US" dirty="0" smtClean="0"/>
          </a:p>
          <a:p>
            <a:pPr lvl="2"/>
            <a:r>
              <a:rPr lang="en-US" dirty="0" smtClean="0"/>
              <a:t>Package name, which identifies the application that contains the component;</a:t>
            </a:r>
            <a:endParaRPr lang="en-US" dirty="0" smtClean="0"/>
          </a:p>
          <a:p>
            <a:pPr lvl="2"/>
            <a:r>
              <a:rPr lang="en-US" dirty="0" smtClean="0"/>
              <a:t>Fully-qualified Java class name for this component.</a:t>
            </a:r>
            <a:endParaRPr lang="en-US" dirty="0" smtClean="0"/>
          </a:p>
          <a:p>
            <a:pPr marL="914400" lvl="2" indent="0">
              <a:buNone/>
            </a:pPr>
            <a:r>
              <a:rPr lang="en-US" dirty="0" smtClean="0"/>
              <a:t>If starting an internal component, the context can be passed in since the package name of the current application can be extracted through </a:t>
            </a:r>
            <a:r>
              <a:rPr lang="en-US" dirty="0" err="1" smtClean="0"/>
              <a:t>context.getPackageName</a:t>
            </a:r>
            <a:r>
              <a:rPr lang="en-US" dirty="0" smtClean="0"/>
              <a:t>()</a:t>
            </a:r>
            <a:endParaRPr lang="en-US" dirty="0" smtClean="0"/>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5256872"/>
          </a:xfrm>
        </p:spPr>
        <p:txBody>
          <a:bodyPr>
            <a:normAutofit fontScale="77500" lnSpcReduction="20000"/>
          </a:bodyPr>
          <a:lstStyle/>
          <a:p>
            <a:endParaRPr lang="en-US" dirty="0" smtClean="0"/>
          </a:p>
          <a:p>
            <a:r>
              <a:rPr lang="en-US" dirty="0" smtClean="0"/>
              <a:t>What is Context used for?</a:t>
            </a:r>
            <a:endParaRPr lang="en-US" dirty="0" smtClean="0"/>
          </a:p>
          <a:p>
            <a:endParaRPr lang="en-US" dirty="0" smtClean="0"/>
          </a:p>
          <a:p>
            <a:pPr lvl="1"/>
            <a:r>
              <a:rPr lang="en-US" dirty="0" smtClean="0"/>
              <a:t>Creating a View</a:t>
            </a:r>
            <a:endParaRPr lang="en-US" dirty="0" smtClean="0"/>
          </a:p>
          <a:p>
            <a:pPr marL="914400" lvl="2" indent="0">
              <a:buNone/>
            </a:pPr>
            <a:r>
              <a:rPr lang="en-US" dirty="0" err="1" smtClean="0"/>
              <a:t>TextView</a:t>
            </a:r>
            <a:r>
              <a:rPr lang="en-US" dirty="0" smtClean="0"/>
              <a:t> </a:t>
            </a:r>
            <a:r>
              <a:rPr lang="en-US" dirty="0" err="1" smtClean="0"/>
              <a:t>textView</a:t>
            </a:r>
            <a:r>
              <a:rPr lang="en-US" dirty="0" smtClean="0"/>
              <a:t> = new </a:t>
            </a:r>
            <a:r>
              <a:rPr lang="en-US" dirty="0" err="1" smtClean="0"/>
              <a:t>TextView</a:t>
            </a:r>
            <a:r>
              <a:rPr lang="en-US" dirty="0" smtClean="0"/>
              <a:t>(context);</a:t>
            </a:r>
            <a:endParaRPr lang="en-US" dirty="0" smtClean="0"/>
          </a:p>
          <a:p>
            <a:pPr marL="914400" lvl="2" indent="0">
              <a:buNone/>
            </a:pPr>
            <a:r>
              <a:rPr lang="en-US" dirty="0" smtClean="0"/>
              <a:t>Context contain the following information that views requires:</a:t>
            </a:r>
            <a:endParaRPr lang="en-US" dirty="0" smtClean="0"/>
          </a:p>
          <a:p>
            <a:pPr lvl="2"/>
            <a:r>
              <a:rPr lang="en-US" dirty="0" smtClean="0"/>
              <a:t>Device screen size and dimensions for converting </a:t>
            </a:r>
            <a:r>
              <a:rPr lang="en-US" dirty="0" err="1" smtClean="0"/>
              <a:t>dp</a:t>
            </a:r>
            <a:r>
              <a:rPr lang="en-US" dirty="0" smtClean="0"/>
              <a:t>, </a:t>
            </a:r>
            <a:r>
              <a:rPr lang="en-US" dirty="0" err="1" smtClean="0"/>
              <a:t>sp</a:t>
            </a:r>
            <a:r>
              <a:rPr lang="en-US" dirty="0" smtClean="0"/>
              <a:t> to pixels</a:t>
            </a:r>
            <a:endParaRPr lang="en-US" dirty="0" smtClean="0"/>
          </a:p>
          <a:p>
            <a:pPr lvl="2"/>
            <a:r>
              <a:rPr lang="en-US" dirty="0" smtClean="0"/>
              <a:t>Styled attributes</a:t>
            </a:r>
            <a:endParaRPr lang="en-US" dirty="0" smtClean="0"/>
          </a:p>
          <a:p>
            <a:pPr lvl="2"/>
            <a:r>
              <a:rPr lang="en-US" dirty="0" smtClean="0"/>
              <a:t>Activity reference for </a:t>
            </a:r>
            <a:r>
              <a:rPr lang="en-US" dirty="0" err="1" smtClean="0"/>
              <a:t>onClick</a:t>
            </a:r>
            <a:r>
              <a:rPr lang="en-US" dirty="0" smtClean="0"/>
              <a:t> attributes</a:t>
            </a:r>
            <a:endParaRPr lang="en-US" dirty="0" smtClean="0"/>
          </a:p>
          <a:p>
            <a:pPr lvl="2"/>
            <a:endParaRPr lang="en-US" dirty="0" smtClean="0"/>
          </a:p>
          <a:p>
            <a:pPr lvl="1"/>
            <a:r>
              <a:rPr lang="en-US" dirty="0" smtClean="0"/>
              <a:t>Inflating an XML Layout file</a:t>
            </a:r>
            <a:endParaRPr lang="en-US" dirty="0" smtClean="0"/>
          </a:p>
          <a:p>
            <a:pPr marL="914400" lvl="2" indent="0">
              <a:buNone/>
            </a:pPr>
            <a:r>
              <a:rPr lang="en-US" dirty="0" smtClean="0"/>
              <a:t>We use the context to fetch the </a:t>
            </a:r>
            <a:r>
              <a:rPr lang="en-US" dirty="0" err="1" smtClean="0"/>
              <a:t>LayoutInflater</a:t>
            </a:r>
            <a:r>
              <a:rPr lang="en-US" dirty="0" smtClean="0"/>
              <a:t> to inflate an XML layout into memory:</a:t>
            </a:r>
            <a:endParaRPr lang="en-US" dirty="0" smtClean="0"/>
          </a:p>
          <a:p>
            <a:pPr marL="914400" lvl="2" indent="0">
              <a:buNone/>
            </a:pPr>
            <a:r>
              <a:rPr lang="en-US" dirty="0" err="1" smtClean="0"/>
              <a:t>LayoutInflater</a:t>
            </a:r>
            <a:r>
              <a:rPr lang="en-US" dirty="0" smtClean="0"/>
              <a:t> </a:t>
            </a:r>
            <a:r>
              <a:rPr lang="en-US" dirty="0" err="1" smtClean="0"/>
              <a:t>inflater</a:t>
            </a:r>
            <a:r>
              <a:rPr lang="en-US" dirty="0" smtClean="0"/>
              <a:t> = </a:t>
            </a:r>
            <a:r>
              <a:rPr lang="en-US" dirty="0" err="1" smtClean="0"/>
              <a:t>LayoutInflater.from</a:t>
            </a:r>
            <a:r>
              <a:rPr lang="en-US" dirty="0" smtClean="0"/>
              <a:t>(context);</a:t>
            </a:r>
            <a:endParaRPr lang="en-US" dirty="0" smtClean="0"/>
          </a:p>
          <a:p>
            <a:pPr marL="914400" lvl="2" indent="0">
              <a:buNone/>
            </a:pPr>
            <a:r>
              <a:rPr lang="en-US" dirty="0" err="1" smtClean="0"/>
              <a:t>Inflater.inflate</a:t>
            </a:r>
            <a:r>
              <a:rPr lang="en-US" dirty="0" smtClean="0"/>
              <a:t>(</a:t>
            </a:r>
            <a:r>
              <a:rPr lang="en-US" dirty="0" err="1" smtClean="0"/>
              <a:t>R.layout.my_layout</a:t>
            </a:r>
            <a:r>
              <a:rPr lang="en-US" dirty="0" smtClean="0"/>
              <a:t>, parent);</a:t>
            </a:r>
            <a:endParaRPr lang="en-US" dirty="0" smtClean="0"/>
          </a:p>
          <a:p>
            <a:pPr marL="914400" lvl="2" indent="0">
              <a:buNone/>
            </a:pPr>
            <a:endParaRPr lang="en-US" dirty="0" smtClean="0"/>
          </a:p>
          <a:p>
            <a:pPr lvl="1"/>
            <a:r>
              <a:rPr lang="en-US" dirty="0" smtClean="0"/>
              <a:t>Sending a local broadcast</a:t>
            </a:r>
            <a:endParaRPr lang="en-US" dirty="0" smtClean="0"/>
          </a:p>
          <a:p>
            <a:pPr marL="914400" lvl="2" indent="0">
              <a:buNone/>
            </a:pPr>
            <a:r>
              <a:rPr lang="en-US" dirty="0" smtClean="0"/>
              <a:t>We use the context to fetch the </a:t>
            </a:r>
            <a:r>
              <a:rPr lang="en-US" dirty="0" err="1" smtClean="0"/>
              <a:t>LocalBroadcastManager</a:t>
            </a:r>
            <a:r>
              <a:rPr lang="en-US" dirty="0" smtClean="0"/>
              <a:t> when sending out or registering a receiver for a broadcast:</a:t>
            </a:r>
            <a:endParaRPr lang="en-US" dirty="0" smtClean="0"/>
          </a:p>
          <a:p>
            <a:pPr marL="914400" lvl="2" indent="0">
              <a:buNone/>
            </a:pPr>
            <a:r>
              <a:rPr lang="en-US" dirty="0" smtClean="0"/>
              <a:t>Intent </a:t>
            </a:r>
            <a:r>
              <a:rPr lang="en-US" dirty="0" err="1" smtClean="0"/>
              <a:t>broadcastIntent</a:t>
            </a:r>
            <a:r>
              <a:rPr lang="en-US" dirty="0" smtClean="0"/>
              <a:t> = new Intent(“custom-action”);</a:t>
            </a:r>
            <a:endParaRPr lang="en-US" dirty="0" smtClean="0"/>
          </a:p>
          <a:p>
            <a:pPr marL="914400" lvl="2" indent="0">
              <a:buNone/>
            </a:pPr>
            <a:r>
              <a:rPr lang="en-US" dirty="0" err="1" smtClean="0"/>
              <a:t>LocalBroadcastManager.getInstance</a:t>
            </a:r>
            <a:r>
              <a:rPr lang="en-US" dirty="0" smtClean="0"/>
              <a:t>(context).</a:t>
            </a:r>
            <a:r>
              <a:rPr lang="en-US" dirty="0" err="1" smtClean="0"/>
              <a:t>sendBroadcast</a:t>
            </a:r>
            <a:r>
              <a:rPr lang="en-US" dirty="0" smtClean="0"/>
              <a:t>(</a:t>
            </a:r>
            <a:r>
              <a:rPr lang="en-US" dirty="0" err="1" smtClean="0"/>
              <a:t>broadcastIntent</a:t>
            </a:r>
            <a:r>
              <a:rPr lang="en-US" dirty="0" smtClean="0"/>
              <a:t>);</a:t>
            </a:r>
            <a:endParaRPr lang="en-US" dirty="0" smtClean="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5256872"/>
          </a:xfrm>
        </p:spPr>
        <p:txBody>
          <a:bodyPr>
            <a:normAutofit/>
          </a:bodyPr>
          <a:lstStyle/>
          <a:p>
            <a:endParaRPr lang="en-US" dirty="0" smtClean="0"/>
          </a:p>
          <a:p>
            <a:r>
              <a:rPr lang="en-US" dirty="0" smtClean="0"/>
              <a:t>What is Context used for?</a:t>
            </a:r>
            <a:endParaRPr lang="en-US" dirty="0" smtClean="0"/>
          </a:p>
          <a:p>
            <a:pPr lvl="1"/>
            <a:r>
              <a:rPr lang="en-US" dirty="0" smtClean="0"/>
              <a:t>Retrieving a System Service</a:t>
            </a:r>
            <a:endParaRPr lang="en-US" dirty="0"/>
          </a:p>
          <a:p>
            <a:pPr marL="914400" lvl="2" indent="0">
              <a:buNone/>
            </a:pPr>
            <a:r>
              <a:rPr lang="en-US" dirty="0" smtClean="0"/>
              <a:t>To send notifications from an application, the </a:t>
            </a:r>
            <a:r>
              <a:rPr lang="en-US" dirty="0" err="1" smtClean="0"/>
              <a:t>NotificationManager</a:t>
            </a:r>
            <a:r>
              <a:rPr lang="en-US" dirty="0" smtClean="0"/>
              <a:t> system service is required:</a:t>
            </a:r>
            <a:endParaRPr lang="en-US" dirty="0" smtClean="0"/>
          </a:p>
          <a:p>
            <a:pPr marL="914400" lvl="2" indent="0">
              <a:buNone/>
            </a:pPr>
            <a:r>
              <a:rPr lang="en-US" dirty="0" err="1" smtClean="0"/>
              <a:t>NotificationManager</a:t>
            </a:r>
            <a:r>
              <a:rPr lang="en-US" dirty="0" smtClean="0"/>
              <a:t>  </a:t>
            </a:r>
            <a:r>
              <a:rPr lang="en-US" dirty="0" err="1" smtClean="0"/>
              <a:t>notificationManager</a:t>
            </a:r>
            <a:r>
              <a:rPr lang="en-US" dirty="0" smtClean="0"/>
              <a:t> = (</a:t>
            </a:r>
            <a:r>
              <a:rPr lang="en-US" dirty="0" err="1" smtClean="0"/>
              <a:t>NotificationManager</a:t>
            </a:r>
            <a:r>
              <a:rPr lang="en-US" dirty="0" smtClean="0"/>
              <a:t>) </a:t>
            </a:r>
            <a:r>
              <a:rPr lang="en-US" dirty="0" err="1" smtClean="0"/>
              <a:t>getSystemService</a:t>
            </a:r>
            <a:r>
              <a:rPr lang="en-US" dirty="0" smtClean="0"/>
              <a:t>(NOTIFICATION_SERVICE);</a:t>
            </a:r>
            <a:endParaRPr lang="en-US" dirty="0" smtClean="0"/>
          </a:p>
          <a:p>
            <a:pPr marL="914400" lvl="2" indent="0">
              <a:buNone/>
            </a:pPr>
            <a:r>
              <a:rPr lang="en-US" dirty="0" err="1" smtClean="0"/>
              <a:t>int</a:t>
            </a:r>
            <a:r>
              <a:rPr lang="en-US" dirty="0" smtClean="0"/>
              <a:t>  </a:t>
            </a:r>
            <a:r>
              <a:rPr lang="en-US" dirty="0" err="1" smtClean="0"/>
              <a:t>notificationId</a:t>
            </a:r>
            <a:r>
              <a:rPr lang="en-US" dirty="0" smtClean="0"/>
              <a:t> = 1;</a:t>
            </a:r>
            <a:endParaRPr lang="en-US" dirty="0" smtClean="0"/>
          </a:p>
          <a:p>
            <a:pPr marL="914400" lvl="2" indent="0">
              <a:buNone/>
            </a:pPr>
            <a:r>
              <a:rPr lang="en-US" dirty="0" err="1" smtClean="0"/>
              <a:t>Notification.Builder</a:t>
            </a:r>
            <a:r>
              <a:rPr lang="en-US" dirty="0" smtClean="0"/>
              <a:t> builder = new </a:t>
            </a:r>
            <a:r>
              <a:rPr lang="en-US" dirty="0" err="1" smtClean="0"/>
              <a:t>Notification.Builder</a:t>
            </a:r>
            <a:r>
              <a:rPr lang="en-US" dirty="0" smtClean="0"/>
              <a:t>(context).</a:t>
            </a:r>
            <a:r>
              <a:rPr lang="en-US" dirty="0" err="1" smtClean="0"/>
              <a:t>setContentTitle</a:t>
            </a:r>
            <a:r>
              <a:rPr lang="en-US" dirty="0" smtClean="0"/>
              <a:t>(“custom title”);</a:t>
            </a:r>
            <a:endParaRPr lang="en-US" dirty="0" smtClean="0"/>
          </a:p>
          <a:p>
            <a:pPr marL="914400" lvl="2" indent="0">
              <a:buNone/>
            </a:pPr>
            <a:r>
              <a:rPr lang="en-US" dirty="0" err="1" smtClean="0"/>
              <a:t>notificationManager.notify</a:t>
            </a:r>
            <a:r>
              <a:rPr lang="en-US" dirty="0" smtClean="0"/>
              <a:t>(</a:t>
            </a:r>
            <a:r>
              <a:rPr lang="en-US" dirty="0" err="1" smtClean="0"/>
              <a:t>notificationId</a:t>
            </a:r>
            <a:r>
              <a:rPr lang="en-US" dirty="0" smtClean="0"/>
              <a:t>, </a:t>
            </a:r>
            <a:r>
              <a:rPr lang="en-US" dirty="0" err="1" smtClean="0"/>
              <a:t>builder.build</a:t>
            </a:r>
            <a:r>
              <a:rPr lang="en-US" dirty="0" smtClean="0"/>
              <a:t>());</a:t>
            </a:r>
            <a:endParaRPr lang="en-US" dirty="0" smtClean="0"/>
          </a:p>
          <a:p>
            <a:pPr marL="914400" lvl="2" indent="0">
              <a:buNone/>
            </a:pPr>
            <a:r>
              <a:rPr lang="en-US" dirty="0" smtClean="0"/>
              <a:t>Refer to the “list of all </a:t>
            </a:r>
            <a:r>
              <a:rPr lang="en-US" dirty="0" err="1" smtClean="0"/>
              <a:t>avaible</a:t>
            </a:r>
            <a:r>
              <a:rPr lang="en-US" dirty="0" smtClean="0"/>
              <a:t> system services” that can be retrieved through a Context.</a:t>
            </a:r>
            <a:endParaRPr lang="en-US" dirty="0" smtClean="0"/>
          </a:p>
          <a:p>
            <a:pPr marL="914400" lvl="2" indent="0">
              <a:buNone/>
            </a:pPr>
            <a:r>
              <a:rPr lang="en-US" dirty="0" smtClean="0"/>
              <a:t>Quote: https</a:t>
            </a:r>
            <a:r>
              <a:rPr lang="en-US" dirty="0"/>
              <a:t>://developer.android.com/reference/android/content/Context.html#getSystemService(java.lang.String)</a:t>
            </a:r>
            <a:endParaRPr lang="en-US"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5256872"/>
          </a:xfrm>
        </p:spPr>
        <p:txBody>
          <a:bodyPr>
            <a:normAutofit lnSpcReduction="10000"/>
          </a:bodyPr>
          <a:lstStyle/>
          <a:p>
            <a:r>
              <a:rPr lang="en-US" dirty="0" smtClean="0"/>
              <a:t>Application vs Activity Context</a:t>
            </a:r>
            <a:endParaRPr lang="en-US" dirty="0" smtClean="0"/>
          </a:p>
          <a:p>
            <a:pPr marL="457200" lvl="1" indent="0">
              <a:buNone/>
            </a:pPr>
            <a:r>
              <a:rPr lang="en-US" dirty="0" smtClean="0"/>
              <a:t>While themes and styles are usually applied at the application level, they can be also specified at the Activity Level. In this way, the activity can have different set of themes or styles than the rest of the application. In AndroidManifest.xml, “</a:t>
            </a:r>
            <a:r>
              <a:rPr lang="en-US" dirty="0" err="1" smtClean="0"/>
              <a:t>android:theme</a:t>
            </a:r>
            <a:r>
              <a:rPr lang="en-US" dirty="0" smtClean="0"/>
              <a:t>” is typically for the application. You can also specify different one for activity like:</a:t>
            </a:r>
            <a:endParaRPr lang="en-US" dirty="0" smtClean="0"/>
          </a:p>
          <a:p>
            <a:pPr marL="457200" lvl="1" indent="0">
              <a:buNone/>
            </a:pPr>
            <a:r>
              <a:rPr lang="en-US" dirty="0" smtClean="0"/>
              <a:t>&lt;activity</a:t>
            </a:r>
            <a:endParaRPr lang="en-US" dirty="0" smtClean="0"/>
          </a:p>
          <a:p>
            <a:pPr marL="457200" lvl="1" indent="0">
              <a:buNone/>
            </a:pPr>
            <a:r>
              <a:rPr lang="en-US" dirty="0"/>
              <a:t>	</a:t>
            </a:r>
            <a:r>
              <a:rPr lang="en-US" dirty="0" err="1" smtClean="0"/>
              <a:t>android:name</a:t>
            </a:r>
            <a:r>
              <a:rPr lang="en-US" dirty="0" smtClean="0"/>
              <a:t>=“.</a:t>
            </a:r>
            <a:r>
              <a:rPr lang="en-US" dirty="0" err="1" smtClean="0"/>
              <a:t>TestActivity</a:t>
            </a:r>
            <a:r>
              <a:rPr lang="en-US" dirty="0" smtClean="0"/>
              <a:t>”</a:t>
            </a:r>
            <a:endParaRPr lang="en-US" dirty="0" smtClean="0"/>
          </a:p>
          <a:p>
            <a:pPr marL="457200" lvl="1" indent="0">
              <a:buNone/>
            </a:pPr>
            <a:r>
              <a:rPr lang="en-US" dirty="0"/>
              <a:t>	</a:t>
            </a:r>
            <a:r>
              <a:rPr lang="en-US" dirty="0" err="1" smtClean="0"/>
              <a:t>android:label</a:t>
            </a:r>
            <a:r>
              <a:rPr lang="en-US" dirty="0" smtClean="0"/>
              <a:t>=“@string/</a:t>
            </a:r>
            <a:r>
              <a:rPr lang="en-US" dirty="0" err="1" smtClean="0"/>
              <a:t>app_name</a:t>
            </a:r>
            <a:r>
              <a:rPr lang="en-US" dirty="0" smtClean="0"/>
              <a:t>”</a:t>
            </a:r>
            <a:endParaRPr lang="en-US" dirty="0" smtClean="0"/>
          </a:p>
          <a:p>
            <a:pPr marL="457200" lvl="1" indent="0">
              <a:buNone/>
            </a:pPr>
            <a:r>
              <a:rPr lang="en-US" dirty="0"/>
              <a:t>	</a:t>
            </a:r>
            <a:r>
              <a:rPr lang="en-US" dirty="0" err="1" smtClean="0"/>
              <a:t>android:theme</a:t>
            </a:r>
            <a:r>
              <a:rPr lang="en-US" dirty="0" smtClean="0"/>
              <a:t>=“@style/</a:t>
            </a:r>
            <a:r>
              <a:rPr lang="en-US" dirty="0" err="1" smtClean="0"/>
              <a:t>MyCustomTheme</a:t>
            </a:r>
            <a:r>
              <a:rPr lang="en-US" dirty="0" smtClean="0"/>
              <a:t>”&gt;</a:t>
            </a:r>
            <a:endParaRPr lang="en-US" dirty="0" smtClean="0"/>
          </a:p>
          <a:p>
            <a:pPr marL="457200" lvl="1" indent="0">
              <a:buNone/>
            </a:pPr>
            <a:r>
              <a:rPr lang="en-US" dirty="0" smtClean="0"/>
              <a:t>Most Views should be passed an Activity Context in order to gain access to what themes, styles, and dimensions should be applied.</a:t>
            </a:r>
            <a:endParaRPr lang="en-US" dirty="0" smtClean="0"/>
          </a:p>
          <a:p>
            <a:pPr marL="457200" lvl="1" indent="0">
              <a:buNone/>
            </a:pPr>
            <a:r>
              <a:rPr lang="en-US" dirty="0" smtClean="0"/>
              <a:t>In most cases, you should use Activity Context. Normally, the keyword “this” in Java references the instance of the class and can be used whenever Context is needed inside an Activity.</a:t>
            </a:r>
            <a:endParaRPr lang="en-US"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1816089"/>
          </a:xfrm>
        </p:spPr>
        <p:txBody>
          <a:bodyPr>
            <a:normAutofit lnSpcReduction="10000"/>
          </a:bodyPr>
          <a:lstStyle/>
          <a:p>
            <a:r>
              <a:rPr lang="en-US" dirty="0" smtClean="0"/>
              <a:t>Anonymous Functions</a:t>
            </a:r>
            <a:endParaRPr lang="en-US" dirty="0" smtClean="0"/>
          </a:p>
          <a:p>
            <a:pPr marL="457200" lvl="1" indent="0">
              <a:buNone/>
            </a:pPr>
            <a:r>
              <a:rPr lang="en-US" dirty="0" smtClean="0"/>
              <a:t>When using anonymous functions when implementing listeners, the keyword “this” in Java applies to the most immediate class being declared. In these cases, the outer class </a:t>
            </a:r>
            <a:r>
              <a:rPr lang="en-US" dirty="0" err="1" smtClean="0"/>
              <a:t>MainActivity</a:t>
            </a:r>
            <a:r>
              <a:rPr lang="en-US" dirty="0" smtClean="0"/>
              <a:t> has to be specified to refer to the Activity instance.</a:t>
            </a:r>
            <a:endParaRPr lang="en-US" dirty="0" smtClean="0"/>
          </a:p>
          <a:p>
            <a:pPr marL="457200" lvl="1" indent="0">
              <a:buNone/>
            </a:pPr>
            <a:endParaRPr lang="en-US" dirty="0"/>
          </a:p>
        </p:txBody>
      </p:sp>
      <p:sp>
        <p:nvSpPr>
          <p:cNvPr id="4" name="Rectangle 1"/>
          <p:cNvSpPr>
            <a:spLocks noChangeArrowheads="1"/>
          </p:cNvSpPr>
          <p:nvPr/>
        </p:nvSpPr>
        <p:spPr bwMode="auto">
          <a:xfrm>
            <a:off x="1384957" y="3162498"/>
            <a:ext cx="8675451" cy="276998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333333"/>
                </a:solidFill>
                <a:effectLst/>
                <a:latin typeface="Consolas" panose="020B0609020204030204" pitchFamily="49" charset="0"/>
              </a:rPr>
              <a:t>public</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rPr>
              <a:t>class</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err="1" smtClean="0">
                <a:ln>
                  <a:noFill/>
                </a:ln>
                <a:solidFill>
                  <a:srgbClr val="445588"/>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rPr>
              <a:t>extends</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AppCompatActivity</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kumimoji="0" lang="en-US" altLang="en-US" sz="900" b="0" i="0" u="none" strike="noStrike" cap="none" normalizeH="0" baseline="0" dirty="0" smtClean="0">
                <a:ln>
                  <a:noFill/>
                </a:ln>
                <a:solidFill>
                  <a:srgbClr val="333333"/>
                </a:solidFill>
                <a:effectLst/>
                <a:latin typeface="Consolas" panose="020B0609020204030204" pitchFamily="49" charset="0"/>
              </a:rPr>
              <a:t>@Override </a:t>
            </a:r>
            <a:r>
              <a:rPr kumimoji="0" lang="en-US" altLang="en-US" sz="900" b="1" i="0" u="none" strike="noStrike" cap="none" normalizeH="0" baseline="0" dirty="0" smtClean="0">
                <a:ln>
                  <a:noFill/>
                </a:ln>
                <a:solidFill>
                  <a:srgbClr val="333333"/>
                </a:solidFill>
                <a:effectLst/>
                <a:latin typeface="Consolas" panose="020B0609020204030204" pitchFamily="49" charset="0"/>
              </a:rPr>
              <a:t>protected</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445588"/>
                </a:solidFill>
                <a:effectLst/>
                <a:latin typeface="Consolas" panose="020B0609020204030204" pitchFamily="49" charset="0"/>
              </a:rPr>
              <a:t>void</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onCreate</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smtClean="0">
                <a:ln>
                  <a:noFill/>
                </a:ln>
                <a:solidFill>
                  <a:srgbClr val="333333"/>
                </a:solidFill>
                <a:effectLst/>
                <a:latin typeface="Arial" panose="020B0604020202020204" pitchFamily="34" charset="0"/>
              </a:rPr>
              <a:t>Bundle</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savedInstanceState</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TextView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tvTest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err="1" smtClean="0">
                <a:ln>
                  <a:noFill/>
                </a:ln>
                <a:solidFill>
                  <a:srgbClr val="333333"/>
                </a:solidFill>
                <a:effectLst/>
                <a:latin typeface="Arial" panose="020B0604020202020204" pitchFamily="34" charset="0"/>
              </a:rPr>
              <a:t>TextView</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findViewById</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err="1" smtClean="0">
                <a:ln>
                  <a:noFill/>
                </a:ln>
                <a:solidFill>
                  <a:srgbClr val="333333"/>
                </a:solidFill>
                <a:effectLst/>
                <a:latin typeface="Arial" panose="020B0604020202020204" pitchFamily="34" charset="0"/>
              </a:rPr>
              <a:t>R</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id</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abc</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tvTest</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setOnClickListener</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1" i="0" u="none" strike="noStrike" cap="none" normalizeH="0" baseline="0" dirty="0" smtClean="0">
                <a:ln>
                  <a:noFill/>
                </a:ln>
                <a:solidFill>
                  <a:srgbClr val="333333"/>
                </a:solidFill>
                <a:effectLst/>
                <a:latin typeface="Consolas" panose="020B0609020204030204" pitchFamily="49" charset="0"/>
              </a:rPr>
              <a:t>new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View</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OnClickListener</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900" b="0" i="0" u="none" strike="noStrike" cap="none" normalizeH="0" baseline="0" dirty="0" smtClean="0">
                <a:ln>
                  <a:noFill/>
                </a:ln>
                <a:solidFill>
                  <a:srgbClr val="333333"/>
                </a:solidFill>
                <a:effectLst/>
                <a:latin typeface="Consolas" panose="020B0609020204030204" pitchFamily="49" charset="0"/>
              </a:rPr>
              <a:t>@Override </a:t>
            </a:r>
            <a:r>
              <a:rPr kumimoji="0" lang="en-US" altLang="en-US" sz="900" b="1" i="0" u="none" strike="noStrike" cap="none" normalizeH="0" baseline="0" dirty="0" smtClean="0">
                <a:ln>
                  <a:noFill/>
                </a:ln>
                <a:solidFill>
                  <a:srgbClr val="333333"/>
                </a:solidFill>
                <a:effectLst/>
                <a:latin typeface="Consolas" panose="020B0609020204030204" pitchFamily="49" charset="0"/>
              </a:rPr>
              <a:t>public</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445588"/>
                </a:solidFill>
                <a:effectLst/>
                <a:latin typeface="Consolas" panose="020B0609020204030204" pitchFamily="49" charset="0"/>
              </a:rPr>
              <a:t>void</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onClick</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smtClean="0">
                <a:ln>
                  <a:noFill/>
                </a:ln>
                <a:solidFill>
                  <a:srgbClr val="333333"/>
                </a:solidFill>
                <a:effectLst/>
                <a:latin typeface="Arial" panose="020B0604020202020204" pitchFamily="34" charset="0"/>
              </a:rPr>
              <a:t>View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smtClean="0">
                <a:ln>
                  <a:noFill/>
                </a:ln>
                <a:solidFill>
                  <a:srgbClr val="333333"/>
                </a:solidFill>
                <a:effectLst/>
                <a:latin typeface="Arial" panose="020B0604020202020204" pitchFamily="34" charset="0"/>
              </a:rPr>
              <a:t>view</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Toast</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makeText</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err="1" smtClean="0">
                <a:ln>
                  <a:noFill/>
                </a:ln>
                <a:solidFill>
                  <a:srgbClr val="333333"/>
                </a:solidFill>
                <a:effectLst/>
                <a:latin typeface="Arial" panose="020B0604020202020204" pitchFamily="34" charset="0"/>
              </a:rPr>
              <a:t>MainActivity</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this</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0" i="0" u="none" strike="noStrike" cap="none" normalizeH="0" baseline="0" dirty="0" smtClean="0">
                <a:ln>
                  <a:noFill/>
                </a:ln>
                <a:solidFill>
                  <a:srgbClr val="DD1144"/>
                </a:solidFill>
                <a:effectLst/>
                <a:latin typeface="Consolas" panose="020B0609020204030204" pitchFamily="49" charset="0"/>
              </a:rPr>
              <a:t>"hello"</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Toast</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LENGTH_SHORT</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008080"/>
                </a:solidFill>
                <a:effectLst/>
                <a:latin typeface="Consolas" panose="020B0609020204030204" pitchFamily="49" charset="0"/>
              </a:rPr>
              <a:t>show</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1919784"/>
          </a:xfrm>
        </p:spPr>
        <p:txBody>
          <a:bodyPr>
            <a:normAutofit/>
          </a:bodyPr>
          <a:lstStyle/>
          <a:p>
            <a:r>
              <a:rPr lang="en-US" dirty="0" smtClean="0"/>
              <a:t>Adapters</a:t>
            </a:r>
            <a:endParaRPr lang="en-US" dirty="0" smtClean="0"/>
          </a:p>
          <a:p>
            <a:pPr lvl="1"/>
            <a:r>
              <a:rPr lang="en-US" dirty="0" smtClean="0"/>
              <a:t>Array Adapter</a:t>
            </a:r>
            <a:endParaRPr lang="en-US" dirty="0" smtClean="0"/>
          </a:p>
          <a:p>
            <a:pPr marL="914400" lvl="2" indent="0">
              <a:buNone/>
            </a:pPr>
            <a:r>
              <a:rPr lang="en-US" dirty="0" smtClean="0"/>
              <a:t>When constructing adapters for a </a:t>
            </a:r>
            <a:r>
              <a:rPr lang="en-US" dirty="0" err="1" smtClean="0"/>
              <a:t>ListView</a:t>
            </a:r>
            <a:r>
              <a:rPr lang="en-US" dirty="0" smtClean="0"/>
              <a:t>, typically </a:t>
            </a:r>
            <a:r>
              <a:rPr lang="en-US" dirty="0" err="1" smtClean="0"/>
              <a:t>getContext</a:t>
            </a:r>
            <a:r>
              <a:rPr lang="en-US" dirty="0" smtClean="0"/>
              <a:t>() is usually called during the layout inflation process. This method usually uses the context that instantiated the </a:t>
            </a:r>
            <a:r>
              <a:rPr lang="en-US" dirty="0" err="1" smtClean="0"/>
              <a:t>ArrayAdapter</a:t>
            </a:r>
            <a:r>
              <a:rPr lang="en-US" dirty="0" smtClean="0"/>
              <a:t>:</a:t>
            </a:r>
            <a:endParaRPr lang="en-US" dirty="0" smtClean="0"/>
          </a:p>
        </p:txBody>
      </p:sp>
      <p:sp>
        <p:nvSpPr>
          <p:cNvPr id="5" name="Rectangle 1"/>
          <p:cNvSpPr>
            <a:spLocks noChangeArrowheads="1"/>
          </p:cNvSpPr>
          <p:nvPr/>
        </p:nvSpPr>
        <p:spPr bwMode="auto">
          <a:xfrm>
            <a:off x="1791092" y="3449852"/>
            <a:ext cx="8842343" cy="969496"/>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333333"/>
                </a:solidFill>
                <a:effectLst/>
                <a:latin typeface="Consolas" panose="020B0609020204030204" pitchFamily="49" charset="0"/>
              </a:rPr>
              <a:t>if</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err="1" smtClean="0">
                <a:ln>
                  <a:noFill/>
                </a:ln>
                <a:solidFill>
                  <a:srgbClr val="333333"/>
                </a:solidFill>
                <a:effectLst/>
                <a:latin typeface="Arial" panose="020B0604020202020204" pitchFamily="34" charset="0"/>
              </a:rPr>
              <a:t>convertView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rPr>
              <a:t>null</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Here passing Activity Context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convertView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panose="020B0604020202020204" pitchFamily="34" charset="0"/>
              </a:rPr>
              <a:t>LayoutInflater</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008080"/>
                </a:solidFill>
                <a:effectLst/>
                <a:latin typeface="Consolas" panose="020B0609020204030204" pitchFamily="49" charset="0"/>
              </a:rPr>
              <a:t>from</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err="1" smtClean="0">
                <a:ln>
                  <a:noFill/>
                </a:ln>
                <a:solidFill>
                  <a:srgbClr val="333333"/>
                </a:solidFill>
                <a:effectLst/>
                <a:latin typeface="Arial" panose="020B0604020202020204" pitchFamily="34" charset="0"/>
              </a:rPr>
              <a:t>getContext</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008080"/>
                </a:solidFill>
                <a:effectLst/>
                <a:latin typeface="Consolas" panose="020B0609020204030204" pitchFamily="49" charset="0"/>
              </a:rPr>
              <a:t>inflate</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err="1" smtClean="0">
                <a:ln>
                  <a:noFill/>
                </a:ln>
                <a:solidFill>
                  <a:srgbClr val="333333"/>
                </a:solidFill>
                <a:effectLst/>
                <a:latin typeface="Arial" panose="020B0604020202020204" pitchFamily="34" charset="0"/>
              </a:rPr>
              <a:t>R</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layout</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item_user</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smtClean="0">
                <a:ln>
                  <a:noFill/>
                </a:ln>
                <a:solidFill>
                  <a:srgbClr val="333333"/>
                </a:solidFill>
                <a:effectLst/>
                <a:latin typeface="Arial" panose="020B0604020202020204" pitchFamily="34" charset="0"/>
              </a:rPr>
              <a:t>parent</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rPr>
              <a:t>false</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1919784"/>
          </a:xfrm>
        </p:spPr>
        <p:txBody>
          <a:bodyPr>
            <a:normAutofit/>
          </a:bodyPr>
          <a:lstStyle/>
          <a:p>
            <a:r>
              <a:rPr lang="en-US" dirty="0" smtClean="0"/>
              <a:t>Adapters</a:t>
            </a:r>
            <a:endParaRPr lang="en-US" dirty="0" smtClean="0"/>
          </a:p>
          <a:p>
            <a:pPr lvl="1"/>
            <a:r>
              <a:rPr lang="en-US" dirty="0" err="1" smtClean="0"/>
              <a:t>RecyclerView</a:t>
            </a:r>
            <a:r>
              <a:rPr lang="en-US" dirty="0" smtClean="0"/>
              <a:t> Adapter</a:t>
            </a:r>
            <a:endParaRPr lang="en-US" dirty="0" smtClean="0"/>
          </a:p>
          <a:p>
            <a:pPr marL="914400" lvl="2" indent="0">
              <a:buNone/>
            </a:pPr>
            <a:r>
              <a:rPr lang="en-US" dirty="0" smtClean="0"/>
              <a:t>Whereas an </a:t>
            </a:r>
            <a:r>
              <a:rPr lang="en-US" dirty="0" err="1" smtClean="0"/>
              <a:t>ArrayAdapter</a:t>
            </a:r>
            <a:r>
              <a:rPr lang="en-US" dirty="0" smtClean="0"/>
              <a:t> requires a context to be passed into its’ constructor, a </a:t>
            </a:r>
            <a:r>
              <a:rPr lang="en-US" dirty="0" err="1" smtClean="0"/>
              <a:t>RecyclerView.Adapter</a:t>
            </a:r>
            <a:r>
              <a:rPr lang="en-US" dirty="0" smtClean="0"/>
              <a:t> does not. The associated </a:t>
            </a:r>
            <a:r>
              <a:rPr lang="en-US" dirty="0" err="1" smtClean="0"/>
              <a:t>RecyclerView</a:t>
            </a:r>
            <a:r>
              <a:rPr lang="en-US" dirty="0" smtClean="0"/>
              <a:t> always passes itself as the parent view into the </a:t>
            </a:r>
            <a:r>
              <a:rPr lang="en-US" dirty="0" err="1" smtClean="0"/>
              <a:t>RecyclerView.Adapter.onCreateViewHolder</a:t>
            </a:r>
            <a:r>
              <a:rPr lang="en-US" dirty="0" smtClean="0"/>
              <a:t>() call.</a:t>
            </a:r>
            <a:endParaRPr lang="en-US" dirty="0" smtClean="0"/>
          </a:p>
        </p:txBody>
      </p:sp>
      <p:sp>
        <p:nvSpPr>
          <p:cNvPr id="4" name="Rectangle 1"/>
          <p:cNvSpPr>
            <a:spLocks noChangeArrowheads="1"/>
          </p:cNvSpPr>
          <p:nvPr/>
        </p:nvSpPr>
        <p:spPr bwMode="auto">
          <a:xfrm>
            <a:off x="1168138" y="3247306"/>
            <a:ext cx="10445685" cy="3200876"/>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class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err="1" smtClean="0">
                <a:ln>
                  <a:noFill/>
                </a:ln>
                <a:solidFill>
                  <a:srgbClr val="445588"/>
                </a:solidFill>
                <a:effectLst/>
                <a:latin typeface="Consolas" panose="020B0609020204030204" pitchFamily="49" charset="0"/>
              </a:rPr>
              <a:t>MyRecyclerAdapter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extends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RecyclerView</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Adapter</a:t>
            </a:r>
            <a:r>
              <a:rPr kumimoji="0" lang="en-US" altLang="en-US" sz="800" b="1" i="0" u="none" strike="noStrike" cap="none" normalizeH="0" baseline="0" dirty="0" smtClean="0">
                <a:ln>
                  <a:noFill/>
                </a:ln>
                <a:solidFill>
                  <a:schemeClr val="tx1"/>
                </a:solidFill>
                <a:effectLst/>
                <a:latin typeface="Arial" panose="020B0604020202020204" pitchFamily="34" charset="0"/>
              </a:rPr>
              <a:t>&lt;</a:t>
            </a:r>
            <a:r>
              <a:rPr kumimoji="0" lang="en-US" altLang="en-US" sz="800" b="0" i="0" u="none" strike="noStrike" cap="none" normalizeH="0" baseline="0" dirty="0" err="1" smtClean="0">
                <a:ln>
                  <a:noFill/>
                </a:ln>
                <a:solidFill>
                  <a:srgbClr val="333333"/>
                </a:solidFill>
                <a:effectLst/>
                <a:latin typeface="Arial" panose="020B0604020202020204" pitchFamily="34" charset="0"/>
              </a:rPr>
              <a:t>MyRecyclerAdapter</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ViewHolder</a:t>
            </a:r>
            <a:r>
              <a:rPr kumimoji="0" lang="en-US" altLang="en-US" sz="800" b="1" i="0" u="none" strike="noStrike" cap="none" normalizeH="0" baseline="0" dirty="0" smtClean="0">
                <a:ln>
                  <a:noFill/>
                </a:ln>
                <a:solidFill>
                  <a:schemeClr val="tx1"/>
                </a:solidFill>
                <a:effectLst/>
                <a:latin typeface="Arial" panose="020B0604020202020204" pitchFamily="34" charset="0"/>
              </a:rPr>
              <a:t>&gt;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Consolas" panose="020B0609020204030204" pitchFamily="49" charset="0"/>
              </a:rPr>
              <a:t>@Override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onCreateViewHolder</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ViewGroup</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panose="020B0604020202020204" pitchFamily="34" charset="0"/>
              </a:rPr>
              <a:t>parent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err="1" smtClean="0">
                <a:ln>
                  <a:noFill/>
                </a:ln>
                <a:solidFill>
                  <a:srgbClr val="445588"/>
                </a:solidFill>
                <a:effectLst/>
                <a:latin typeface="Consolas" panose="020B0609020204030204" pitchFamily="49" charset="0"/>
              </a:rPr>
              <a:t>int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viewType</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panose="020B0604020202020204" pitchFamily="34" charset="0"/>
              </a:rPr>
              <a:t>View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panose="020B0604020202020204" pitchFamily="34" charset="0"/>
              </a:rPr>
              <a:t>v</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LayoutInflater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008080"/>
                </a:solidFill>
                <a:effectLst/>
                <a:latin typeface="Consolas" panose="020B0609020204030204" pitchFamily="49" charset="0"/>
              </a:rPr>
              <a:t>from</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parent</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getContext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008080"/>
                </a:solidFill>
                <a:effectLst/>
                <a:latin typeface="Consolas" panose="020B0609020204030204" pitchFamily="49" charset="0"/>
              </a:rPr>
              <a:t>inflate</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itemLayout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panose="020B0604020202020204" pitchFamily="34" charset="0"/>
              </a:rPr>
              <a:t>parent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false</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return</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new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Arial" panose="020B0604020202020204" pitchFamily="34" charset="0"/>
              </a:rPr>
              <a:t>v</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Consolas" panose="020B0609020204030204" pitchFamily="49" charset="0"/>
              </a:rPr>
              <a:t>@Override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445588"/>
                </a:solidFill>
                <a:effectLst/>
                <a:latin typeface="Consolas" panose="020B0609020204030204" pitchFamily="49" charset="0"/>
              </a:rPr>
              <a:t>void</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onBindViewHolder</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err="1" smtClean="0">
                <a:ln>
                  <a:noFill/>
                </a:ln>
                <a:solidFill>
                  <a:srgbClr val="445588"/>
                </a:solidFill>
                <a:effectLst/>
                <a:latin typeface="Consolas" panose="020B0609020204030204" pitchFamily="49" charset="0"/>
              </a:rPr>
              <a:t>int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i</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If a context is needed, it can be retrieved // from the </a:t>
            </a:r>
            <a:r>
              <a:rPr kumimoji="0" lang="en-US" altLang="en-US" sz="800" b="0" i="1" u="none" strike="noStrike" cap="none" normalizeH="0" baseline="0" dirty="0" err="1" smtClean="0">
                <a:ln>
                  <a:noFill/>
                </a:ln>
                <a:solidFill>
                  <a:srgbClr val="999988"/>
                </a:solidFill>
                <a:effectLst/>
                <a:latin typeface="Consolas" panose="020B0609020204030204" pitchFamily="49" charset="0"/>
              </a:rPr>
              <a:t>ViewHolder's</a:t>
            </a:r>
            <a:r>
              <a:rPr kumimoji="0" lang="en-US" altLang="en-US" sz="800" b="0" i="1" u="none" strike="noStrike" cap="none" normalizeH="0" baseline="0" dirty="0" smtClean="0">
                <a:ln>
                  <a:noFill/>
                </a:ln>
                <a:solidFill>
                  <a:srgbClr val="999988"/>
                </a:solidFill>
                <a:effectLst/>
                <a:latin typeface="Consolas" panose="020B0609020204030204" pitchFamily="49" charset="0"/>
              </a:rPr>
              <a:t> root view.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panose="020B0604020202020204" pitchFamily="34" charset="0"/>
              </a:rPr>
              <a:t>Context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context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itemView</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getContext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Dynamically add a view using the context provided.</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if</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i</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smtClean="0">
                <a:ln>
                  <a:noFill/>
                </a:ln>
                <a:solidFill>
                  <a:srgbClr val="009999"/>
                </a:solidFill>
                <a:effectLst/>
                <a:latin typeface="Consolas" panose="020B0609020204030204" pitchFamily="49" charset="0"/>
              </a:rPr>
              <a:t>0</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TextView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tvMessage</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new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TextView</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Arial" panose="020B0604020202020204" pitchFamily="34" charset="0"/>
              </a:rPr>
              <a:t>context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tvMessage</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setText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DD1144"/>
                </a:solidFill>
                <a:effectLst/>
                <a:latin typeface="Consolas" panose="020B0609020204030204" pitchFamily="49" charset="0"/>
              </a:rPr>
              <a:t>"Only displayed for the first item."</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customViewGroup</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addView</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tvMessage</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static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class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err="1" smtClean="0">
                <a:ln>
                  <a:noFill/>
                </a:ln>
                <a:solidFill>
                  <a:srgbClr val="445588"/>
                </a:solidFill>
                <a:effectLst/>
                <a:latin typeface="Consolas" panose="020B0609020204030204" pitchFamily="49" charset="0"/>
              </a:rPr>
              <a:t>ViewHolder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extends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RecyclerView</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ViewHolder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FrameLayout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customViewGroup</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ViewHolder</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Arial" panose="020B0604020202020204" pitchFamily="34" charset="0"/>
              </a:rPr>
              <a:t>view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imageView</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Very important to call the parent constructor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as this ensures that the </a:t>
            </a:r>
            <a:r>
              <a:rPr kumimoji="0" lang="en-US" altLang="en-US" sz="800" b="0" i="1" u="none" strike="noStrike" cap="none" normalizeH="0" baseline="0" dirty="0" err="1" smtClean="0">
                <a:ln>
                  <a:noFill/>
                </a:ln>
                <a:solidFill>
                  <a:srgbClr val="999988"/>
                </a:solidFill>
                <a:effectLst/>
                <a:latin typeface="Consolas" panose="020B0609020204030204" pitchFamily="49" charset="0"/>
              </a:rPr>
              <a:t>imageView</a:t>
            </a:r>
            <a:r>
              <a:rPr kumimoji="0" lang="en-US" altLang="en-US" sz="800" b="0" i="1" u="none" strike="noStrike" cap="none" normalizeH="0" baseline="0" dirty="0" smtClean="0">
                <a:ln>
                  <a:noFill/>
                </a:ln>
                <a:solidFill>
                  <a:srgbClr val="999988"/>
                </a:solidFill>
                <a:effectLst/>
                <a:latin typeface="Consolas" panose="020B0609020204030204" pitchFamily="49" charset="0"/>
              </a:rPr>
              <a:t> field is populated.</a:t>
            </a:r>
            <a:endParaRPr kumimoji="0" lang="en-US" altLang="en-US" sz="800" b="0" i="1" u="none" strike="noStrike" cap="none" normalizeH="0" baseline="0" dirty="0" smtClean="0">
              <a:ln>
                <a:noFill/>
              </a:ln>
              <a:solidFill>
                <a:srgbClr val="999988"/>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i="1" dirty="0">
                <a:solidFill>
                  <a:srgbClr val="999988"/>
                </a:solidFill>
                <a:latin typeface="Consolas" panose="020B0609020204030204" pitchFamily="49" charset="0"/>
              </a:rPr>
              <a:t>	</a:t>
            </a:r>
            <a:r>
              <a:rPr lang="en-US" altLang="en-US" sz="800" i="1" dirty="0" smtClean="0">
                <a:solidFill>
                  <a:srgbClr val="999988"/>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super</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imageView</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Perform other view lookups.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customViewGroup</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FrameLayout</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panose="020B0604020202020204" pitchFamily="34" charset="0"/>
              </a:rPr>
              <a:t>imageView</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findById</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333333"/>
                </a:solidFill>
                <a:effectLst/>
                <a:latin typeface="Arial" panose="020B0604020202020204" pitchFamily="34" charset="0"/>
              </a:rPr>
              <a:t>R</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id</a:t>
            </a:r>
            <a:r>
              <a:rPr kumimoji="0" lang="en-US" altLang="en-US" sz="800" b="1" i="0" u="none" strike="noStrike" cap="none" normalizeH="0" baseline="0" dirty="0" err="1" smtClean="0">
                <a:ln>
                  <a:noFill/>
                </a:ln>
                <a:solidFill>
                  <a:schemeClr val="tx1"/>
                </a:solidFill>
                <a:effectLst/>
                <a:latin typeface="Arial" panose="020B0604020202020204" pitchFamily="34"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customViewGroup</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800" b="1" i="0" u="none" strike="noStrike" cap="none" normalizeH="0" baseline="0" dirty="0" smtClean="0">
                <a:ln>
                  <a:noFill/>
                </a:ln>
                <a:solidFill>
                  <a:schemeClr val="tx1"/>
                </a:solidFill>
                <a:effectLst/>
                <a:latin typeface="Arial" panose="020B0604020202020204" pitchFamily="34" charset="0"/>
              </a:rPr>
              <a:t>}</a:t>
            </a:r>
            <a:r>
              <a:rPr kumimoji="0" lang="en-US" altLang="en-US" sz="800" b="0" i="0" u="none" strike="noStrike" cap="none" normalizeH="0" baseline="0" dirty="0" smtClean="0">
                <a:ln>
                  <a:noFill/>
                </a:ln>
                <a:solidFill>
                  <a:schemeClr val="tx1"/>
                </a:solidFill>
                <a:effectLst/>
              </a:rPr>
              <a:t> </a:t>
            </a:r>
            <a:endParaRPr kumimoji="0" lang="en-US" altLang="en-US" sz="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1919784"/>
          </a:xfrm>
        </p:spPr>
        <p:txBody>
          <a:bodyPr>
            <a:normAutofit fontScale="92500" lnSpcReduction="20000"/>
          </a:bodyPr>
          <a:lstStyle/>
          <a:p>
            <a:r>
              <a:rPr lang="en-US" dirty="0" smtClean="0"/>
              <a:t>Avoiding Memory Leaks</a:t>
            </a:r>
            <a:endParaRPr lang="en-US" dirty="0" smtClean="0"/>
          </a:p>
          <a:p>
            <a:pPr marL="457200" lvl="1" indent="0">
              <a:buNone/>
            </a:pPr>
            <a:r>
              <a:rPr lang="en-US" dirty="0" smtClean="0"/>
              <a:t>To avoid memory leak, never hold an reference to a context beyond its lifecycle. Check any of your background threads, pending handlers, or inner classes that may be holding onto context objects as well.</a:t>
            </a:r>
            <a:endParaRPr lang="en-US" dirty="0" smtClean="0"/>
          </a:p>
          <a:p>
            <a:pPr marL="457200" lvl="1" indent="0">
              <a:buNone/>
            </a:pPr>
            <a:r>
              <a:rPr lang="en-US" dirty="0" smtClean="0"/>
              <a:t>The right way is to store the application context in </a:t>
            </a:r>
            <a:r>
              <a:rPr lang="en-US" dirty="0" err="1" smtClean="0"/>
              <a:t>CustomManager.getInstance</a:t>
            </a:r>
            <a:r>
              <a:rPr lang="en-US" dirty="0" smtClean="0"/>
              <a:t>(). The application context is singleton and is tied to the lifespan of application’s process, making it safe a reference to it.</a:t>
            </a:r>
            <a:endParaRPr lang="en-US" dirty="0" smtClean="0"/>
          </a:p>
        </p:txBody>
      </p:sp>
      <p:sp>
        <p:nvSpPr>
          <p:cNvPr id="5" name="Rectangle 1"/>
          <p:cNvSpPr>
            <a:spLocks noChangeArrowheads="1"/>
          </p:cNvSpPr>
          <p:nvPr/>
        </p:nvSpPr>
        <p:spPr bwMode="auto">
          <a:xfrm>
            <a:off x="1410511" y="3378354"/>
            <a:ext cx="9943289" cy="236988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333333"/>
                </a:solidFill>
                <a:effectLst/>
              </a:rPr>
              <a:t>pubic</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class</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err="1" smtClean="0">
                <a:ln>
                  <a:noFill/>
                </a:ln>
                <a:solidFill>
                  <a:srgbClr val="445588"/>
                </a:solidFill>
                <a:effectLst/>
                <a:latin typeface="Consolas" panose="020B0609020204030204" pitchFamily="49" charset="0"/>
              </a:rPr>
              <a:t>CustomManager</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private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static</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CustomManager</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sInstance</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public</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static</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CustomManager</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getInstance</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rPr>
              <a:t>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smtClean="0">
                <a:ln>
                  <a:noFill/>
                </a:ln>
                <a:solidFill>
                  <a:srgbClr val="333333"/>
                </a:solidFill>
                <a:effectLst/>
              </a:rPr>
              <a:t>context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if</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err="1" smtClean="0">
                <a:ln>
                  <a:noFill/>
                </a:ln>
                <a:solidFill>
                  <a:srgbClr val="333333"/>
                </a:solidFill>
                <a:effectLst/>
              </a:rPr>
              <a:t>sInstance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null</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0" i="1" u="none" strike="noStrike" cap="none" normalizeH="0" baseline="0" dirty="0" smtClean="0">
                <a:ln>
                  <a:noFill/>
                </a:ln>
                <a:solidFill>
                  <a:srgbClr val="999988"/>
                </a:solidFill>
                <a:effectLst/>
                <a:latin typeface="Consolas" panose="020B0609020204030204" pitchFamily="49" charset="0"/>
              </a:rPr>
              <a:t>// This class will hold a reference to the 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1" u="none" strike="noStrike" cap="none" normalizeH="0" baseline="0" dirty="0" smtClean="0">
                <a:ln>
                  <a:noFill/>
                </a:ln>
                <a:solidFill>
                  <a:srgbClr val="999988"/>
                </a:solidFill>
                <a:effectLst/>
                <a:latin typeface="Consolas" panose="020B0609020204030204" pitchFamily="49" charset="0"/>
              </a:rPr>
              <a:t>// until it's unloaded. </a:t>
            </a:r>
            <a:endParaRPr kumimoji="0" lang="en-US" altLang="en-US" sz="1100" b="0" i="1" u="none" strike="noStrike" cap="none" normalizeH="0" baseline="0" dirty="0" smtClean="0">
              <a:ln>
                <a:noFill/>
              </a:ln>
              <a:solidFill>
                <a:srgbClr val="999988"/>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i="1" dirty="0">
                <a:solidFill>
                  <a:srgbClr val="999988"/>
                </a:solidFill>
                <a:latin typeface="Consolas" panose="020B0609020204030204" pitchFamily="49" charset="0"/>
              </a:rPr>
              <a:t>	</a:t>
            </a:r>
            <a:r>
              <a:rPr lang="en-US" altLang="en-US" sz="1100" i="1" dirty="0" smtClean="0">
                <a:solidFill>
                  <a:srgbClr val="999988"/>
                </a:solidFill>
                <a:latin typeface="Consolas" panose="020B0609020204030204" pitchFamily="49" charset="0"/>
              </a:rPr>
              <a:t>		// </a:t>
            </a:r>
            <a:r>
              <a:rPr kumimoji="0" lang="en-US" altLang="en-US" sz="1100" b="0" i="1" u="none" strike="noStrike" cap="none" normalizeH="0" baseline="0" dirty="0" smtClean="0">
                <a:ln>
                  <a:noFill/>
                </a:ln>
                <a:solidFill>
                  <a:srgbClr val="999988"/>
                </a:solidFill>
                <a:effectLst/>
                <a:latin typeface="Consolas" panose="020B0609020204030204" pitchFamily="49" charset="0"/>
              </a:rPr>
              <a:t>The context could be an Activity or Service.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sInstance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new</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CustomManager</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err="1" smtClean="0">
                <a:ln>
                  <a:noFill/>
                </a:ln>
                <a:solidFill>
                  <a:srgbClr val="333333"/>
                </a:solidFill>
                <a:effectLst/>
              </a:rPr>
              <a:t>context.getApplicationContext</a:t>
            </a:r>
            <a:r>
              <a:rPr kumimoji="0" lang="en-US" altLang="en-US" sz="1100" b="0" i="0" u="none" strike="noStrike" cap="none" normalizeH="0" baseline="0" dirty="0" smtClean="0">
                <a:ln>
                  <a:noFill/>
                </a:ln>
                <a:solidFill>
                  <a:srgbClr val="333333"/>
                </a:solidFill>
                <a:effectLst/>
              </a:rPr>
              <a: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return</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sInstance</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private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smtClean="0">
                <a:ln>
                  <a:noFill/>
                </a:ln>
                <a:solidFill>
                  <a:srgbClr val="333333"/>
                </a:solidFill>
                <a:effectLst/>
              </a:rPr>
              <a:t>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mContext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private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CustomManager</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rPr>
              <a:t>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smtClean="0">
                <a:ln>
                  <a:noFill/>
                </a:ln>
                <a:solidFill>
                  <a:srgbClr val="333333"/>
                </a:solidFill>
                <a:effectLst/>
              </a:rPr>
              <a:t>context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mContext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smtClean="0">
                <a:ln>
                  <a:noFill/>
                </a:ln>
                <a:solidFill>
                  <a:srgbClr val="333333"/>
                </a:solidFill>
                <a:effectLst/>
              </a:rPr>
              <a:t>context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chemeClr val="tx1"/>
                </a:solidFill>
                <a:effectLst/>
              </a:rPr>
              <a:t> </a:t>
            </a:r>
            <a:endParaRPr kumimoji="0" lang="en-US" altLang="en-US" sz="1100" b="0" i="0" u="none" strike="noStrike" cap="none" normalizeH="0" baseline="0" dirty="0" smtClean="0">
              <a:ln>
                <a:noFill/>
              </a:ln>
              <a:solidFill>
                <a:schemeClr val="tx1"/>
              </a:solidFill>
              <a:effectLst/>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353" y="44608"/>
            <a:ext cx="10948447" cy="351316"/>
          </a:xfrm>
        </p:spPr>
        <p:txBody>
          <a:bodyPr>
            <a:normAutofit fontScale="90000"/>
          </a:bodyPr>
          <a:lstStyle/>
          <a:p>
            <a:r>
              <a:rPr lang="en-US" dirty="0" err="1" smtClean="0"/>
              <a:t>ActionBar</a:t>
            </a:r>
            <a:r>
              <a:rPr lang="en-US" dirty="0" smtClean="0"/>
              <a:t> Usage</a:t>
            </a:r>
            <a:endParaRPr lang="en-US" dirty="0"/>
          </a:p>
        </p:txBody>
      </p:sp>
      <p:sp>
        <p:nvSpPr>
          <p:cNvPr id="4" name="TextBox 3"/>
          <p:cNvSpPr txBox="1"/>
          <p:nvPr/>
        </p:nvSpPr>
        <p:spPr>
          <a:xfrm>
            <a:off x="405353" y="395924"/>
            <a:ext cx="7352907" cy="6863417"/>
          </a:xfrm>
          <a:prstGeom prst="rect">
            <a:avLst/>
          </a:prstGeom>
          <a:noFill/>
        </p:spPr>
        <p:txBody>
          <a:bodyPr wrap="square" rtlCol="0">
            <a:spAutoFit/>
          </a:bodyPr>
          <a:lstStyle/>
          <a:p>
            <a:r>
              <a:rPr lang="zh-CN" altLang="en-US" sz="1000" dirty="0"/>
              <a:t>通过图片可以看出，一个</a:t>
            </a:r>
            <a:r>
              <a:rPr lang="en-US" altLang="zh-CN" sz="1000" dirty="0" err="1"/>
              <a:t>ActionBar</a:t>
            </a:r>
            <a:r>
              <a:rPr lang="zh-CN" altLang="en-US" sz="1000" dirty="0"/>
              <a:t>大致可以分成两部分，左侧的图标和</a:t>
            </a:r>
            <a:r>
              <a:rPr lang="en-US" altLang="zh-CN" sz="1000" dirty="0"/>
              <a:t>Activity</a:t>
            </a:r>
            <a:r>
              <a:rPr lang="zh-CN" altLang="en-US" sz="1000" dirty="0"/>
              <a:t>标签，右侧是一些可以自定义的功能按钮。其中修改左侧的图标和标签比较简单，只要在</a:t>
            </a:r>
            <a:r>
              <a:rPr lang="en-US" altLang="zh-CN" sz="1000" dirty="0"/>
              <a:t>AndroidManifest.xml</a:t>
            </a:r>
            <a:r>
              <a:rPr lang="zh-CN" altLang="en-US" sz="1000" dirty="0"/>
              <a:t>文件里修改即可</a:t>
            </a:r>
            <a:r>
              <a:rPr lang="zh-CN" altLang="en-US" sz="1000" dirty="0" smtClean="0"/>
              <a:t>。</a:t>
            </a:r>
            <a:endParaRPr lang="en-US" altLang="zh-CN" sz="1000" dirty="0" smtClean="0"/>
          </a:p>
          <a:p>
            <a:r>
              <a:rPr lang="zh-CN" altLang="en-US" sz="1000" dirty="0"/>
              <a:t>如何修改右侧的功能按钮</a:t>
            </a:r>
            <a:r>
              <a:rPr lang="zh-CN" altLang="en-US" sz="1000" dirty="0" smtClean="0"/>
              <a:t>，</a:t>
            </a:r>
            <a:endParaRPr lang="en-US" altLang="zh-CN" sz="1000" dirty="0" smtClean="0"/>
          </a:p>
          <a:p>
            <a:r>
              <a:rPr lang="en-US" sz="1000" dirty="0" smtClean="0"/>
              <a:t>1. /res/menu/main_activity_action.xml</a:t>
            </a:r>
            <a:endParaRPr lang="en-US" sz="1000" dirty="0" smtClean="0"/>
          </a:p>
          <a:p>
            <a:endParaRPr lang="en-US" sz="1000" dirty="0" smtClean="0"/>
          </a:p>
          <a:p>
            <a:r>
              <a:rPr lang="en-US" sz="1000" dirty="0"/>
              <a:t>&lt;menu </a:t>
            </a:r>
            <a:r>
              <a:rPr lang="en-US" sz="1000" dirty="0" err="1"/>
              <a:t>xmlns:android</a:t>
            </a:r>
            <a:r>
              <a:rPr lang="en-US" sz="1000" dirty="0"/>
              <a:t>="http://schemas.android.com/</a:t>
            </a:r>
            <a:r>
              <a:rPr lang="en-US" sz="1000" dirty="0" err="1"/>
              <a:t>apk</a:t>
            </a:r>
            <a:r>
              <a:rPr lang="en-US" sz="1000" dirty="0"/>
              <a:t>/res/android" &gt;</a:t>
            </a:r>
            <a:endParaRPr lang="en-US" sz="1000" dirty="0"/>
          </a:p>
          <a:p>
            <a:r>
              <a:rPr lang="en-US" sz="1000" dirty="0"/>
              <a:t>    &lt;!-- Search, should appear as action button --&gt;</a:t>
            </a:r>
            <a:endParaRPr lang="en-US" sz="1000" dirty="0"/>
          </a:p>
          <a:p>
            <a:r>
              <a:rPr lang="en-US" sz="1000" dirty="0"/>
              <a:t>    &lt;item </a:t>
            </a:r>
            <a:r>
              <a:rPr lang="en-US" sz="1000" dirty="0" err="1"/>
              <a:t>android:id</a:t>
            </a:r>
            <a:r>
              <a:rPr lang="en-US" sz="1000" dirty="0"/>
              <a:t>="@+id/</a:t>
            </a:r>
            <a:r>
              <a:rPr lang="en-US" sz="1000" dirty="0" err="1"/>
              <a:t>action_search</a:t>
            </a:r>
            <a:r>
              <a:rPr lang="en-US" sz="1000" dirty="0"/>
              <a:t>"</a:t>
            </a:r>
            <a:endParaRPr lang="en-US" sz="1000" dirty="0"/>
          </a:p>
          <a:p>
            <a:r>
              <a:rPr lang="en-US" sz="1000" dirty="0"/>
              <a:t>          </a:t>
            </a:r>
            <a:r>
              <a:rPr lang="en-US" sz="1000" dirty="0" err="1"/>
              <a:t>android:icon</a:t>
            </a:r>
            <a:r>
              <a:rPr lang="en-US" sz="1000" dirty="0"/>
              <a:t>="@</a:t>
            </a:r>
            <a:r>
              <a:rPr lang="en-US" sz="1000" dirty="0" err="1"/>
              <a:t>drawable</a:t>
            </a:r>
            <a:r>
              <a:rPr lang="en-US" sz="1000" dirty="0"/>
              <a:t>/</a:t>
            </a:r>
            <a:r>
              <a:rPr lang="en-US" sz="1000" dirty="0" err="1"/>
              <a:t>ic_action_search</a:t>
            </a:r>
            <a:r>
              <a:rPr lang="en-US" sz="1000" dirty="0"/>
              <a:t>"</a:t>
            </a:r>
            <a:endParaRPr lang="en-US" sz="1000" dirty="0"/>
          </a:p>
          <a:p>
            <a:r>
              <a:rPr lang="en-US" sz="1000" dirty="0"/>
              <a:t>          </a:t>
            </a:r>
            <a:r>
              <a:rPr lang="en-US" sz="1000" dirty="0" err="1"/>
              <a:t>android:title</a:t>
            </a:r>
            <a:r>
              <a:rPr lang="en-US" sz="1000" dirty="0"/>
              <a:t>="@string/</a:t>
            </a:r>
            <a:r>
              <a:rPr lang="en-US" sz="1000" dirty="0" err="1"/>
              <a:t>action_search</a:t>
            </a:r>
            <a:r>
              <a:rPr lang="en-US" sz="1000" dirty="0"/>
              <a:t>"</a:t>
            </a:r>
            <a:endParaRPr lang="en-US" sz="1000" dirty="0"/>
          </a:p>
          <a:p>
            <a:r>
              <a:rPr lang="en-US" sz="1000" dirty="0"/>
              <a:t>          </a:t>
            </a:r>
            <a:r>
              <a:rPr lang="en-US" sz="1000" dirty="0" err="1"/>
              <a:t>android:showAsAction</a:t>
            </a:r>
            <a:r>
              <a:rPr lang="en-US" sz="1000" dirty="0"/>
              <a:t>="</a:t>
            </a:r>
            <a:r>
              <a:rPr lang="en-US" sz="1000" dirty="0" err="1"/>
              <a:t>ifRoom</a:t>
            </a:r>
            <a:r>
              <a:rPr lang="en-US" sz="1000" dirty="0"/>
              <a:t>" /&gt;</a:t>
            </a:r>
            <a:endParaRPr lang="en-US" sz="1000" dirty="0"/>
          </a:p>
          <a:p>
            <a:r>
              <a:rPr lang="en-US" sz="1000" dirty="0"/>
              <a:t>    &lt;!-- Settings, should always be in the overflow --&gt;</a:t>
            </a:r>
            <a:endParaRPr lang="en-US" sz="1000" dirty="0"/>
          </a:p>
          <a:p>
            <a:r>
              <a:rPr lang="en-US" sz="1000" dirty="0"/>
              <a:t>    &lt;item </a:t>
            </a:r>
            <a:r>
              <a:rPr lang="en-US" sz="1000" dirty="0" err="1"/>
              <a:t>android:id</a:t>
            </a:r>
            <a:r>
              <a:rPr lang="en-US" sz="1000" dirty="0"/>
              <a:t>="@+id/</a:t>
            </a:r>
            <a:r>
              <a:rPr lang="en-US" sz="1000" dirty="0" err="1"/>
              <a:t>action_settings</a:t>
            </a:r>
            <a:r>
              <a:rPr lang="en-US" sz="1000" dirty="0"/>
              <a:t>"</a:t>
            </a:r>
            <a:endParaRPr lang="en-US" sz="1000" dirty="0"/>
          </a:p>
          <a:p>
            <a:r>
              <a:rPr lang="en-US" sz="1000" dirty="0"/>
              <a:t>          </a:t>
            </a:r>
            <a:r>
              <a:rPr lang="en-US" sz="1000" dirty="0" err="1"/>
              <a:t>android:title</a:t>
            </a:r>
            <a:r>
              <a:rPr lang="en-US" sz="1000" dirty="0"/>
              <a:t>="@string/</a:t>
            </a:r>
            <a:r>
              <a:rPr lang="en-US" sz="1000" dirty="0" err="1"/>
              <a:t>action_settings</a:t>
            </a:r>
            <a:r>
              <a:rPr lang="en-US" sz="1000" dirty="0"/>
              <a:t>"</a:t>
            </a:r>
            <a:endParaRPr lang="en-US" sz="1000" dirty="0"/>
          </a:p>
          <a:p>
            <a:r>
              <a:rPr lang="en-US" sz="1000" dirty="0"/>
              <a:t>          </a:t>
            </a:r>
            <a:r>
              <a:rPr lang="en-US" sz="1000" dirty="0" err="1"/>
              <a:t>android:showAsAction</a:t>
            </a:r>
            <a:r>
              <a:rPr lang="en-US" sz="1000" dirty="0"/>
              <a:t>="never" /&gt;</a:t>
            </a:r>
            <a:endParaRPr lang="en-US" sz="1000" dirty="0"/>
          </a:p>
          <a:p>
            <a:r>
              <a:rPr lang="en-US" sz="1000" dirty="0"/>
              <a:t>&lt;/menu</a:t>
            </a:r>
            <a:r>
              <a:rPr lang="en-US" sz="1000" dirty="0" smtClean="0"/>
              <a:t>&gt;</a:t>
            </a:r>
            <a:endParaRPr lang="en-US" sz="1000" dirty="0" smtClean="0"/>
          </a:p>
          <a:p>
            <a:r>
              <a:rPr lang="zh-CN" altLang="en-US" sz="1000" dirty="0"/>
              <a:t>在定义文件中，如果一个菜单项设置了</a:t>
            </a:r>
            <a:r>
              <a:rPr lang="en-US" altLang="zh-CN" sz="1000" dirty="0" err="1"/>
              <a:t>android:icon</a:t>
            </a:r>
            <a:r>
              <a:rPr lang="zh-CN" altLang="en-US" sz="1000" dirty="0"/>
              <a:t>属性，那么在</a:t>
            </a:r>
            <a:r>
              <a:rPr lang="en-US" altLang="zh-CN" sz="1000" dirty="0" err="1"/>
              <a:t>ActionBar</a:t>
            </a:r>
            <a:r>
              <a:rPr lang="zh-CN" altLang="en-US" sz="1000" dirty="0"/>
              <a:t>中就会显示该属性指向的</a:t>
            </a:r>
            <a:r>
              <a:rPr lang="en-US" altLang="zh-CN" sz="1000" dirty="0" err="1"/>
              <a:t>drawable</a:t>
            </a:r>
            <a:r>
              <a:rPr lang="zh-CN" altLang="en-US" sz="1000" dirty="0"/>
              <a:t>资源，如果</a:t>
            </a:r>
            <a:r>
              <a:rPr lang="en-US" altLang="zh-CN" sz="1000" dirty="0" err="1"/>
              <a:t>android:icon</a:t>
            </a:r>
            <a:r>
              <a:rPr lang="zh-CN" altLang="en-US" sz="1000" dirty="0"/>
              <a:t>属性没有被设置，那么默认就会显示</a:t>
            </a:r>
            <a:r>
              <a:rPr lang="en-US" altLang="zh-CN" sz="1000" dirty="0" err="1"/>
              <a:t>android:title</a:t>
            </a:r>
            <a:r>
              <a:rPr lang="zh-CN" altLang="en-US" sz="1000" dirty="0"/>
              <a:t>指向的字符串</a:t>
            </a:r>
            <a:r>
              <a:rPr lang="zh-CN" altLang="en-US" sz="1000" dirty="0" smtClean="0"/>
              <a:t>。</a:t>
            </a:r>
            <a:r>
              <a:rPr lang="zh-CN" altLang="en-US" sz="1000" dirty="0"/>
              <a:t>对于</a:t>
            </a:r>
            <a:r>
              <a:rPr lang="en-US" sz="1000" dirty="0" err="1"/>
              <a:t>android:showAsAction</a:t>
            </a:r>
            <a:r>
              <a:rPr lang="zh-CN" altLang="en-US" sz="1000" dirty="0"/>
              <a:t>属性</a:t>
            </a:r>
            <a:r>
              <a:rPr lang="en-US" altLang="zh-CN" sz="1000" dirty="0"/>
              <a:t>(</a:t>
            </a:r>
            <a:r>
              <a:rPr lang="zh-CN" altLang="en-US" sz="1000" dirty="0"/>
              <a:t>该属性有五个可以设定的值</a:t>
            </a:r>
            <a:r>
              <a:rPr lang="en-US" altLang="zh-CN" sz="1000" dirty="0"/>
              <a:t>——</a:t>
            </a:r>
            <a:r>
              <a:rPr lang="en-US" sz="1000" dirty="0" err="1" smtClean="0"/>
              <a:t>ifRoom,withText,never,always,collapseActionView</a:t>
            </a:r>
            <a:r>
              <a:rPr lang="zh-CN" altLang="en-US" sz="1000" dirty="0" smtClean="0"/>
              <a:t>。</a:t>
            </a:r>
            <a:endParaRPr lang="en-US" altLang="zh-CN" sz="1000" dirty="0" smtClean="0"/>
          </a:p>
          <a:p>
            <a:r>
              <a:rPr lang="en-US" sz="1000" dirty="0" smtClean="0"/>
              <a:t>2. </a:t>
            </a:r>
            <a:r>
              <a:rPr lang="zh-CN" altLang="en-US" sz="1000" dirty="0"/>
              <a:t>在</a:t>
            </a:r>
            <a:r>
              <a:rPr lang="en-US" sz="1000" dirty="0"/>
              <a:t>Activity</a:t>
            </a:r>
            <a:r>
              <a:rPr lang="zh-CN" altLang="en-US" sz="1000" dirty="0"/>
              <a:t>中调用</a:t>
            </a:r>
            <a:r>
              <a:rPr lang="en-US" sz="1000" dirty="0" err="1"/>
              <a:t>onCreateOptionsMenu</a:t>
            </a:r>
            <a:r>
              <a:rPr lang="en-US" sz="1000" dirty="0"/>
              <a:t>(Menu menu)</a:t>
            </a:r>
            <a:r>
              <a:rPr lang="zh-CN" altLang="en-US" sz="1000" dirty="0"/>
              <a:t>方法解析</a:t>
            </a:r>
            <a:r>
              <a:rPr lang="en-US" sz="1000" dirty="0"/>
              <a:t>menu</a:t>
            </a:r>
            <a:r>
              <a:rPr lang="zh-CN" altLang="en-US" sz="1000" dirty="0"/>
              <a:t>文</a:t>
            </a:r>
            <a:r>
              <a:rPr lang="zh-CN" altLang="en-US" sz="1000" dirty="0" smtClean="0"/>
              <a:t>件</a:t>
            </a:r>
            <a:endParaRPr lang="en-US" altLang="zh-CN" sz="1000" dirty="0" smtClean="0"/>
          </a:p>
          <a:p>
            <a:r>
              <a:rPr lang="en-US" sz="1000" dirty="0"/>
              <a:t>@Override</a:t>
            </a:r>
            <a:endParaRPr lang="en-US" sz="1000" dirty="0"/>
          </a:p>
          <a:p>
            <a:r>
              <a:rPr lang="en-US" sz="1000" dirty="0"/>
              <a:t>public </a:t>
            </a:r>
            <a:r>
              <a:rPr lang="en-US" sz="1000" dirty="0" err="1"/>
              <a:t>boolean</a:t>
            </a:r>
            <a:r>
              <a:rPr lang="en-US" sz="1000" dirty="0"/>
              <a:t> </a:t>
            </a:r>
            <a:r>
              <a:rPr lang="en-US" sz="1000" dirty="0" err="1"/>
              <a:t>onCreateOptionsMenu</a:t>
            </a:r>
            <a:r>
              <a:rPr lang="en-US" sz="1000" dirty="0"/>
              <a:t>(Menu menu) {</a:t>
            </a:r>
            <a:endParaRPr lang="en-US" sz="1000" dirty="0"/>
          </a:p>
          <a:p>
            <a:r>
              <a:rPr lang="en-US" sz="1000" dirty="0"/>
              <a:t>    // Inflate the menu items for use in the action bar</a:t>
            </a:r>
            <a:endParaRPr lang="en-US" sz="1000" dirty="0"/>
          </a:p>
          <a:p>
            <a:r>
              <a:rPr lang="en-US" sz="1000" dirty="0"/>
              <a:t>    </a:t>
            </a:r>
            <a:r>
              <a:rPr lang="en-US" sz="1000" dirty="0" err="1"/>
              <a:t>MenuInflater</a:t>
            </a:r>
            <a:r>
              <a:rPr lang="en-US" sz="1000" dirty="0"/>
              <a:t> </a:t>
            </a:r>
            <a:r>
              <a:rPr lang="en-US" sz="1000" dirty="0" err="1"/>
              <a:t>inflater</a:t>
            </a:r>
            <a:r>
              <a:rPr lang="en-US" sz="1000" dirty="0"/>
              <a:t> = </a:t>
            </a:r>
            <a:r>
              <a:rPr lang="en-US" sz="1000" dirty="0" err="1"/>
              <a:t>getMenuInflater</a:t>
            </a:r>
            <a:r>
              <a:rPr lang="en-US" sz="1000" dirty="0"/>
              <a:t>();</a:t>
            </a:r>
            <a:endParaRPr lang="en-US" sz="1000" dirty="0"/>
          </a:p>
          <a:p>
            <a:r>
              <a:rPr lang="en-US" sz="1000" dirty="0"/>
              <a:t>    </a:t>
            </a:r>
            <a:r>
              <a:rPr lang="en-US" sz="1000" dirty="0" err="1"/>
              <a:t>inflater.inflate</a:t>
            </a:r>
            <a:r>
              <a:rPr lang="en-US" sz="1000" dirty="0"/>
              <a:t>(</a:t>
            </a:r>
            <a:r>
              <a:rPr lang="en-US" sz="1000" dirty="0" err="1"/>
              <a:t>R.menu.main_activity_actions</a:t>
            </a:r>
            <a:r>
              <a:rPr lang="en-US" sz="1000" dirty="0"/>
              <a:t>, menu);</a:t>
            </a:r>
            <a:endParaRPr lang="en-US" sz="1000" dirty="0"/>
          </a:p>
          <a:p>
            <a:r>
              <a:rPr lang="en-US" sz="1000" dirty="0"/>
              <a:t>    return </a:t>
            </a:r>
            <a:r>
              <a:rPr lang="en-US" sz="1000" dirty="0" err="1"/>
              <a:t>super.onCreateOptionsMenu</a:t>
            </a:r>
            <a:r>
              <a:rPr lang="en-US" sz="1000" dirty="0"/>
              <a:t>(menu);</a:t>
            </a:r>
            <a:endParaRPr lang="en-US" sz="1000" dirty="0"/>
          </a:p>
          <a:p>
            <a:r>
              <a:rPr lang="en-US" sz="1000" dirty="0"/>
              <a:t>}</a:t>
            </a:r>
            <a:endParaRPr lang="en-US" sz="1000" dirty="0"/>
          </a:p>
          <a:p>
            <a:r>
              <a:rPr lang="en-US" sz="1000" dirty="0" smtClean="0"/>
              <a:t>3. </a:t>
            </a:r>
            <a:r>
              <a:rPr lang="zh-CN" altLang="en-US" sz="1000" dirty="0"/>
              <a:t>定义各个菜单项的动</a:t>
            </a:r>
            <a:r>
              <a:rPr lang="zh-CN" altLang="en-US" sz="1000" dirty="0" smtClean="0"/>
              <a:t>作</a:t>
            </a:r>
            <a:endParaRPr lang="en-US" altLang="zh-CN" sz="1000" dirty="0" smtClean="0"/>
          </a:p>
          <a:p>
            <a:r>
              <a:rPr lang="en-US" sz="1000" dirty="0"/>
              <a:t>@Override</a:t>
            </a:r>
            <a:endParaRPr lang="en-US" sz="1000" dirty="0"/>
          </a:p>
          <a:p>
            <a:r>
              <a:rPr lang="en-US" sz="1000" dirty="0"/>
              <a:t>public </a:t>
            </a:r>
            <a:r>
              <a:rPr lang="en-US" sz="1000" dirty="0" err="1"/>
              <a:t>boolean</a:t>
            </a:r>
            <a:r>
              <a:rPr lang="en-US" sz="1000" dirty="0"/>
              <a:t> </a:t>
            </a:r>
            <a:r>
              <a:rPr lang="en-US" sz="1000" dirty="0" err="1"/>
              <a:t>onOptionsItemSelected</a:t>
            </a:r>
            <a:r>
              <a:rPr lang="en-US" sz="1000" dirty="0"/>
              <a:t>(</a:t>
            </a:r>
            <a:r>
              <a:rPr lang="en-US" sz="1000" dirty="0" err="1"/>
              <a:t>MenuItem</a:t>
            </a:r>
            <a:r>
              <a:rPr lang="en-US" sz="1000" dirty="0"/>
              <a:t> item) {</a:t>
            </a:r>
            <a:endParaRPr lang="en-US" sz="1000" dirty="0"/>
          </a:p>
          <a:p>
            <a:r>
              <a:rPr lang="en-US" sz="1000" dirty="0"/>
              <a:t>    // Handle presses on the action bar items</a:t>
            </a:r>
            <a:endParaRPr lang="en-US" sz="1000" dirty="0"/>
          </a:p>
          <a:p>
            <a:r>
              <a:rPr lang="en-US" sz="1000" dirty="0"/>
              <a:t>    switch (</a:t>
            </a:r>
            <a:r>
              <a:rPr lang="en-US" sz="1000" dirty="0" err="1"/>
              <a:t>item.getItemId</a:t>
            </a:r>
            <a:r>
              <a:rPr lang="en-US" sz="1000" dirty="0"/>
              <a:t>()) {</a:t>
            </a:r>
            <a:endParaRPr lang="en-US" sz="1000" dirty="0"/>
          </a:p>
          <a:p>
            <a:r>
              <a:rPr lang="en-US" sz="1000" dirty="0"/>
              <a:t>        case </a:t>
            </a:r>
            <a:r>
              <a:rPr lang="en-US" sz="1000" dirty="0" err="1"/>
              <a:t>R.id.action_search</a:t>
            </a:r>
            <a:r>
              <a:rPr lang="en-US" sz="1000" dirty="0"/>
              <a:t>:</a:t>
            </a:r>
            <a:endParaRPr lang="en-US" sz="1000" dirty="0"/>
          </a:p>
          <a:p>
            <a:r>
              <a:rPr lang="en-US" sz="1000" dirty="0"/>
              <a:t>            </a:t>
            </a:r>
            <a:r>
              <a:rPr lang="en-US" sz="1000" dirty="0" err="1"/>
              <a:t>openSearch</a:t>
            </a:r>
            <a:r>
              <a:rPr lang="en-US" sz="1000" dirty="0"/>
              <a:t>();</a:t>
            </a:r>
            <a:endParaRPr lang="en-US" sz="1000" dirty="0"/>
          </a:p>
          <a:p>
            <a:r>
              <a:rPr lang="en-US" sz="1000" dirty="0"/>
              <a:t>            return true;</a:t>
            </a:r>
            <a:endParaRPr lang="en-US" sz="1000" dirty="0"/>
          </a:p>
          <a:p>
            <a:r>
              <a:rPr lang="en-US" sz="1000" dirty="0"/>
              <a:t>        case </a:t>
            </a:r>
            <a:r>
              <a:rPr lang="en-US" sz="1000" dirty="0" err="1"/>
              <a:t>R.id.action_settings</a:t>
            </a:r>
            <a:r>
              <a:rPr lang="en-US" sz="1000" dirty="0"/>
              <a:t>:</a:t>
            </a:r>
            <a:endParaRPr lang="en-US" sz="1000" dirty="0"/>
          </a:p>
          <a:p>
            <a:r>
              <a:rPr lang="en-US" sz="1000" dirty="0"/>
              <a:t>            </a:t>
            </a:r>
            <a:r>
              <a:rPr lang="en-US" sz="1000" dirty="0" err="1"/>
              <a:t>openSettings</a:t>
            </a:r>
            <a:r>
              <a:rPr lang="en-US" sz="1000" dirty="0"/>
              <a:t>();</a:t>
            </a:r>
            <a:endParaRPr lang="en-US" sz="1000" dirty="0"/>
          </a:p>
          <a:p>
            <a:r>
              <a:rPr lang="en-US" sz="1000" dirty="0"/>
              <a:t>            return true;</a:t>
            </a:r>
            <a:endParaRPr lang="en-US" sz="1000" dirty="0"/>
          </a:p>
          <a:p>
            <a:r>
              <a:rPr lang="en-US" sz="1000" dirty="0"/>
              <a:t>        default:</a:t>
            </a:r>
            <a:endParaRPr lang="en-US" sz="1000" dirty="0"/>
          </a:p>
          <a:p>
            <a:r>
              <a:rPr lang="en-US" sz="1000" dirty="0"/>
              <a:t>            return </a:t>
            </a:r>
            <a:r>
              <a:rPr lang="en-US" sz="1000" dirty="0" err="1"/>
              <a:t>super.onOptionsItemSelected</a:t>
            </a:r>
            <a:r>
              <a:rPr lang="en-US" sz="1000" dirty="0"/>
              <a:t>(item);</a:t>
            </a:r>
            <a:endParaRPr lang="en-US" sz="1000" dirty="0"/>
          </a:p>
          <a:p>
            <a:r>
              <a:rPr lang="en-US" sz="1000" dirty="0"/>
              <a:t>    }</a:t>
            </a:r>
            <a:endParaRPr lang="en-US" sz="1000" dirty="0"/>
          </a:p>
          <a:p>
            <a:r>
              <a:rPr lang="en-US" sz="1000" dirty="0"/>
              <a:t>}</a:t>
            </a:r>
            <a:endParaRPr lang="en-US" sz="1000" dirty="0"/>
          </a:p>
          <a:p>
            <a:endParaRPr lang="en-US" sz="1000" dirty="0"/>
          </a:p>
          <a:p>
            <a:endParaRPr lang="en-US" sz="1000" dirty="0"/>
          </a:p>
        </p:txBody>
      </p:sp>
      <p:pic>
        <p:nvPicPr>
          <p:cNvPr id="1026" name="Picture 2" descr="http://segmentfault.com/img/bVbZS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989250" y="1253765"/>
            <a:ext cx="3810000" cy="95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402" y="0"/>
            <a:ext cx="11212398" cy="499621"/>
          </a:xfrm>
        </p:spPr>
        <p:txBody>
          <a:bodyPr>
            <a:normAutofit fontScale="90000"/>
          </a:bodyPr>
          <a:lstStyle/>
          <a:p>
            <a:r>
              <a:rPr lang="en-US" dirty="0" err="1" smtClean="0"/>
              <a:t>ActionBar</a:t>
            </a:r>
            <a:r>
              <a:rPr lang="zh-CN" altLang="en-US" dirty="0" smtClean="0"/>
              <a:t>与</a:t>
            </a:r>
            <a:r>
              <a:rPr lang="en-US" altLang="zh-CN" dirty="0" smtClean="0"/>
              <a:t>Activities</a:t>
            </a:r>
            <a:r>
              <a:rPr lang="zh-CN" altLang="en-US" dirty="0" smtClean="0"/>
              <a:t>的树形结构</a:t>
            </a:r>
            <a:endParaRPr lang="en-US" dirty="0"/>
          </a:p>
        </p:txBody>
      </p:sp>
      <p:sp>
        <p:nvSpPr>
          <p:cNvPr id="4" name="TextBox 3"/>
          <p:cNvSpPr txBox="1"/>
          <p:nvPr/>
        </p:nvSpPr>
        <p:spPr>
          <a:xfrm>
            <a:off x="141402" y="575032"/>
            <a:ext cx="9483365" cy="6555641"/>
          </a:xfrm>
          <a:prstGeom prst="rect">
            <a:avLst/>
          </a:prstGeom>
          <a:noFill/>
        </p:spPr>
        <p:txBody>
          <a:bodyPr wrap="square" rtlCol="0">
            <a:spAutoFit/>
          </a:bodyPr>
          <a:lstStyle/>
          <a:p>
            <a:r>
              <a:rPr lang="en-US" altLang="zh-CN" sz="1200" dirty="0" smtClean="0"/>
              <a:t>1. </a:t>
            </a:r>
            <a:r>
              <a:rPr lang="zh-CN" altLang="en-US" sz="1200" dirty="0" smtClean="0"/>
              <a:t>在</a:t>
            </a:r>
            <a:r>
              <a:rPr lang="en-US" sz="1200" dirty="0"/>
              <a:t>AndroidManifest.xml</a:t>
            </a:r>
            <a:r>
              <a:rPr lang="zh-CN" altLang="en-US" sz="1200" dirty="0"/>
              <a:t>文件中声明</a:t>
            </a:r>
            <a:r>
              <a:rPr lang="en-US" sz="1200" dirty="0"/>
              <a:t>Activity</a:t>
            </a:r>
            <a:r>
              <a:rPr lang="zh-CN" altLang="en-US" sz="1200" dirty="0"/>
              <a:t>的</a:t>
            </a:r>
            <a:r>
              <a:rPr lang="en-US" sz="1200" dirty="0" err="1"/>
              <a:t>android:parentActivityName</a:t>
            </a:r>
            <a:r>
              <a:rPr lang="zh-CN" altLang="en-US" sz="1200" dirty="0"/>
              <a:t>属</a:t>
            </a:r>
            <a:r>
              <a:rPr lang="zh-CN" altLang="en-US" sz="1200" dirty="0" smtClean="0"/>
              <a:t>性</a:t>
            </a:r>
            <a:endParaRPr lang="en-US" altLang="zh-CN" sz="1200" dirty="0" smtClean="0"/>
          </a:p>
          <a:p>
            <a:r>
              <a:rPr lang="en-US" sz="1200" dirty="0"/>
              <a:t>&lt;application ... &gt;</a:t>
            </a:r>
            <a:endParaRPr lang="en-US" sz="1200" dirty="0"/>
          </a:p>
          <a:p>
            <a:r>
              <a:rPr lang="en-US" sz="1200" dirty="0"/>
              <a:t>    ...</a:t>
            </a:r>
            <a:endParaRPr lang="en-US" sz="1200" dirty="0"/>
          </a:p>
          <a:p>
            <a:r>
              <a:rPr lang="en-US" sz="1200" dirty="0"/>
              <a:t>    &lt;!-- The main/home activity (it has no parent activity) --&gt;</a:t>
            </a:r>
            <a:endParaRPr lang="en-US" sz="1200" dirty="0"/>
          </a:p>
          <a:p>
            <a:r>
              <a:rPr lang="en-US" sz="1200" dirty="0"/>
              <a:t>    &lt;activity</a:t>
            </a:r>
            <a:endParaRPr lang="en-US" sz="1200" dirty="0"/>
          </a:p>
          <a:p>
            <a:r>
              <a:rPr lang="en-US" sz="1200" dirty="0"/>
              <a:t>        </a:t>
            </a:r>
            <a:r>
              <a:rPr lang="en-US" sz="1200" dirty="0" err="1"/>
              <a:t>android:name</a:t>
            </a:r>
            <a:r>
              <a:rPr lang="en-US" sz="1200" dirty="0"/>
              <a:t>="</a:t>
            </a:r>
            <a:r>
              <a:rPr lang="en-US" sz="1200" dirty="0" err="1"/>
              <a:t>com.example.myfirstapp.MainActivity</a:t>
            </a:r>
            <a:r>
              <a:rPr lang="en-US" sz="1200" dirty="0"/>
              <a:t>" ...&gt;</a:t>
            </a:r>
            <a:endParaRPr lang="en-US" sz="1200" dirty="0"/>
          </a:p>
          <a:p>
            <a:r>
              <a:rPr lang="en-US" sz="1200" dirty="0"/>
              <a:t>        ...</a:t>
            </a:r>
            <a:endParaRPr lang="en-US" sz="1200" dirty="0"/>
          </a:p>
          <a:p>
            <a:r>
              <a:rPr lang="en-US" sz="1200" dirty="0"/>
              <a:t>    &lt;/activity&gt;</a:t>
            </a:r>
            <a:endParaRPr lang="en-US" sz="1200" dirty="0"/>
          </a:p>
          <a:p>
            <a:r>
              <a:rPr lang="en-US" sz="1200" dirty="0"/>
              <a:t>    &lt;!-- A child of the main activity --&gt;</a:t>
            </a:r>
            <a:endParaRPr lang="en-US" sz="1200" dirty="0"/>
          </a:p>
          <a:p>
            <a:r>
              <a:rPr lang="en-US" sz="1200" dirty="0"/>
              <a:t>    &lt;activity</a:t>
            </a:r>
            <a:endParaRPr lang="en-US" sz="1200" dirty="0"/>
          </a:p>
          <a:p>
            <a:r>
              <a:rPr lang="en-US" sz="1200" dirty="0"/>
              <a:t>        </a:t>
            </a:r>
            <a:r>
              <a:rPr lang="en-US" sz="1200" dirty="0" err="1"/>
              <a:t>android:name</a:t>
            </a:r>
            <a:r>
              <a:rPr lang="en-US" sz="1200" dirty="0"/>
              <a:t>="</a:t>
            </a:r>
            <a:r>
              <a:rPr lang="en-US" sz="1200" dirty="0" err="1"/>
              <a:t>com.example.myfirstapp.DisplayMessageActivity</a:t>
            </a:r>
            <a:r>
              <a:rPr lang="en-US" sz="1200" dirty="0"/>
              <a:t>"</a:t>
            </a:r>
            <a:endParaRPr lang="en-US" sz="1200" dirty="0"/>
          </a:p>
          <a:p>
            <a:r>
              <a:rPr lang="en-US" sz="1200" dirty="0"/>
              <a:t>        </a:t>
            </a:r>
            <a:r>
              <a:rPr lang="en-US" sz="1200" dirty="0" err="1"/>
              <a:t>android:label</a:t>
            </a:r>
            <a:r>
              <a:rPr lang="en-US" sz="1200" dirty="0"/>
              <a:t>="@string/</a:t>
            </a:r>
            <a:r>
              <a:rPr lang="en-US" sz="1200" dirty="0" err="1"/>
              <a:t>title_activity_display_message</a:t>
            </a:r>
            <a:r>
              <a:rPr lang="en-US" sz="1200" dirty="0"/>
              <a:t>"</a:t>
            </a:r>
            <a:endParaRPr lang="en-US" sz="1200" dirty="0"/>
          </a:p>
          <a:p>
            <a:r>
              <a:rPr lang="en-US" sz="1200" dirty="0"/>
              <a:t>        </a:t>
            </a:r>
            <a:r>
              <a:rPr lang="en-US" sz="1200" b="1" dirty="0" err="1"/>
              <a:t>android:parentActivityName</a:t>
            </a:r>
            <a:r>
              <a:rPr lang="en-US" sz="1200" b="1" dirty="0"/>
              <a:t>="</a:t>
            </a:r>
            <a:r>
              <a:rPr lang="en-US" sz="1200" b="1" dirty="0" err="1"/>
              <a:t>com.example.myfirstapp.MainActivity</a:t>
            </a:r>
            <a:r>
              <a:rPr lang="en-US" sz="1200" b="1" dirty="0"/>
              <a:t>"</a:t>
            </a:r>
            <a:r>
              <a:rPr lang="en-US" sz="1200" dirty="0"/>
              <a:t> &gt;</a:t>
            </a:r>
            <a:endParaRPr lang="en-US" sz="1200" dirty="0"/>
          </a:p>
          <a:p>
            <a:r>
              <a:rPr lang="en-US" sz="1200" dirty="0"/>
              <a:t>        &lt;!-- Parent activity meta-data to support 4.0 and lower --&gt;</a:t>
            </a:r>
            <a:endParaRPr lang="en-US" sz="1200" dirty="0"/>
          </a:p>
          <a:p>
            <a:r>
              <a:rPr lang="en-US" sz="1200" dirty="0"/>
              <a:t>        &lt;meta-data</a:t>
            </a:r>
            <a:endParaRPr lang="en-US" sz="1200" dirty="0"/>
          </a:p>
          <a:p>
            <a:r>
              <a:rPr lang="en-US" sz="1200" dirty="0"/>
              <a:t>            </a:t>
            </a:r>
            <a:r>
              <a:rPr lang="en-US" sz="1200" dirty="0" err="1"/>
              <a:t>android:name</a:t>
            </a:r>
            <a:r>
              <a:rPr lang="en-US" sz="1200" dirty="0"/>
              <a:t>="</a:t>
            </a:r>
            <a:r>
              <a:rPr lang="en-US" sz="1200" dirty="0" err="1"/>
              <a:t>android.support.PARENT_ACTIVITY</a:t>
            </a:r>
            <a:r>
              <a:rPr lang="en-US" sz="1200" dirty="0"/>
              <a:t>"</a:t>
            </a:r>
            <a:endParaRPr lang="en-US" sz="1200" dirty="0"/>
          </a:p>
          <a:p>
            <a:r>
              <a:rPr lang="en-US" sz="1200" dirty="0"/>
              <a:t>            </a:t>
            </a:r>
            <a:r>
              <a:rPr lang="en-US" sz="1200" dirty="0" err="1"/>
              <a:t>android:value</a:t>
            </a:r>
            <a:r>
              <a:rPr lang="en-US" sz="1200" dirty="0"/>
              <a:t>="</a:t>
            </a:r>
            <a:r>
              <a:rPr lang="en-US" sz="1200" dirty="0" err="1"/>
              <a:t>com.example.myfirstapp.MainActivity</a:t>
            </a:r>
            <a:r>
              <a:rPr lang="en-US" sz="1200" dirty="0"/>
              <a:t>" /&gt;</a:t>
            </a:r>
            <a:endParaRPr lang="en-US" sz="1200" dirty="0"/>
          </a:p>
          <a:p>
            <a:r>
              <a:rPr lang="en-US" sz="1200" dirty="0"/>
              <a:t>    &lt;/activity&gt;</a:t>
            </a:r>
            <a:endParaRPr lang="en-US" sz="1200" dirty="0"/>
          </a:p>
          <a:p>
            <a:r>
              <a:rPr lang="en-US" sz="1200" dirty="0"/>
              <a:t>&lt;/application</a:t>
            </a:r>
            <a:r>
              <a:rPr lang="en-US" sz="1200" dirty="0" smtClean="0"/>
              <a:t>&gt;</a:t>
            </a:r>
            <a:endParaRPr lang="en-US" sz="1200" dirty="0" smtClean="0"/>
          </a:p>
          <a:p>
            <a:r>
              <a:rPr lang="en-US" sz="1200" dirty="0" err="1"/>
              <a:t>android:parentActivtyName</a:t>
            </a:r>
            <a:r>
              <a:rPr lang="zh-CN" altLang="en-US" sz="1200" dirty="0"/>
              <a:t>属性声明的值就是点击</a:t>
            </a:r>
            <a:r>
              <a:rPr lang="en-US" sz="1200" dirty="0" err="1"/>
              <a:t>ActionBar</a:t>
            </a:r>
            <a:r>
              <a:rPr lang="zh-CN" altLang="en-US" sz="1200" dirty="0"/>
              <a:t>左侧图标所返回的</a:t>
            </a:r>
            <a:r>
              <a:rPr lang="en-US" sz="1200" dirty="0"/>
              <a:t>Activity</a:t>
            </a:r>
            <a:r>
              <a:rPr lang="zh-CN" altLang="en-US" sz="1200" dirty="0"/>
              <a:t>同时，为了支持</a:t>
            </a:r>
            <a:r>
              <a:rPr lang="en-US" altLang="zh-CN" sz="1200" dirty="0"/>
              <a:t>4.0</a:t>
            </a:r>
            <a:r>
              <a:rPr lang="zh-CN" altLang="en-US" sz="1200" dirty="0"/>
              <a:t>以下的版本需要多添加一些数</a:t>
            </a:r>
            <a:r>
              <a:rPr lang="zh-CN" altLang="en-US" sz="1200" dirty="0" smtClean="0"/>
              <a:t>据</a:t>
            </a:r>
            <a:endParaRPr lang="en-US" altLang="zh-CN" sz="1200" dirty="0" smtClean="0"/>
          </a:p>
          <a:p>
            <a:r>
              <a:rPr lang="en-US" sz="1200" dirty="0"/>
              <a:t>&lt;!-- Parent activity meta-data to support 4.0 and lower --&gt;</a:t>
            </a:r>
            <a:endParaRPr lang="en-US" sz="1200" dirty="0"/>
          </a:p>
          <a:p>
            <a:r>
              <a:rPr lang="en-US" sz="1200" dirty="0"/>
              <a:t>    &lt;meta-data</a:t>
            </a:r>
            <a:endParaRPr lang="en-US" sz="1200" dirty="0"/>
          </a:p>
          <a:p>
            <a:r>
              <a:rPr lang="en-US" sz="1200" dirty="0"/>
              <a:t>        </a:t>
            </a:r>
            <a:r>
              <a:rPr lang="en-US" sz="1200" dirty="0" err="1"/>
              <a:t>android:name</a:t>
            </a:r>
            <a:r>
              <a:rPr lang="en-US" sz="1200" dirty="0"/>
              <a:t>="</a:t>
            </a:r>
            <a:r>
              <a:rPr lang="en-US" sz="1200" dirty="0" err="1"/>
              <a:t>android.support.PARENT_ACTIVITY</a:t>
            </a:r>
            <a:r>
              <a:rPr lang="en-US" sz="1200" dirty="0"/>
              <a:t>"</a:t>
            </a:r>
            <a:endParaRPr lang="en-US" sz="1200" dirty="0"/>
          </a:p>
          <a:p>
            <a:r>
              <a:rPr lang="en-US" sz="1200" dirty="0"/>
              <a:t>        </a:t>
            </a:r>
            <a:r>
              <a:rPr lang="en-US" sz="1200" dirty="0" err="1"/>
              <a:t>android:value</a:t>
            </a:r>
            <a:r>
              <a:rPr lang="en-US" sz="1200" dirty="0"/>
              <a:t>="</a:t>
            </a:r>
            <a:r>
              <a:rPr lang="en-US" sz="1200" dirty="0" err="1"/>
              <a:t>com.example.myfirstapp.MainActivity</a:t>
            </a:r>
            <a:r>
              <a:rPr lang="en-US" sz="1200" dirty="0"/>
              <a:t>" </a:t>
            </a:r>
            <a:r>
              <a:rPr lang="en-US" sz="1200" dirty="0" smtClean="0"/>
              <a:t>/&gt;</a:t>
            </a:r>
            <a:endParaRPr lang="en-US" sz="1200" dirty="0" smtClean="0"/>
          </a:p>
          <a:p>
            <a:r>
              <a:rPr lang="en-US" sz="1200" dirty="0" smtClean="0"/>
              <a:t>2. </a:t>
            </a:r>
            <a:r>
              <a:rPr lang="zh-CN" altLang="en-US" sz="1200" dirty="0"/>
              <a:t>在</a:t>
            </a:r>
            <a:r>
              <a:rPr lang="en-US" sz="1200" dirty="0"/>
              <a:t>activity</a:t>
            </a:r>
            <a:r>
              <a:rPr lang="zh-CN" altLang="en-US" sz="1200" dirty="0"/>
              <a:t>的</a:t>
            </a:r>
            <a:r>
              <a:rPr lang="en-US" sz="1200" dirty="0" err="1"/>
              <a:t>onCreate</a:t>
            </a:r>
            <a:r>
              <a:rPr lang="en-US" sz="1200" dirty="0"/>
              <a:t>(Bundle </a:t>
            </a:r>
            <a:r>
              <a:rPr lang="en-US" sz="1200" dirty="0" err="1"/>
              <a:t>savedInstanceState</a:t>
            </a:r>
            <a:r>
              <a:rPr lang="en-US" sz="1200" dirty="0"/>
              <a:t>)</a:t>
            </a:r>
            <a:r>
              <a:rPr lang="zh-CN" altLang="en-US" sz="1200" dirty="0"/>
              <a:t>方法调用</a:t>
            </a:r>
            <a:r>
              <a:rPr lang="en-US" sz="1200" dirty="0" err="1"/>
              <a:t>setDisplayHomeAsUpEnabled</a:t>
            </a:r>
            <a:r>
              <a:rPr lang="en-US" sz="1200" dirty="0"/>
              <a:t>()</a:t>
            </a:r>
            <a:r>
              <a:rPr lang="zh-CN" altLang="en-US" sz="1200" dirty="0"/>
              <a:t>方</a:t>
            </a:r>
            <a:r>
              <a:rPr lang="zh-CN" altLang="en-US" sz="1200" dirty="0" smtClean="0"/>
              <a:t>法</a:t>
            </a:r>
            <a:endParaRPr lang="en-US" altLang="zh-CN" sz="1200" dirty="0" smtClean="0"/>
          </a:p>
          <a:p>
            <a:r>
              <a:rPr lang="en-US" sz="1200" dirty="0"/>
              <a:t>@Override</a:t>
            </a:r>
            <a:endParaRPr lang="en-US" sz="1200" dirty="0"/>
          </a:p>
          <a:p>
            <a:r>
              <a:rPr lang="en-US" sz="1200" dirty="0"/>
              <a:t>public void </a:t>
            </a:r>
            <a:r>
              <a:rPr lang="en-US" sz="1200" dirty="0" err="1"/>
              <a:t>onCreate</a:t>
            </a:r>
            <a:r>
              <a:rPr lang="en-US" sz="1200" dirty="0"/>
              <a:t>(Bundle </a:t>
            </a:r>
            <a:r>
              <a:rPr lang="en-US" sz="1200" dirty="0" err="1"/>
              <a:t>savedInstanceState</a:t>
            </a:r>
            <a:r>
              <a:rPr lang="en-US" sz="1200" dirty="0"/>
              <a:t>) {</a:t>
            </a:r>
            <a:endParaRPr lang="en-US" sz="1200" dirty="0"/>
          </a:p>
          <a:p>
            <a:r>
              <a:rPr lang="en-US" sz="1200" dirty="0"/>
              <a:t>    </a:t>
            </a:r>
            <a:r>
              <a:rPr lang="en-US" sz="1200" dirty="0" err="1"/>
              <a:t>super.onCreate</a:t>
            </a:r>
            <a:r>
              <a:rPr lang="en-US" sz="1200" dirty="0"/>
              <a:t>(</a:t>
            </a:r>
            <a:r>
              <a:rPr lang="en-US" sz="1200" dirty="0" err="1"/>
              <a:t>savedInstanceState</a:t>
            </a:r>
            <a:r>
              <a:rPr lang="en-US" sz="1200" dirty="0"/>
              <a:t>);</a:t>
            </a:r>
            <a:endParaRPr lang="en-US" sz="1200" dirty="0"/>
          </a:p>
          <a:p>
            <a:r>
              <a:rPr lang="en-US" sz="1200" dirty="0"/>
              <a:t>    </a:t>
            </a:r>
            <a:r>
              <a:rPr lang="en-US" sz="1200" dirty="0" err="1"/>
              <a:t>setContentView</a:t>
            </a:r>
            <a:r>
              <a:rPr lang="en-US" sz="1200" dirty="0"/>
              <a:t>(</a:t>
            </a:r>
            <a:r>
              <a:rPr lang="en-US" sz="1200" dirty="0" err="1"/>
              <a:t>R.layout.activity_displaymessage</a:t>
            </a:r>
            <a:r>
              <a:rPr lang="en-US" sz="1200" dirty="0"/>
              <a:t>);</a:t>
            </a:r>
            <a:endParaRPr lang="en-US" sz="1200" dirty="0"/>
          </a:p>
          <a:p>
            <a:endParaRPr lang="en-US" sz="1200" dirty="0"/>
          </a:p>
          <a:p>
            <a:r>
              <a:rPr lang="en-US" sz="1200" dirty="0"/>
              <a:t>    </a:t>
            </a:r>
            <a:r>
              <a:rPr lang="en-US" sz="1200" dirty="0" err="1"/>
              <a:t>getSupportActionBar</a:t>
            </a:r>
            <a:r>
              <a:rPr lang="en-US" sz="1200" dirty="0"/>
              <a:t>().</a:t>
            </a:r>
            <a:r>
              <a:rPr lang="en-US" sz="1200" dirty="0" err="1"/>
              <a:t>setDisplayHomeAsUpEnabled</a:t>
            </a:r>
            <a:r>
              <a:rPr lang="en-US" sz="1200" dirty="0"/>
              <a:t>(true);</a:t>
            </a:r>
            <a:endParaRPr lang="en-US" sz="1200" dirty="0"/>
          </a:p>
          <a:p>
            <a:r>
              <a:rPr lang="en-US" sz="1200" dirty="0"/>
              <a:t>    // </a:t>
            </a:r>
            <a:r>
              <a:rPr lang="zh-CN" altLang="en-US" sz="1200" dirty="0"/>
              <a:t>如果不需要支持</a:t>
            </a:r>
            <a:r>
              <a:rPr lang="en-US" sz="1200" dirty="0"/>
              <a:t>Android3.0(API11)</a:t>
            </a:r>
            <a:r>
              <a:rPr lang="zh-CN" altLang="en-US" sz="1200" dirty="0"/>
              <a:t>以下的版本，则可以调用</a:t>
            </a:r>
            <a:endParaRPr lang="zh-CN" altLang="en-US" sz="1200" dirty="0"/>
          </a:p>
          <a:p>
            <a:r>
              <a:rPr lang="zh-CN" altLang="en-US" sz="1200" dirty="0"/>
              <a:t>    </a:t>
            </a:r>
            <a:r>
              <a:rPr lang="en-US" altLang="zh-CN" sz="1200" dirty="0"/>
              <a:t>// </a:t>
            </a:r>
            <a:r>
              <a:rPr lang="en-US" sz="1200" dirty="0" err="1"/>
              <a:t>getActionBar</a:t>
            </a:r>
            <a:r>
              <a:rPr lang="en-US" sz="1200" dirty="0"/>
              <a:t>().</a:t>
            </a:r>
            <a:r>
              <a:rPr lang="en-US" sz="1200" dirty="0" err="1"/>
              <a:t>setDisplayHomeAsUpEnabled</a:t>
            </a:r>
            <a:r>
              <a:rPr lang="en-US" sz="1200" dirty="0"/>
              <a:t>(true);</a:t>
            </a:r>
            <a:endParaRPr lang="en-US" sz="1200" dirty="0"/>
          </a:p>
          <a:p>
            <a:r>
              <a:rPr lang="en-US" sz="1200" dirty="0" smtClean="0"/>
              <a:t>}</a:t>
            </a:r>
            <a:endParaRPr lang="en-US" sz="1200" dirty="0"/>
          </a:p>
        </p:txBody>
      </p:sp>
      <p:sp>
        <p:nvSpPr>
          <p:cNvPr id="5" name="TextBox 4"/>
          <p:cNvSpPr txBox="1"/>
          <p:nvPr/>
        </p:nvSpPr>
        <p:spPr>
          <a:xfrm>
            <a:off x="10444900" y="499621"/>
            <a:ext cx="1640263" cy="3693319"/>
          </a:xfrm>
          <a:prstGeom prst="rect">
            <a:avLst/>
          </a:prstGeom>
          <a:noFill/>
        </p:spPr>
        <p:txBody>
          <a:bodyPr wrap="square" rtlCol="0">
            <a:spAutoFit/>
          </a:bodyPr>
          <a:lstStyle/>
          <a:p>
            <a:r>
              <a:rPr lang="zh-CN" altLang="en-US" dirty="0"/>
              <a:t>通过</a:t>
            </a:r>
            <a:r>
              <a:rPr lang="en-US" altLang="zh-CN" dirty="0" err="1"/>
              <a:t>ActionBar</a:t>
            </a:r>
            <a:r>
              <a:rPr lang="zh-CN" altLang="en-US" dirty="0"/>
              <a:t>和</a:t>
            </a:r>
            <a:r>
              <a:rPr lang="en-US" altLang="zh-CN" dirty="0"/>
              <a:t>Activities</a:t>
            </a:r>
            <a:r>
              <a:rPr lang="zh-CN" altLang="en-US" dirty="0"/>
              <a:t>的树状结构相结合，</a:t>
            </a:r>
            <a:r>
              <a:rPr lang="en-US" altLang="zh-CN" dirty="0"/>
              <a:t>APP</a:t>
            </a:r>
            <a:r>
              <a:rPr lang="zh-CN" altLang="en-US" dirty="0"/>
              <a:t>内的</a:t>
            </a:r>
            <a:r>
              <a:rPr lang="en-US" altLang="zh-CN" dirty="0"/>
              <a:t>Activities</a:t>
            </a:r>
            <a:r>
              <a:rPr lang="zh-CN" altLang="en-US" dirty="0"/>
              <a:t>结合的更加紧密。其实这也是</a:t>
            </a:r>
            <a:r>
              <a:rPr lang="en-US" altLang="zh-CN" dirty="0" err="1"/>
              <a:t>ActionBar</a:t>
            </a:r>
            <a:r>
              <a:rPr lang="zh-CN" altLang="en-US" dirty="0"/>
              <a:t>的最大的魅力所在。对于开发者来说，至少可以省掉一个后退按钮。</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13" name="Rectangle 12"/>
          <p:cNvSpPr/>
          <p:nvPr/>
        </p:nvSpPr>
        <p:spPr>
          <a:xfrm>
            <a:off x="152131" y="863495"/>
            <a:ext cx="5462188" cy="6186309"/>
          </a:xfrm>
          <a:prstGeom prst="rect">
            <a:avLst/>
          </a:prstGeom>
        </p:spPr>
        <p:txBody>
          <a:bodyPr wrap="square">
            <a:spAutoFit/>
          </a:bodyPr>
          <a:lstStyle/>
          <a:p>
            <a:r>
              <a:rPr lang="zh-CN" altLang="en-US" sz="1200" dirty="0"/>
              <a:t>后面几个参数就跟同步有关了</a:t>
            </a:r>
            <a:endParaRPr lang="zh-CN" altLang="en-US" sz="1200" dirty="0"/>
          </a:p>
          <a:p>
            <a:r>
              <a:rPr lang="en-US" sz="1200" i="1" dirty="0" err="1"/>
              <a:t>event_wait_list</a:t>
            </a:r>
            <a:r>
              <a:rPr lang="zh-CN" altLang="en-US" sz="1200" i="1" dirty="0"/>
              <a:t>和</a:t>
            </a:r>
            <a:r>
              <a:rPr lang="en-US" sz="1200" i="1" dirty="0" err="1"/>
              <a:t>num_events_in_wait_list</a:t>
            </a:r>
            <a:r>
              <a:rPr lang="en-US" sz="1200" i="1" dirty="0"/>
              <a:t>：</a:t>
            </a:r>
            <a:r>
              <a:rPr lang="zh-CN" altLang="en-US" sz="1200" dirty="0"/>
              <a:t>说明这个</a:t>
            </a:r>
            <a:r>
              <a:rPr lang="en-US" sz="1200" dirty="0"/>
              <a:t>command</a:t>
            </a:r>
            <a:r>
              <a:rPr lang="zh-CN" altLang="en-US" sz="1200" dirty="0"/>
              <a:t>的执行要等这些</a:t>
            </a:r>
            <a:r>
              <a:rPr lang="en-US" sz="1200" dirty="0"/>
              <a:t>event</a:t>
            </a:r>
            <a:r>
              <a:rPr lang="zh-CN" altLang="en-US" sz="1200" dirty="0"/>
              <a:t>执行了之后</a:t>
            </a:r>
            <a:endParaRPr lang="zh-CN" altLang="en-US" sz="1200" dirty="0"/>
          </a:p>
          <a:p>
            <a:r>
              <a:rPr lang="en-US" sz="1200" dirty="0"/>
              <a:t>event：</a:t>
            </a:r>
            <a:r>
              <a:rPr lang="zh-CN" altLang="en-US" sz="1200" dirty="0"/>
              <a:t>将返回这个</a:t>
            </a:r>
            <a:r>
              <a:rPr lang="en-US" sz="1200" dirty="0"/>
              <a:t>command</a:t>
            </a:r>
            <a:r>
              <a:rPr lang="zh-CN" altLang="en-US" sz="1200" dirty="0"/>
              <a:t>相关联的</a:t>
            </a:r>
            <a:r>
              <a:rPr lang="en-US" sz="1200" dirty="0"/>
              <a:t>event</a:t>
            </a:r>
            <a:endParaRPr lang="en-US" sz="1200" dirty="0"/>
          </a:p>
          <a:p>
            <a:r>
              <a:rPr lang="zh-CN" altLang="en-US" sz="1200" dirty="0"/>
              <a:t>很明显，通过这几个参数的</a:t>
            </a:r>
            <a:r>
              <a:rPr lang="en-US" sz="1200" dirty="0"/>
              <a:t>event</a:t>
            </a:r>
            <a:r>
              <a:rPr lang="zh-CN" altLang="en-US" sz="1200" dirty="0"/>
              <a:t>可以控制</a:t>
            </a:r>
            <a:r>
              <a:rPr lang="en-US" sz="1200" dirty="0"/>
              <a:t>command</a:t>
            </a:r>
            <a:r>
              <a:rPr lang="zh-CN" altLang="en-US" sz="1200" dirty="0"/>
              <a:t>之间的执行顺序</a:t>
            </a:r>
            <a:r>
              <a:rPr lang="zh-CN" altLang="en-US" sz="1200" dirty="0" smtClean="0"/>
              <a:t>。</a:t>
            </a:r>
            <a:endParaRPr lang="en-US" altLang="zh-CN" sz="1200" dirty="0" smtClean="0"/>
          </a:p>
          <a:p>
            <a:endParaRPr lang="en-US" altLang="zh-CN" sz="1200" dirty="0"/>
          </a:p>
          <a:p>
            <a:r>
              <a:rPr lang="en-US" altLang="zh-CN" sz="1200" dirty="0" smtClean="0"/>
              <a:t>5. </a:t>
            </a:r>
            <a:r>
              <a:rPr lang="zh-CN" altLang="en-US" sz="1200" dirty="0" smtClean="0"/>
              <a:t>指令执行顺序和同步</a:t>
            </a:r>
            <a:endParaRPr lang="en-US" altLang="zh-CN" sz="1200" dirty="0" smtClean="0"/>
          </a:p>
          <a:p>
            <a:r>
              <a:rPr lang="en-US" altLang="zh-CN" sz="1200" dirty="0"/>
              <a:t>command</a:t>
            </a:r>
            <a:r>
              <a:rPr lang="zh-CN" altLang="en-US" sz="1200" dirty="0"/>
              <a:t>的执行默认都是异步的，这才有利于并行度提高效率，在并行的问题中我们有时经常要做些同步的事情，或者等待某个异步的操作完成，这里有两种方法：</a:t>
            </a:r>
            <a:endParaRPr lang="zh-CN" altLang="en-US" sz="1200" dirty="0"/>
          </a:p>
          <a:p>
            <a:pPr marL="171450" indent="-171450">
              <a:buFont typeface="Arial" panose="020B0604020202020204" pitchFamily="34" charset="0"/>
              <a:buChar char="•"/>
            </a:pPr>
            <a:r>
              <a:rPr lang="zh-CN" altLang="en-US" sz="1200" dirty="0"/>
              <a:t>使用</a:t>
            </a:r>
            <a:r>
              <a:rPr lang="en-US" altLang="zh-CN" sz="1200" dirty="0" err="1"/>
              <a:t>EnqueueRead</a:t>
            </a:r>
            <a:r>
              <a:rPr lang="en-US" altLang="zh-CN" sz="1200" dirty="0"/>
              <a:t>/write</a:t>
            </a:r>
            <a:r>
              <a:rPr lang="zh-CN" altLang="en-US" sz="1200" dirty="0"/>
              <a:t>这些操作可以指定他们为同步的（即执行完毕才在</a:t>
            </a:r>
            <a:r>
              <a:rPr lang="en-US" altLang="zh-CN" sz="1200" dirty="0"/>
              <a:t>host</a:t>
            </a:r>
            <a:r>
              <a:rPr lang="zh-CN" altLang="en-US" sz="1200" dirty="0"/>
              <a:t>上返回）</a:t>
            </a:r>
            <a:endParaRPr lang="zh-CN" altLang="en-US" sz="1200" dirty="0"/>
          </a:p>
          <a:p>
            <a:pPr marL="171450" indent="-171450">
              <a:buFont typeface="Arial" panose="020B0604020202020204" pitchFamily="34" charset="0"/>
              <a:buChar char="•"/>
            </a:pPr>
            <a:r>
              <a:rPr lang="zh-CN" altLang="en-US" sz="1200" dirty="0"/>
              <a:t>使用</a:t>
            </a:r>
            <a:r>
              <a:rPr lang="en-US" altLang="zh-CN" sz="1200" dirty="0"/>
              <a:t>event</a:t>
            </a:r>
            <a:r>
              <a:rPr lang="zh-CN" altLang="en-US" sz="1200" dirty="0"/>
              <a:t>来跟踪，像</a:t>
            </a:r>
            <a:r>
              <a:rPr lang="en-US" altLang="zh-CN" sz="1200" dirty="0" err="1"/>
              <a:t>clEnqueueNDRangeKernel</a:t>
            </a:r>
            <a:r>
              <a:rPr lang="zh-CN" altLang="en-US" sz="1200" dirty="0"/>
              <a:t>这样的操作都会关联一个</a:t>
            </a:r>
            <a:r>
              <a:rPr lang="en-US" altLang="zh-CN" sz="1200" dirty="0"/>
              <a:t>event</a:t>
            </a:r>
            <a:endParaRPr lang="en-US" altLang="zh-CN" sz="1200" dirty="0"/>
          </a:p>
          <a:p>
            <a:r>
              <a:rPr lang="en-US" sz="1200" b="1" dirty="0"/>
              <a:t>event：</a:t>
            </a:r>
            <a:endParaRPr lang="en-US" sz="1200" dirty="0"/>
          </a:p>
          <a:p>
            <a:pPr marL="171450" indent="-171450">
              <a:buFont typeface="Arial" panose="020B0604020202020204" pitchFamily="34" charset="0"/>
              <a:buChar char="•"/>
            </a:pPr>
            <a:r>
              <a:rPr lang="en-US" sz="1200" dirty="0" err="1"/>
              <a:t>clEnqueue</a:t>
            </a:r>
            <a:r>
              <a:rPr lang="zh-CN" altLang="en-US" sz="1200" dirty="0"/>
              <a:t>这样的操作都会关联返回一个</a:t>
            </a:r>
            <a:r>
              <a:rPr lang="en-US" sz="1200" dirty="0"/>
              <a:t>event</a:t>
            </a:r>
            <a:endParaRPr lang="en-US" sz="1200" dirty="0"/>
          </a:p>
          <a:p>
            <a:pPr marL="171450" indent="-171450">
              <a:buFont typeface="Arial" panose="020B0604020202020204" pitchFamily="34" charset="0"/>
              <a:buChar char="•"/>
            </a:pPr>
            <a:r>
              <a:rPr lang="zh-CN" altLang="en-US" sz="1200" dirty="0"/>
              <a:t>用户可以自己创建一个自定义的</a:t>
            </a:r>
            <a:r>
              <a:rPr lang="en-US" sz="1200" dirty="0"/>
              <a:t>event </a:t>
            </a:r>
            <a:r>
              <a:rPr lang="en-US" sz="1200" dirty="0" err="1"/>
              <a:t>clCreateUserEvent</a:t>
            </a:r>
            <a:r>
              <a:rPr lang="en-US" sz="1200" dirty="0"/>
              <a:t>，</a:t>
            </a:r>
            <a:r>
              <a:rPr lang="zh-CN" altLang="en-US" sz="1200" dirty="0"/>
              <a:t>要使用</a:t>
            </a:r>
            <a:r>
              <a:rPr lang="en-US" sz="1200" dirty="0" err="1"/>
              <a:t>clReleaseEvent</a:t>
            </a:r>
            <a:r>
              <a:rPr lang="zh-CN" altLang="en-US" sz="1200" dirty="0"/>
              <a:t>释</a:t>
            </a:r>
            <a:r>
              <a:rPr lang="zh-CN" altLang="en-US" sz="1200" dirty="0" smtClean="0"/>
              <a:t>放</a:t>
            </a:r>
            <a:endParaRPr lang="en-US" altLang="zh-CN" sz="1200" dirty="0" smtClean="0"/>
          </a:p>
          <a:p>
            <a:r>
              <a:rPr lang="en-US" altLang="zh-CN" sz="1200" dirty="0" smtClean="0"/>
              <a:t>------------------------------------------------------------------------------------------------------</a:t>
            </a:r>
            <a:endParaRPr lang="zh-CN" altLang="en-US" sz="1200" dirty="0"/>
          </a:p>
          <a:p>
            <a:r>
              <a:rPr lang="zh-CN" altLang="en-US" sz="1200" dirty="0"/>
              <a:t>关于</a:t>
            </a:r>
            <a:r>
              <a:rPr lang="en-US" sz="1200" dirty="0"/>
              <a:t>event</a:t>
            </a:r>
            <a:r>
              <a:rPr lang="zh-CN" altLang="en-US" sz="1200" dirty="0"/>
              <a:t>的操作：</a:t>
            </a:r>
            <a:endParaRPr lang="zh-CN" altLang="en-US" sz="1200" dirty="0"/>
          </a:p>
          <a:p>
            <a:r>
              <a:rPr lang="zh-CN" altLang="en-US" sz="1200" dirty="0" smtClean="0"/>
              <a:t>正</a:t>
            </a:r>
            <a:r>
              <a:rPr lang="zh-CN" altLang="en-US" sz="1200" dirty="0"/>
              <a:t>是通过</a:t>
            </a:r>
            <a:r>
              <a:rPr lang="en-US" sz="1200" dirty="0"/>
              <a:t>event</a:t>
            </a:r>
            <a:r>
              <a:rPr lang="zh-CN" altLang="en-US" sz="1200" dirty="0"/>
              <a:t>同步不同的</a:t>
            </a:r>
            <a:r>
              <a:rPr lang="en-US" sz="1200" dirty="0"/>
              <a:t>command：</a:t>
            </a:r>
            <a:endParaRPr lang="en-US" sz="1200" dirty="0"/>
          </a:p>
          <a:p>
            <a:r>
              <a:rPr lang="en-US" sz="1200" dirty="0"/>
              <a:t> </a:t>
            </a:r>
            <a:r>
              <a:rPr lang="en-US" sz="1200" dirty="0" smtClean="0"/>
              <a:t>* </a:t>
            </a:r>
            <a:r>
              <a:rPr lang="zh-CN" altLang="en-US" sz="1200" dirty="0" smtClean="0"/>
              <a:t>设</a:t>
            </a:r>
            <a:r>
              <a:rPr lang="zh-CN" altLang="en-US" sz="1200" dirty="0"/>
              <a:t>置</a:t>
            </a:r>
            <a:r>
              <a:rPr lang="en-US" sz="1200" dirty="0"/>
              <a:t>event</a:t>
            </a:r>
            <a:r>
              <a:rPr lang="zh-CN" altLang="en-US" sz="1200" dirty="0"/>
              <a:t>状态：     </a:t>
            </a:r>
            <a:endParaRPr lang="zh-CN" altLang="en-US" sz="1200" dirty="0"/>
          </a:p>
          <a:p>
            <a:r>
              <a:rPr lang="zh-CN" altLang="en-US" sz="1200" dirty="0" smtClean="0"/>
              <a:t> </a:t>
            </a:r>
            <a:r>
              <a:rPr lang="zh-CN" altLang="en-US" sz="1200" dirty="0"/>
              <a:t>   设置用户自定义</a:t>
            </a:r>
            <a:r>
              <a:rPr lang="en-US" sz="1200" dirty="0"/>
              <a:t>event</a:t>
            </a:r>
            <a:r>
              <a:rPr lang="zh-CN" altLang="en-US" sz="1200" dirty="0"/>
              <a:t>的状态，</a:t>
            </a:r>
            <a:r>
              <a:rPr lang="en-US" sz="1200" b="1" dirty="0" err="1"/>
              <a:t>clSetUserEventStatus</a:t>
            </a:r>
            <a:r>
              <a:rPr lang="en-US" sz="1200" dirty="0"/>
              <a:t> </a:t>
            </a:r>
            <a:r>
              <a:rPr lang="zh-CN" altLang="en-US" sz="1200" dirty="0"/>
              <a:t>状态只可以被设定一次，只可以为</a:t>
            </a:r>
            <a:r>
              <a:rPr lang="en-US" sz="1200" dirty="0"/>
              <a:t>CL_COMPLETE</a:t>
            </a:r>
            <a:r>
              <a:rPr lang="zh-CN" altLang="en-US" sz="1200" dirty="0"/>
              <a:t>或者一个负值，</a:t>
            </a:r>
            <a:r>
              <a:rPr lang="en-US" sz="1200" dirty="0"/>
              <a:t>CL_COMPLETE</a:t>
            </a:r>
            <a:r>
              <a:rPr lang="zh-CN" altLang="en-US" sz="1200" dirty="0"/>
              <a:t>代表这个</a:t>
            </a:r>
            <a:r>
              <a:rPr lang="en-US" sz="1200" dirty="0"/>
              <a:t>event</a:t>
            </a:r>
            <a:r>
              <a:rPr lang="zh-CN" altLang="en-US" sz="1200" dirty="0"/>
              <a:t>完成了，等待它的那些</a:t>
            </a:r>
            <a:r>
              <a:rPr lang="en-US" sz="1200" dirty="0"/>
              <a:t>command</a:t>
            </a:r>
            <a:r>
              <a:rPr lang="zh-CN" altLang="en-US" sz="1200" dirty="0"/>
              <a:t>得以执行，而负值表示引起错误，所有等待他的那些</a:t>
            </a:r>
            <a:r>
              <a:rPr lang="en-US" sz="1200" dirty="0"/>
              <a:t>command</a:t>
            </a:r>
            <a:r>
              <a:rPr lang="zh-CN" altLang="en-US" sz="1200" dirty="0"/>
              <a:t>都被取消执行。其实</a:t>
            </a:r>
            <a:r>
              <a:rPr lang="en-US" sz="1200" dirty="0"/>
              <a:t>event</a:t>
            </a:r>
            <a:r>
              <a:rPr lang="zh-CN" altLang="en-US" sz="1200" dirty="0"/>
              <a:t>的状态还有</a:t>
            </a:r>
            <a:r>
              <a:rPr lang="en-US" sz="1200" dirty="0"/>
              <a:t>CL_RUNNING  CL_SUBMITTED   CL_QUEUED，</a:t>
            </a:r>
            <a:r>
              <a:rPr lang="zh-CN" altLang="en-US" sz="1200" dirty="0"/>
              <a:t>只是不能在这里设置。</a:t>
            </a:r>
            <a:endParaRPr lang="zh-CN" altLang="en-US" sz="1200" dirty="0"/>
          </a:p>
          <a:p>
            <a:r>
              <a:rPr lang="en-US" altLang="zh-CN" sz="1200" dirty="0" smtClean="0"/>
              <a:t>* </a:t>
            </a:r>
            <a:r>
              <a:rPr lang="zh-CN" altLang="en-US" sz="1200" dirty="0" smtClean="0"/>
              <a:t>等</a:t>
            </a:r>
            <a:r>
              <a:rPr lang="zh-CN" altLang="en-US" sz="1200" dirty="0"/>
              <a:t>待</a:t>
            </a:r>
            <a:r>
              <a:rPr lang="en-US" sz="1200" dirty="0"/>
              <a:t>event</a:t>
            </a:r>
            <a:endParaRPr lang="en-US" sz="1200" dirty="0"/>
          </a:p>
          <a:p>
            <a:r>
              <a:rPr lang="en-US" sz="1200" b="1" dirty="0"/>
              <a:t>   </a:t>
            </a:r>
            <a:r>
              <a:rPr lang="en-US" sz="1200" b="1" dirty="0" err="1" smtClean="0"/>
              <a:t>clWaitForEvents</a:t>
            </a:r>
            <a:r>
              <a:rPr lang="en-US" sz="1200" dirty="0"/>
              <a:t>；</a:t>
            </a:r>
            <a:r>
              <a:rPr lang="zh-CN" altLang="en-US" sz="1200" dirty="0"/>
              <a:t>可以在</a:t>
            </a:r>
            <a:r>
              <a:rPr lang="en-US" sz="1200" dirty="0"/>
              <a:t>host</a:t>
            </a:r>
            <a:r>
              <a:rPr lang="zh-CN" altLang="en-US" sz="1200" dirty="0"/>
              <a:t>中等待某些</a:t>
            </a:r>
            <a:r>
              <a:rPr lang="en-US" sz="1200" dirty="0"/>
              <a:t>event</a:t>
            </a:r>
            <a:r>
              <a:rPr lang="zh-CN" altLang="en-US" sz="1200" dirty="0"/>
              <a:t>的结束，如</a:t>
            </a:r>
            <a:r>
              <a:rPr lang="en-US" sz="1200" dirty="0" err="1"/>
              <a:t>clEnqueueNDRangeKernel</a:t>
            </a:r>
            <a:r>
              <a:rPr lang="zh-CN" altLang="en-US" sz="1200" dirty="0"/>
              <a:t>这样的异步操作，你可以等待他的</a:t>
            </a:r>
            <a:r>
              <a:rPr lang="en-US" sz="1200" dirty="0"/>
              <a:t>event</a:t>
            </a:r>
            <a:r>
              <a:rPr lang="zh-CN" altLang="en-US" sz="1200" dirty="0"/>
              <a:t>结束，就标志着它执行完</a:t>
            </a:r>
            <a:r>
              <a:rPr lang="zh-CN" altLang="en-US" sz="1200" dirty="0" smtClean="0"/>
              <a:t>了，可以通过下面两种方式：</a:t>
            </a:r>
            <a:endParaRPr lang="zh-CN" altLang="en-US" sz="1200" dirty="0"/>
          </a:p>
          <a:p>
            <a:pPr marL="628650" lvl="1" indent="-171450">
              <a:buFont typeface="Arial" panose="020B0604020202020204" pitchFamily="34" charset="0"/>
              <a:buChar char="•"/>
            </a:pPr>
            <a:r>
              <a:rPr lang="zh-CN" altLang="en-US" sz="1200" dirty="0"/>
              <a:t>查询</a:t>
            </a:r>
            <a:r>
              <a:rPr lang="en-US" sz="1200" dirty="0"/>
              <a:t>event</a:t>
            </a:r>
            <a:r>
              <a:rPr lang="zh-CN" altLang="en-US" sz="1200" dirty="0"/>
              <a:t>信息：</a:t>
            </a:r>
            <a:r>
              <a:rPr lang="en-US" sz="1200" dirty="0" err="1"/>
              <a:t>clGetEventInfo</a:t>
            </a:r>
            <a:r>
              <a:rPr lang="en-US" sz="1200" dirty="0"/>
              <a:t> </a:t>
            </a:r>
            <a:r>
              <a:rPr lang="en-US" sz="1200" dirty="0" err="1"/>
              <a:t>clGetEventProfilingInfo</a:t>
            </a:r>
            <a:endParaRPr lang="en-US" sz="1200" dirty="0"/>
          </a:p>
          <a:p>
            <a:pPr marL="628650" lvl="1" indent="-171450">
              <a:buFont typeface="Arial" panose="020B0604020202020204" pitchFamily="34" charset="0"/>
              <a:buChar char="•"/>
            </a:pPr>
            <a:r>
              <a:rPr lang="zh-CN" altLang="en-US" sz="1200" dirty="0"/>
              <a:t>设置回调：</a:t>
            </a:r>
            <a:r>
              <a:rPr lang="en-US" sz="1200" dirty="0" err="1"/>
              <a:t>clSetEventCallback</a:t>
            </a:r>
            <a:endParaRPr lang="en-US" sz="1200" dirty="0"/>
          </a:p>
          <a:p>
            <a:endParaRPr lang="zh-CN" altLang="en-US" sz="1200" dirty="0"/>
          </a:p>
        </p:txBody>
      </p:sp>
      <p:pic>
        <p:nvPicPr>
          <p:cNvPr id="9218" name="Picture 2" descr="http://img.blog.csdn.net/2013051717492796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56917" y="286326"/>
            <a:ext cx="6059592" cy="337127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774117" y="3956649"/>
            <a:ext cx="6096000" cy="2677656"/>
          </a:xfrm>
          <a:prstGeom prst="rect">
            <a:avLst/>
          </a:prstGeom>
        </p:spPr>
        <p:txBody>
          <a:bodyPr>
            <a:spAutoFit/>
          </a:bodyPr>
          <a:lstStyle/>
          <a:p>
            <a:r>
              <a:rPr lang="zh-CN" altLang="en-US" sz="1200" b="1" dirty="0" smtClean="0">
                <a:solidFill>
                  <a:srgbClr val="000000"/>
                </a:solidFill>
                <a:latin typeface="Arial" panose="020B0604020202020204" pitchFamily="34" charset="0"/>
              </a:rPr>
              <a:t>不同</a:t>
            </a:r>
            <a:r>
              <a:rPr lang="en-US" sz="1200" b="1" dirty="0">
                <a:solidFill>
                  <a:srgbClr val="000000"/>
                </a:solidFill>
                <a:latin typeface="Arial" panose="020B0604020202020204" pitchFamily="34" charset="0"/>
              </a:rPr>
              <a:t>device</a:t>
            </a:r>
            <a:r>
              <a:rPr lang="zh-CN" altLang="en-US" sz="1200" b="1" dirty="0">
                <a:solidFill>
                  <a:srgbClr val="000000"/>
                </a:solidFill>
                <a:latin typeface="Arial" panose="020B0604020202020204" pitchFamily="34" charset="0"/>
              </a:rPr>
              <a:t>上的</a:t>
            </a:r>
            <a:r>
              <a:rPr lang="en-US" sz="1200" b="1" dirty="0">
                <a:solidFill>
                  <a:srgbClr val="000000"/>
                </a:solidFill>
                <a:latin typeface="Arial" panose="020B0604020202020204" pitchFamily="34" charset="0"/>
              </a:rPr>
              <a:t>event：</a:t>
            </a:r>
            <a:endParaRPr lang="en-US" sz="1200" dirty="0">
              <a:solidFill>
                <a:srgbClr val="000000"/>
              </a:solidFill>
              <a:latin typeface="Arial" panose="020B0604020202020204" pitchFamily="34" charset="0"/>
            </a:endParaRPr>
          </a:p>
          <a:p>
            <a:r>
              <a:rPr lang="en-US" sz="1200" dirty="0" err="1" smtClean="0">
                <a:solidFill>
                  <a:srgbClr val="000000"/>
                </a:solidFill>
                <a:latin typeface="Arial" panose="020B0604020202020204" pitchFamily="34" charset="0"/>
              </a:rPr>
              <a:t>clEnqueueNDRangeKernel</a:t>
            </a:r>
            <a:r>
              <a:rPr lang="zh-CN" altLang="en-US" sz="1200" dirty="0">
                <a:solidFill>
                  <a:srgbClr val="000000"/>
                </a:solidFill>
                <a:latin typeface="Arial" panose="020B0604020202020204" pitchFamily="34" charset="0"/>
              </a:rPr>
              <a:t>这样的操作等待的只能是处于相同</a:t>
            </a:r>
            <a:r>
              <a:rPr lang="en-US" sz="1200" dirty="0">
                <a:solidFill>
                  <a:srgbClr val="000000"/>
                </a:solidFill>
                <a:latin typeface="Arial" panose="020B0604020202020204" pitchFamily="34" charset="0"/>
              </a:rPr>
              <a:t>queue</a:t>
            </a:r>
            <a:r>
              <a:rPr lang="zh-CN" altLang="en-US" sz="1200" dirty="0">
                <a:solidFill>
                  <a:srgbClr val="000000"/>
                </a:solidFill>
                <a:latin typeface="Arial" panose="020B0604020202020204" pitchFamily="34" charset="0"/>
              </a:rPr>
              <a:t>里面的</a:t>
            </a:r>
            <a:r>
              <a:rPr lang="en-US" sz="1200" dirty="0">
                <a:solidFill>
                  <a:srgbClr val="000000"/>
                </a:solidFill>
                <a:latin typeface="Arial" panose="020B0604020202020204" pitchFamily="34" charset="0"/>
              </a:rPr>
              <a:t>event（</a:t>
            </a:r>
            <a:r>
              <a:rPr lang="zh-CN" altLang="en-US" sz="1200" dirty="0">
                <a:solidFill>
                  <a:srgbClr val="000000"/>
                </a:solidFill>
                <a:latin typeface="Arial" panose="020B0604020202020204" pitchFamily="34" charset="0"/>
              </a:rPr>
              <a:t>也就是同一个</a:t>
            </a:r>
            <a:r>
              <a:rPr lang="en-US" sz="1200" dirty="0">
                <a:solidFill>
                  <a:srgbClr val="000000"/>
                </a:solidFill>
                <a:latin typeface="Arial" panose="020B0604020202020204" pitchFamily="34" charset="0"/>
              </a:rPr>
              <a:t>device</a:t>
            </a:r>
            <a:r>
              <a:rPr lang="zh-CN" altLang="en-US" sz="1200" dirty="0">
                <a:solidFill>
                  <a:srgbClr val="000000"/>
                </a:solidFill>
                <a:latin typeface="Arial" panose="020B0604020202020204" pitchFamily="34" charset="0"/>
              </a:rPr>
              <a:t>上的），而同步不同</a:t>
            </a:r>
            <a:r>
              <a:rPr lang="en-US" sz="1200" dirty="0">
                <a:solidFill>
                  <a:srgbClr val="000000"/>
                </a:solidFill>
                <a:latin typeface="Arial" panose="020B0604020202020204" pitchFamily="34" charset="0"/>
              </a:rPr>
              <a:t>queue</a:t>
            </a:r>
            <a:r>
              <a:rPr lang="zh-CN" altLang="en-US" sz="1200" dirty="0">
                <a:solidFill>
                  <a:srgbClr val="000000"/>
                </a:solidFill>
                <a:latin typeface="Arial" panose="020B0604020202020204" pitchFamily="34" charset="0"/>
              </a:rPr>
              <a:t>上的</a:t>
            </a:r>
            <a:r>
              <a:rPr lang="en-US" sz="1200" dirty="0">
                <a:solidFill>
                  <a:srgbClr val="000000"/>
                </a:solidFill>
                <a:latin typeface="Arial" panose="020B0604020202020204" pitchFamily="34" charset="0"/>
              </a:rPr>
              <a:t>event</a:t>
            </a:r>
            <a:r>
              <a:rPr lang="zh-CN" altLang="en-US" sz="1200" dirty="0">
                <a:solidFill>
                  <a:srgbClr val="000000"/>
                </a:solidFill>
                <a:latin typeface="Arial" panose="020B0604020202020204" pitchFamily="34" charset="0"/>
              </a:rPr>
              <a:t>则只能用显示的方法，如</a:t>
            </a:r>
            <a:r>
              <a:rPr lang="en-US" sz="1200" dirty="0" err="1">
                <a:solidFill>
                  <a:srgbClr val="000000"/>
                </a:solidFill>
                <a:latin typeface="Arial" panose="020B0604020202020204" pitchFamily="34" charset="0"/>
              </a:rPr>
              <a:t>clWaitForEvents</a:t>
            </a:r>
            <a:r>
              <a:rPr lang="zh-CN" altLang="en-US" sz="1200" dirty="0">
                <a:solidFill>
                  <a:srgbClr val="000000"/>
                </a:solidFill>
                <a:latin typeface="Arial" panose="020B0604020202020204" pitchFamily="34" charset="0"/>
              </a:rPr>
              <a:t>等</a:t>
            </a:r>
            <a:r>
              <a:rPr lang="zh-CN" altLang="en-US" sz="1200" dirty="0" smtClean="0">
                <a:solidFill>
                  <a:srgbClr val="000000"/>
                </a:solidFill>
                <a:latin typeface="Arial" panose="020B0604020202020204" pitchFamily="34" charset="0"/>
              </a:rPr>
              <a:t>。</a:t>
            </a:r>
            <a:endParaRPr lang="en-US" altLang="zh-CN" sz="1200" dirty="0" smtClean="0">
              <a:solidFill>
                <a:srgbClr val="000000"/>
              </a:solidFill>
              <a:latin typeface="Arial" panose="020B0604020202020204" pitchFamily="34" charset="0"/>
            </a:endParaRPr>
          </a:p>
          <a:p>
            <a:r>
              <a:rPr lang="en-US" altLang="zh-CN" sz="1200" b="0" i="0" dirty="0" smtClean="0">
                <a:solidFill>
                  <a:srgbClr val="000000"/>
                </a:solidFill>
                <a:effectLst/>
                <a:latin typeface="Arial" panose="020B0604020202020204" pitchFamily="34" charset="0"/>
              </a:rPr>
              <a:t>=====================================================</a:t>
            </a:r>
            <a:endParaRPr lang="en-US" altLang="zh-CN" sz="1200" b="0" i="0" dirty="0" smtClean="0">
              <a:solidFill>
                <a:srgbClr val="000000"/>
              </a:solidFill>
              <a:effectLst/>
              <a:latin typeface="Arial" panose="020B0604020202020204" pitchFamily="34" charset="0"/>
            </a:endParaRPr>
          </a:p>
          <a:p>
            <a:r>
              <a:rPr lang="zh-CN" altLang="en-US" sz="1200" b="0" i="0" dirty="0" smtClean="0">
                <a:solidFill>
                  <a:srgbClr val="000000"/>
                </a:solidFill>
                <a:effectLst/>
                <a:latin typeface="Arial" panose="020B0604020202020204" pitchFamily="34" charset="0"/>
              </a:rPr>
              <a:t>其它同步手段：</a:t>
            </a:r>
            <a:endParaRPr lang="en-US" altLang="zh-CN" sz="1200" b="0" i="0" dirty="0">
              <a:solidFill>
                <a:srgbClr val="000000"/>
              </a:solidFill>
              <a:effectLst/>
              <a:latin typeface="Arial" panose="020B0604020202020204" pitchFamily="34" charset="0"/>
            </a:endParaRPr>
          </a:p>
          <a:p>
            <a:r>
              <a:rPr lang="en-US" sz="1200" b="1" dirty="0"/>
              <a:t>marker：</a:t>
            </a:r>
            <a:endParaRPr lang="en-US" sz="1200" dirty="0"/>
          </a:p>
          <a:p>
            <a:r>
              <a:rPr lang="en-US" sz="1200" b="1" dirty="0"/>
              <a:t>      </a:t>
            </a:r>
            <a:r>
              <a:rPr lang="en-US" sz="1200" dirty="0"/>
              <a:t>marker</a:t>
            </a:r>
            <a:r>
              <a:rPr lang="zh-CN" altLang="en-US" sz="1200" dirty="0"/>
              <a:t>是这样一个</a:t>
            </a:r>
            <a:r>
              <a:rPr lang="en-US" sz="1200" dirty="0"/>
              <a:t>object，</a:t>
            </a:r>
            <a:r>
              <a:rPr lang="zh-CN" altLang="en-US" sz="1200" dirty="0"/>
              <a:t>它可以看做是一个投入</a:t>
            </a:r>
            <a:r>
              <a:rPr lang="en-US" sz="1200" dirty="0"/>
              <a:t>queue</a:t>
            </a:r>
            <a:r>
              <a:rPr lang="zh-CN" altLang="en-US" sz="1200" dirty="0"/>
              <a:t>的空指令，专门用于同步，它可以向其他</a:t>
            </a:r>
            <a:r>
              <a:rPr lang="en-US" sz="1200" dirty="0" err="1"/>
              <a:t>comman</a:t>
            </a:r>
            <a:r>
              <a:rPr lang="zh-CN" altLang="en-US" sz="1200" dirty="0"/>
              <a:t>一样设定需要等待的</a:t>
            </a:r>
            <a:r>
              <a:rPr lang="en-US" sz="1200" dirty="0"/>
              <a:t>event，</a:t>
            </a:r>
            <a:r>
              <a:rPr lang="zh-CN" altLang="en-US" sz="1200" dirty="0"/>
              <a:t>操作有</a:t>
            </a:r>
            <a:r>
              <a:rPr lang="en-US" sz="1200" dirty="0" err="1"/>
              <a:t>clEnqueueMarkerWithWaitList</a:t>
            </a:r>
            <a:endParaRPr lang="en-US" sz="1200" dirty="0"/>
          </a:p>
          <a:p>
            <a:r>
              <a:rPr lang="en-US" sz="1200" b="1" dirty="0"/>
              <a:t>barrier：</a:t>
            </a:r>
            <a:endParaRPr lang="en-US" sz="1200" dirty="0"/>
          </a:p>
          <a:p>
            <a:r>
              <a:rPr lang="en-US" sz="1200" dirty="0"/>
              <a:t>   barrier</a:t>
            </a:r>
            <a:r>
              <a:rPr lang="zh-CN" altLang="en-US" sz="1200" dirty="0"/>
              <a:t>和</a:t>
            </a:r>
            <a:r>
              <a:rPr lang="en-US" sz="1200" dirty="0"/>
              <a:t>marker</a:t>
            </a:r>
            <a:r>
              <a:rPr lang="zh-CN" altLang="en-US" sz="1200" dirty="0"/>
              <a:t>十分类似，但是从名字上就可以看出最大的不同点是：</a:t>
            </a:r>
            <a:r>
              <a:rPr lang="en-US" sz="1200" dirty="0"/>
              <a:t>marker</a:t>
            </a:r>
            <a:r>
              <a:rPr lang="zh-CN" altLang="en-US" sz="1200" dirty="0"/>
              <a:t>在等待到它的依赖</a:t>
            </a:r>
            <a:r>
              <a:rPr lang="en-US" sz="1200" dirty="0"/>
              <a:t>event</a:t>
            </a:r>
            <a:r>
              <a:rPr lang="zh-CN" altLang="en-US" sz="1200" dirty="0"/>
              <a:t>之后会自动执行完毕，让后续指令执行，而</a:t>
            </a:r>
            <a:r>
              <a:rPr lang="en-US" sz="1200" dirty="0"/>
              <a:t>barrier</a:t>
            </a:r>
            <a:r>
              <a:rPr lang="zh-CN" altLang="en-US" sz="1200" dirty="0"/>
              <a:t>会阻塞在这里，直到他关联的</a:t>
            </a:r>
            <a:r>
              <a:rPr lang="en-US" sz="1200" dirty="0"/>
              <a:t>event</a:t>
            </a:r>
            <a:r>
              <a:rPr lang="zh-CN" altLang="en-US" sz="1200" dirty="0"/>
              <a:t>被显示的设置成完成状态</a:t>
            </a:r>
            <a:endParaRPr lang="zh-CN" altLang="en-US" sz="1200" dirty="0"/>
          </a:p>
          <a:p>
            <a:endParaRPr lang="zh-CN" altLang="en-US" sz="1200" b="0" i="0" dirty="0">
              <a:solidFill>
                <a:srgbClr val="000000"/>
              </a:solidFill>
              <a:effectLst/>
              <a:latin typeface="Arial" panose="020B0604020202020204" pitchFamily="34" charset="0"/>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1" y="38748"/>
            <a:ext cx="11209730" cy="563197"/>
          </a:xfrm>
        </p:spPr>
        <p:txBody>
          <a:bodyPr>
            <a:normAutofit fontScale="90000"/>
          </a:bodyPr>
          <a:lstStyle/>
          <a:p>
            <a:r>
              <a:rPr lang="en-US" dirty="0" err="1" smtClean="0"/>
              <a:t>ActionBar</a:t>
            </a:r>
            <a:r>
              <a:rPr lang="en-US" dirty="0" smtClean="0"/>
              <a:t> with Tab</a:t>
            </a:r>
            <a:endParaRPr lang="en-US" dirty="0"/>
          </a:p>
        </p:txBody>
      </p:sp>
      <p:sp>
        <p:nvSpPr>
          <p:cNvPr id="4" name="TextBox 3"/>
          <p:cNvSpPr txBox="1"/>
          <p:nvPr/>
        </p:nvSpPr>
        <p:spPr>
          <a:xfrm>
            <a:off x="282805" y="716437"/>
            <a:ext cx="11764652" cy="5447645"/>
          </a:xfrm>
          <a:prstGeom prst="rect">
            <a:avLst/>
          </a:prstGeom>
          <a:noFill/>
        </p:spPr>
        <p:txBody>
          <a:bodyPr wrap="square" rtlCol="0">
            <a:spAutoFit/>
          </a:bodyPr>
          <a:lstStyle/>
          <a:p>
            <a:r>
              <a:rPr lang="en-US" altLang="zh-CN" sz="1200" dirty="0"/>
              <a:t>Tab</a:t>
            </a:r>
            <a:r>
              <a:rPr lang="zh-CN" altLang="en-US" sz="1200" dirty="0"/>
              <a:t>导航一般位于</a:t>
            </a:r>
            <a:r>
              <a:rPr lang="en-US" altLang="zh-CN" sz="1200" dirty="0" err="1"/>
              <a:t>ActionBar</a:t>
            </a:r>
            <a:r>
              <a:rPr lang="zh-CN" altLang="en-US" sz="1200" dirty="0"/>
              <a:t>的下方，通常由三个</a:t>
            </a:r>
            <a:r>
              <a:rPr lang="en-US" altLang="zh-CN" sz="1200" dirty="0"/>
              <a:t>Tabs</a:t>
            </a:r>
            <a:r>
              <a:rPr lang="zh-CN" altLang="en-US" sz="1200" dirty="0"/>
              <a:t>组成（当然选项卡的数量是可以自定义的），其中每个</a:t>
            </a:r>
            <a:r>
              <a:rPr lang="en-US" altLang="zh-CN" sz="1200" dirty="0"/>
              <a:t>Tab</a:t>
            </a:r>
            <a:r>
              <a:rPr lang="zh-CN" altLang="en-US" sz="1200" dirty="0"/>
              <a:t>关联一个</a:t>
            </a:r>
            <a:r>
              <a:rPr lang="en-US" altLang="zh-CN" sz="1200" dirty="0"/>
              <a:t>Fragment</a:t>
            </a:r>
            <a:r>
              <a:rPr lang="zh-CN" altLang="en-US" sz="1200" dirty="0"/>
              <a:t>，通过在不同</a:t>
            </a:r>
            <a:r>
              <a:rPr lang="en-US" altLang="zh-CN" sz="1200" dirty="0"/>
              <a:t>Tab</a:t>
            </a:r>
            <a:r>
              <a:rPr lang="zh-CN" altLang="en-US" sz="1200" dirty="0"/>
              <a:t>间的切换，可以实现</a:t>
            </a:r>
            <a:r>
              <a:rPr lang="en-US" altLang="zh-CN" sz="1200" dirty="0"/>
              <a:t>Fragment</a:t>
            </a:r>
            <a:r>
              <a:rPr lang="zh-CN" altLang="en-US" sz="1200" dirty="0"/>
              <a:t>的交替显示</a:t>
            </a:r>
            <a:r>
              <a:rPr lang="zh-CN" altLang="en-US" sz="1200" dirty="0" smtClean="0"/>
              <a:t>。</a:t>
            </a:r>
            <a:endParaRPr lang="en-US" altLang="zh-CN" sz="1200" dirty="0" smtClean="0"/>
          </a:p>
          <a:p>
            <a:r>
              <a:rPr lang="en-US" altLang="zh-CN" sz="1200" dirty="0" smtClean="0"/>
              <a:t>1. </a:t>
            </a:r>
            <a:r>
              <a:rPr lang="zh-CN" altLang="en-US" sz="1200" dirty="0" smtClean="0"/>
              <a:t>为</a:t>
            </a:r>
            <a:r>
              <a:rPr lang="en-US" altLang="zh-CN" sz="1200" dirty="0" err="1"/>
              <a:t>ActionBar</a:t>
            </a:r>
            <a:r>
              <a:rPr lang="zh-CN" altLang="en-US" sz="1200" dirty="0"/>
              <a:t>设置导航模</a:t>
            </a:r>
            <a:r>
              <a:rPr lang="zh-CN" altLang="en-US" sz="1200" dirty="0" smtClean="0"/>
              <a:t>式</a:t>
            </a:r>
            <a:endParaRPr lang="en-US" altLang="zh-CN" sz="1200" dirty="0" smtClean="0"/>
          </a:p>
          <a:p>
            <a:r>
              <a:rPr lang="en-US" sz="1200" dirty="0" err="1"/>
              <a:t>ActionBar</a:t>
            </a:r>
            <a:r>
              <a:rPr lang="zh-CN" altLang="en-US" sz="1200" dirty="0"/>
              <a:t>的导航模式一共有三种（</a:t>
            </a:r>
            <a:r>
              <a:rPr lang="en-US" sz="1200" dirty="0" err="1"/>
              <a:t>List,Standard,Tabs</a:t>
            </a:r>
            <a:r>
              <a:rPr lang="zh-CN" altLang="en-US" sz="1200" dirty="0">
                <a:hlinkClick r:id="rId1"/>
              </a:rPr>
              <a:t>文档介绍</a:t>
            </a:r>
            <a:r>
              <a:rPr lang="zh-CN" altLang="en-US" sz="1200" dirty="0"/>
              <a:t>）通过在</a:t>
            </a:r>
            <a:r>
              <a:rPr lang="en-US" sz="1200" dirty="0"/>
              <a:t>Activity</a:t>
            </a:r>
            <a:r>
              <a:rPr lang="zh-CN" altLang="en-US" sz="1200" dirty="0"/>
              <a:t>里调用</a:t>
            </a:r>
            <a:r>
              <a:rPr lang="en-US" sz="1200" dirty="0" err="1"/>
              <a:t>ActionBar</a:t>
            </a:r>
            <a:r>
              <a:rPr lang="zh-CN" altLang="en-US" sz="1200" dirty="0"/>
              <a:t>的</a:t>
            </a:r>
            <a:r>
              <a:rPr lang="en-US" sz="1200" dirty="0" err="1"/>
              <a:t>setNavigationMode</a:t>
            </a:r>
            <a:r>
              <a:rPr lang="en-US" sz="1200" dirty="0"/>
              <a:t>()</a:t>
            </a:r>
            <a:r>
              <a:rPr lang="zh-CN" altLang="en-US" sz="1200" dirty="0"/>
              <a:t>方法来设置具体的导航模式，示例代码如下</a:t>
            </a:r>
            <a:r>
              <a:rPr lang="en-US" altLang="zh-CN" sz="1200" dirty="0" smtClean="0"/>
              <a:t>:</a:t>
            </a:r>
            <a:endParaRPr lang="en-US" altLang="zh-CN" sz="1200" dirty="0" smtClean="0"/>
          </a:p>
          <a:p>
            <a:r>
              <a:rPr lang="en-US" altLang="zh-CN" sz="1200" dirty="0"/>
              <a:t>@Override</a:t>
            </a:r>
            <a:endParaRPr lang="en-US" altLang="zh-CN" sz="1200" dirty="0"/>
          </a:p>
          <a:p>
            <a:r>
              <a:rPr lang="en-US" altLang="zh-CN" sz="1200" dirty="0"/>
              <a:t>protected void </a:t>
            </a:r>
            <a:r>
              <a:rPr lang="en-US" altLang="zh-CN" sz="1200" dirty="0" err="1"/>
              <a:t>onCreate</a:t>
            </a:r>
            <a:r>
              <a:rPr lang="en-US" altLang="zh-CN" sz="1200" dirty="0"/>
              <a:t>(Bundle </a:t>
            </a:r>
            <a:r>
              <a:rPr lang="en-US" altLang="zh-CN" sz="1200" dirty="0" err="1"/>
              <a:t>savedInstanceState</a:t>
            </a:r>
            <a:r>
              <a:rPr lang="en-US" altLang="zh-CN" sz="1200" dirty="0"/>
              <a:t>) {</a:t>
            </a:r>
            <a:endParaRPr lang="en-US" altLang="zh-CN" sz="1200" dirty="0"/>
          </a:p>
          <a:p>
            <a:r>
              <a:rPr lang="en-US" altLang="zh-CN" sz="1200" dirty="0"/>
              <a:t>    </a:t>
            </a:r>
            <a:r>
              <a:rPr lang="en-US" altLang="zh-CN" sz="1200" dirty="0" err="1"/>
              <a:t>super.onCreate</a:t>
            </a:r>
            <a:r>
              <a:rPr lang="en-US" altLang="zh-CN" sz="1200" dirty="0"/>
              <a:t>(</a:t>
            </a:r>
            <a:r>
              <a:rPr lang="en-US" altLang="zh-CN" sz="1200" dirty="0" err="1"/>
              <a:t>savedInstanceState</a:t>
            </a:r>
            <a:r>
              <a:rPr lang="en-US" altLang="zh-CN" sz="1200" dirty="0"/>
              <a:t>);</a:t>
            </a:r>
            <a:endParaRPr lang="en-US" altLang="zh-CN" sz="1200" dirty="0"/>
          </a:p>
          <a:p>
            <a:r>
              <a:rPr lang="en-US" altLang="zh-CN" sz="1200" dirty="0"/>
              <a:t>    // </a:t>
            </a:r>
            <a:r>
              <a:rPr lang="en-US" altLang="zh-CN" sz="1200" dirty="0" err="1"/>
              <a:t>setContentView</a:t>
            </a:r>
            <a:r>
              <a:rPr lang="en-US" altLang="zh-CN" sz="1200" dirty="0"/>
              <a:t>(</a:t>
            </a:r>
            <a:r>
              <a:rPr lang="en-US" altLang="zh-CN" sz="1200" dirty="0" err="1"/>
              <a:t>R.layout.activity_main</a:t>
            </a:r>
            <a:r>
              <a:rPr lang="en-US" altLang="zh-CN" sz="1200" dirty="0"/>
              <a:t>);// </a:t>
            </a:r>
            <a:r>
              <a:rPr lang="zh-CN" altLang="en-US" sz="1200" dirty="0"/>
              <a:t>使用</a:t>
            </a:r>
            <a:r>
              <a:rPr lang="en-US" altLang="zh-CN" sz="1200" dirty="0"/>
              <a:t>Tab</a:t>
            </a:r>
            <a:r>
              <a:rPr lang="zh-CN" altLang="en-US" sz="1200" dirty="0"/>
              <a:t>导航可以不用设置根视图</a:t>
            </a:r>
            <a:r>
              <a:rPr lang="en-US" altLang="zh-CN" sz="1200" dirty="0"/>
              <a:t>(root view),</a:t>
            </a:r>
            <a:r>
              <a:rPr lang="zh-CN" altLang="en-US" sz="1200" dirty="0"/>
              <a:t>文章后面会做解释</a:t>
            </a:r>
            <a:endParaRPr lang="zh-CN" altLang="en-US" sz="1200" dirty="0"/>
          </a:p>
          <a:p>
            <a:r>
              <a:rPr lang="zh-CN" altLang="en-US" sz="1200" dirty="0"/>
              <a:t>    </a:t>
            </a:r>
            <a:r>
              <a:rPr lang="en-US" altLang="zh-CN" sz="1200" dirty="0" err="1"/>
              <a:t>ActionBar</a:t>
            </a:r>
            <a:r>
              <a:rPr lang="en-US" altLang="zh-CN" sz="1200" dirty="0"/>
              <a:t> </a:t>
            </a:r>
            <a:r>
              <a:rPr lang="en-US" altLang="zh-CN" sz="1200" dirty="0" err="1"/>
              <a:t>actionBar</a:t>
            </a:r>
            <a:r>
              <a:rPr lang="en-US" altLang="zh-CN" sz="1200" dirty="0"/>
              <a:t> = </a:t>
            </a:r>
            <a:r>
              <a:rPr lang="en-US" altLang="zh-CN" sz="1200" dirty="0" err="1"/>
              <a:t>getSupportActionBar</a:t>
            </a:r>
            <a:r>
              <a:rPr lang="en-US" altLang="zh-CN" sz="1200" dirty="0"/>
              <a:t>();// </a:t>
            </a:r>
            <a:r>
              <a:rPr lang="zh-CN" altLang="en-US" sz="1200" dirty="0"/>
              <a:t>如果不使用</a:t>
            </a:r>
            <a:r>
              <a:rPr lang="en-US" altLang="zh-CN" sz="1200" dirty="0"/>
              <a:t>Android Support Library, </a:t>
            </a:r>
            <a:r>
              <a:rPr lang="zh-CN" altLang="en-US" sz="1200" dirty="0"/>
              <a:t>则调用</a:t>
            </a:r>
            <a:r>
              <a:rPr lang="en-US" altLang="zh-CN" sz="1200" dirty="0" err="1"/>
              <a:t>getActionBar</a:t>
            </a:r>
            <a:r>
              <a:rPr lang="en-US" altLang="zh-CN" sz="1200" dirty="0"/>
              <a:t>()</a:t>
            </a:r>
            <a:r>
              <a:rPr lang="zh-CN" altLang="en-US" sz="1200" dirty="0"/>
              <a:t>方法</a:t>
            </a:r>
            <a:endParaRPr lang="zh-CN" altLang="en-US" sz="1200" dirty="0"/>
          </a:p>
          <a:p>
            <a:r>
              <a:rPr lang="zh-CN" altLang="en-US" sz="1200" dirty="0"/>
              <a:t>    </a:t>
            </a:r>
            <a:r>
              <a:rPr lang="en-US" altLang="zh-CN" sz="1200" dirty="0" err="1"/>
              <a:t>actionBar.setNavigationMode</a:t>
            </a:r>
            <a:r>
              <a:rPr lang="en-US" altLang="zh-CN" sz="1200" dirty="0"/>
              <a:t>(</a:t>
            </a:r>
            <a:r>
              <a:rPr lang="en-US" altLang="zh-CN" sz="1200" dirty="0" err="1"/>
              <a:t>ActionBar.NAVIGATION_MODE_TABS</a:t>
            </a:r>
            <a:r>
              <a:rPr lang="en-US" altLang="zh-CN" sz="1200" dirty="0"/>
              <a:t>);// NAVIGATION_MODE_TABS</a:t>
            </a:r>
            <a:r>
              <a:rPr lang="zh-CN" altLang="en-US" sz="1200" dirty="0"/>
              <a:t>常量表示</a:t>
            </a:r>
            <a:r>
              <a:rPr lang="en-US" altLang="zh-CN" sz="1200" dirty="0"/>
              <a:t>Tab</a:t>
            </a:r>
            <a:r>
              <a:rPr lang="zh-CN" altLang="en-US" sz="1200" dirty="0"/>
              <a:t>导航模式</a:t>
            </a:r>
            <a:endParaRPr lang="zh-CN" altLang="en-US" sz="1200" dirty="0"/>
          </a:p>
          <a:p>
            <a:r>
              <a:rPr lang="zh-CN" altLang="en-US" sz="1200" dirty="0"/>
              <a:t>    </a:t>
            </a:r>
            <a:r>
              <a:rPr lang="en-US" altLang="zh-CN" sz="1200" dirty="0" err="1"/>
              <a:t>actionBar.setDisplayShowTitleEnabled</a:t>
            </a:r>
            <a:r>
              <a:rPr lang="en-US" altLang="zh-CN" sz="1200" dirty="0"/>
              <a:t>(true);// </a:t>
            </a:r>
            <a:r>
              <a:rPr lang="zh-CN" altLang="en-US" sz="1200" dirty="0"/>
              <a:t>这里的</a:t>
            </a:r>
            <a:r>
              <a:rPr lang="en-US" altLang="zh-CN" sz="1200" dirty="0"/>
              <a:t>Title</a:t>
            </a:r>
            <a:r>
              <a:rPr lang="zh-CN" altLang="en-US" sz="1200" dirty="0"/>
              <a:t>显示的是</a:t>
            </a:r>
            <a:r>
              <a:rPr lang="en-US" altLang="zh-CN" sz="1200" dirty="0"/>
              <a:t>Activity</a:t>
            </a:r>
            <a:r>
              <a:rPr lang="zh-CN" altLang="en-US" sz="1200" dirty="0"/>
              <a:t>的</a:t>
            </a:r>
            <a:r>
              <a:rPr lang="en-US" altLang="zh-CN" sz="1200" dirty="0" err="1"/>
              <a:t>android:label</a:t>
            </a:r>
            <a:r>
              <a:rPr lang="zh-CN" altLang="en-US" sz="1200" dirty="0"/>
              <a:t>属性指定的文字，也就是图</a:t>
            </a:r>
            <a:r>
              <a:rPr lang="en-US" altLang="zh-CN" sz="1200" dirty="0"/>
              <a:t>1</a:t>
            </a:r>
            <a:r>
              <a:rPr lang="zh-CN" altLang="en-US" sz="1200" dirty="0"/>
              <a:t>中”</a:t>
            </a:r>
            <a:r>
              <a:rPr lang="en-US" altLang="zh-CN" sz="1200" dirty="0"/>
              <a:t>Google Play”</a:t>
            </a:r>
            <a:endParaRPr lang="en-US" altLang="zh-CN" sz="1200" dirty="0"/>
          </a:p>
          <a:p>
            <a:r>
              <a:rPr lang="zh-CN" altLang="en-US" sz="1200" dirty="0"/>
              <a:t>　　</a:t>
            </a:r>
            <a:r>
              <a:rPr lang="en-US" altLang="zh-CN" sz="1200" dirty="0" smtClean="0"/>
              <a:t>}</a:t>
            </a:r>
            <a:endParaRPr lang="en-US" altLang="zh-CN" sz="1200" dirty="0" smtClean="0"/>
          </a:p>
          <a:p>
            <a:r>
              <a:rPr lang="en-US" altLang="zh-CN" sz="1200" dirty="0" smtClean="0"/>
              <a:t>2. </a:t>
            </a:r>
            <a:r>
              <a:rPr lang="zh-CN" altLang="en-US" sz="1200" dirty="0"/>
              <a:t>添加</a:t>
            </a:r>
            <a:r>
              <a:rPr lang="en-US" altLang="zh-CN" sz="1200" dirty="0"/>
              <a:t>Tab </a:t>
            </a:r>
            <a:r>
              <a:rPr lang="zh-CN" altLang="en-US" sz="1200" dirty="0"/>
              <a:t>先贴示例代码</a:t>
            </a:r>
            <a:endParaRPr lang="en-US" altLang="zh-CN" sz="1200" dirty="0"/>
          </a:p>
          <a:p>
            <a:r>
              <a:rPr lang="en-US" altLang="zh-CN" sz="1200" dirty="0"/>
              <a:t>@Override</a:t>
            </a:r>
            <a:endParaRPr lang="en-US" altLang="zh-CN" sz="1200" dirty="0"/>
          </a:p>
          <a:p>
            <a:r>
              <a:rPr lang="en-US" altLang="zh-CN" sz="1200" dirty="0"/>
              <a:t>protected void </a:t>
            </a:r>
            <a:r>
              <a:rPr lang="en-US" altLang="zh-CN" sz="1200" dirty="0" err="1"/>
              <a:t>onCreate</a:t>
            </a:r>
            <a:r>
              <a:rPr lang="en-US" altLang="zh-CN" sz="1200" dirty="0"/>
              <a:t>(Bundle </a:t>
            </a:r>
            <a:r>
              <a:rPr lang="en-US" altLang="zh-CN" sz="1200" dirty="0" err="1"/>
              <a:t>savedInstanceState</a:t>
            </a:r>
            <a:r>
              <a:rPr lang="en-US" altLang="zh-CN" sz="1200" dirty="0"/>
              <a:t>) {</a:t>
            </a:r>
            <a:endParaRPr lang="en-US" altLang="zh-CN" sz="1200" dirty="0"/>
          </a:p>
          <a:p>
            <a:r>
              <a:rPr lang="en-US" altLang="zh-CN" sz="1200" dirty="0"/>
              <a:t>    </a:t>
            </a:r>
            <a:r>
              <a:rPr lang="en-US" altLang="zh-CN" sz="1200" dirty="0" err="1"/>
              <a:t>super.onCreate</a:t>
            </a:r>
            <a:r>
              <a:rPr lang="en-US" altLang="zh-CN" sz="1200" dirty="0"/>
              <a:t>(</a:t>
            </a:r>
            <a:r>
              <a:rPr lang="en-US" altLang="zh-CN" sz="1200" dirty="0" err="1"/>
              <a:t>savedInstanceState</a:t>
            </a:r>
            <a:r>
              <a:rPr lang="en-US" altLang="zh-CN" sz="1200" dirty="0"/>
              <a:t>);</a:t>
            </a:r>
            <a:endParaRPr lang="en-US" altLang="zh-CN" sz="1200" dirty="0"/>
          </a:p>
          <a:p>
            <a:r>
              <a:rPr lang="en-US" altLang="zh-CN" sz="1200" dirty="0"/>
              <a:t>    // </a:t>
            </a:r>
            <a:r>
              <a:rPr lang="en-US" altLang="zh-CN" sz="1200" dirty="0" err="1"/>
              <a:t>setContentView</a:t>
            </a:r>
            <a:r>
              <a:rPr lang="en-US" altLang="zh-CN" sz="1200" dirty="0"/>
              <a:t>(</a:t>
            </a:r>
            <a:r>
              <a:rPr lang="en-US" altLang="zh-CN" sz="1200" dirty="0" err="1"/>
              <a:t>R.layout.activity_main</a:t>
            </a:r>
            <a:r>
              <a:rPr lang="en-US" altLang="zh-CN" sz="1200" dirty="0"/>
              <a:t>);</a:t>
            </a:r>
            <a:endParaRPr lang="en-US" altLang="zh-CN" sz="1200" dirty="0"/>
          </a:p>
          <a:p>
            <a:r>
              <a:rPr lang="en-US" altLang="zh-CN" sz="1200" dirty="0"/>
              <a:t>    </a:t>
            </a:r>
            <a:r>
              <a:rPr lang="en-US" altLang="zh-CN" sz="1200" dirty="0" err="1"/>
              <a:t>ActionBar</a:t>
            </a:r>
            <a:r>
              <a:rPr lang="en-US" altLang="zh-CN" sz="1200" dirty="0"/>
              <a:t> </a:t>
            </a:r>
            <a:r>
              <a:rPr lang="en-US" altLang="zh-CN" sz="1200" dirty="0" err="1"/>
              <a:t>actionBar</a:t>
            </a:r>
            <a:r>
              <a:rPr lang="en-US" altLang="zh-CN" sz="1200" dirty="0"/>
              <a:t> = </a:t>
            </a:r>
            <a:r>
              <a:rPr lang="en-US" altLang="zh-CN" sz="1200" dirty="0" err="1"/>
              <a:t>getSupportActionBar</a:t>
            </a:r>
            <a:r>
              <a:rPr lang="en-US" altLang="zh-CN" sz="1200" dirty="0"/>
              <a:t>();</a:t>
            </a:r>
            <a:endParaRPr lang="en-US" altLang="zh-CN" sz="1200" dirty="0"/>
          </a:p>
          <a:p>
            <a:r>
              <a:rPr lang="en-US" altLang="zh-CN" sz="1200" dirty="0"/>
              <a:t>    </a:t>
            </a:r>
            <a:r>
              <a:rPr lang="en-US" altLang="zh-CN" sz="1200" dirty="0" err="1"/>
              <a:t>actionBar.setNavigationMode</a:t>
            </a:r>
            <a:r>
              <a:rPr lang="en-US" altLang="zh-CN" sz="1200" dirty="0"/>
              <a:t>(</a:t>
            </a:r>
            <a:r>
              <a:rPr lang="en-US" altLang="zh-CN" sz="1200" dirty="0" err="1"/>
              <a:t>ActionBar.NAVIGATION_MODE_TABS</a:t>
            </a:r>
            <a:r>
              <a:rPr lang="en-US" altLang="zh-CN" sz="1200" dirty="0"/>
              <a:t>);</a:t>
            </a:r>
            <a:endParaRPr lang="en-US" altLang="zh-CN" sz="1200" dirty="0"/>
          </a:p>
          <a:p>
            <a:r>
              <a:rPr lang="en-US" altLang="zh-CN" sz="1200" dirty="0"/>
              <a:t>    </a:t>
            </a:r>
            <a:r>
              <a:rPr lang="en-US" altLang="zh-CN" sz="1200" dirty="0" err="1"/>
              <a:t>actionBar.setDisplayShowTitleEnabled</a:t>
            </a:r>
            <a:r>
              <a:rPr lang="en-US" altLang="zh-CN" sz="1200" dirty="0"/>
              <a:t>(true);</a:t>
            </a:r>
            <a:endParaRPr lang="en-US" altLang="zh-CN" sz="1200" dirty="0"/>
          </a:p>
          <a:p>
            <a:endParaRPr lang="en-US" altLang="zh-CN" sz="1200" dirty="0"/>
          </a:p>
          <a:p>
            <a:r>
              <a:rPr lang="en-US" altLang="zh-CN" sz="1200" dirty="0"/>
              <a:t>    Tab </a:t>
            </a:r>
            <a:r>
              <a:rPr lang="en-US" altLang="zh-CN" sz="1200" dirty="0" err="1"/>
              <a:t>tab</a:t>
            </a:r>
            <a:r>
              <a:rPr lang="en-US" altLang="zh-CN" sz="1200" dirty="0"/>
              <a:t> = </a:t>
            </a:r>
            <a:r>
              <a:rPr lang="en-US" altLang="zh-CN" sz="1200" dirty="0" err="1"/>
              <a:t>actionBar.newTab</a:t>
            </a:r>
            <a:r>
              <a:rPr lang="en-US" altLang="zh-CN" sz="1200" dirty="0"/>
              <a:t>().</a:t>
            </a:r>
            <a:r>
              <a:rPr lang="en-US" altLang="zh-CN" sz="1200" dirty="0" err="1"/>
              <a:t>setText</a:t>
            </a:r>
            <a:r>
              <a:rPr lang="en-US" altLang="zh-CN" sz="1200" dirty="0"/>
              <a:t>("</a:t>
            </a:r>
            <a:r>
              <a:rPr lang="zh-CN" altLang="en-US" sz="1200" dirty="0"/>
              <a:t>第一项</a:t>
            </a:r>
            <a:r>
              <a:rPr lang="en-US" altLang="zh-CN" sz="1200" dirty="0"/>
              <a:t>").</a:t>
            </a:r>
            <a:r>
              <a:rPr lang="en-US" altLang="zh-CN" sz="1200" dirty="0" err="1"/>
              <a:t>setTabListener</a:t>
            </a:r>
            <a:r>
              <a:rPr lang="en-US" altLang="zh-CN" sz="1200" dirty="0"/>
              <a:t>(this);</a:t>
            </a:r>
            <a:endParaRPr lang="en-US" altLang="zh-CN" sz="1200" dirty="0"/>
          </a:p>
          <a:p>
            <a:r>
              <a:rPr lang="en-US" altLang="zh-CN" sz="1200" dirty="0"/>
              <a:t>    </a:t>
            </a:r>
            <a:r>
              <a:rPr lang="en-US" altLang="zh-CN" sz="1200" dirty="0" err="1"/>
              <a:t>actionBar.addTab</a:t>
            </a:r>
            <a:r>
              <a:rPr lang="en-US" altLang="zh-CN" sz="1200" dirty="0"/>
              <a:t>(tab);</a:t>
            </a:r>
            <a:endParaRPr lang="en-US" altLang="zh-CN" sz="1200" dirty="0"/>
          </a:p>
          <a:p>
            <a:r>
              <a:rPr lang="en-US" altLang="zh-CN" sz="1200" dirty="0"/>
              <a:t>    tab = </a:t>
            </a:r>
            <a:r>
              <a:rPr lang="en-US" altLang="zh-CN" sz="1200" dirty="0" err="1"/>
              <a:t>actionBar.newTab</a:t>
            </a:r>
            <a:r>
              <a:rPr lang="en-US" altLang="zh-CN" sz="1200" dirty="0"/>
              <a:t>().</a:t>
            </a:r>
            <a:r>
              <a:rPr lang="en-US" altLang="zh-CN" sz="1200" dirty="0" err="1"/>
              <a:t>setText</a:t>
            </a:r>
            <a:r>
              <a:rPr lang="en-US" altLang="zh-CN" sz="1200" dirty="0"/>
              <a:t>("</a:t>
            </a:r>
            <a:r>
              <a:rPr lang="zh-CN" altLang="en-US" sz="1200" dirty="0"/>
              <a:t>第二项</a:t>
            </a:r>
            <a:r>
              <a:rPr lang="en-US" altLang="zh-CN" sz="1200" dirty="0"/>
              <a:t>").</a:t>
            </a:r>
            <a:r>
              <a:rPr lang="en-US" altLang="zh-CN" sz="1200" dirty="0" err="1"/>
              <a:t>setTabListener</a:t>
            </a:r>
            <a:r>
              <a:rPr lang="en-US" altLang="zh-CN" sz="1200" dirty="0"/>
              <a:t>(this);</a:t>
            </a:r>
            <a:endParaRPr lang="en-US" altLang="zh-CN" sz="1200" dirty="0"/>
          </a:p>
          <a:p>
            <a:r>
              <a:rPr lang="en-US" altLang="zh-CN" sz="1200" dirty="0"/>
              <a:t>    </a:t>
            </a:r>
            <a:r>
              <a:rPr lang="en-US" altLang="zh-CN" sz="1200" dirty="0" err="1"/>
              <a:t>actionBar.addTab</a:t>
            </a:r>
            <a:r>
              <a:rPr lang="en-US" altLang="zh-CN" sz="1200" dirty="0"/>
              <a:t>(tab);</a:t>
            </a:r>
            <a:endParaRPr lang="en-US" altLang="zh-CN" sz="1200" dirty="0"/>
          </a:p>
          <a:p>
            <a:r>
              <a:rPr lang="en-US" altLang="zh-CN" sz="1200" dirty="0"/>
              <a:t>    tab = </a:t>
            </a:r>
            <a:r>
              <a:rPr lang="en-US" altLang="zh-CN" sz="1200" dirty="0" err="1"/>
              <a:t>actionBar.newTab</a:t>
            </a:r>
            <a:r>
              <a:rPr lang="en-US" altLang="zh-CN" sz="1200" dirty="0"/>
              <a:t>().</a:t>
            </a:r>
            <a:r>
              <a:rPr lang="en-US" altLang="zh-CN" sz="1200" dirty="0" err="1"/>
              <a:t>setText</a:t>
            </a:r>
            <a:r>
              <a:rPr lang="en-US" altLang="zh-CN" sz="1200" dirty="0"/>
              <a:t>("</a:t>
            </a:r>
            <a:r>
              <a:rPr lang="zh-CN" altLang="en-US" sz="1200" dirty="0"/>
              <a:t>第三项</a:t>
            </a:r>
            <a:r>
              <a:rPr lang="en-US" altLang="zh-CN" sz="1200" dirty="0"/>
              <a:t>").</a:t>
            </a:r>
            <a:r>
              <a:rPr lang="en-US" altLang="zh-CN" sz="1200" dirty="0" err="1"/>
              <a:t>setTabListener</a:t>
            </a:r>
            <a:r>
              <a:rPr lang="en-US" altLang="zh-CN" sz="1200" dirty="0"/>
              <a:t>(this);</a:t>
            </a:r>
            <a:endParaRPr lang="en-US" altLang="zh-CN" sz="1200" dirty="0"/>
          </a:p>
          <a:p>
            <a:r>
              <a:rPr lang="en-US" altLang="zh-CN" sz="1200" dirty="0"/>
              <a:t>    </a:t>
            </a:r>
            <a:r>
              <a:rPr lang="en-US" altLang="zh-CN" sz="1200" dirty="0" err="1"/>
              <a:t>actionBar.addTab</a:t>
            </a:r>
            <a:r>
              <a:rPr lang="en-US" altLang="zh-CN" sz="1200" dirty="0"/>
              <a:t>(tab);</a:t>
            </a:r>
            <a:endParaRPr lang="en-US" altLang="zh-CN" sz="1200" dirty="0"/>
          </a:p>
          <a:p>
            <a:r>
              <a:rPr lang="zh-CN" altLang="en-US" sz="1200" dirty="0"/>
              <a:t>　　</a:t>
            </a:r>
            <a:r>
              <a:rPr lang="en-US" altLang="zh-CN" sz="1200" dirty="0" smtClean="0"/>
              <a:t>}</a:t>
            </a:r>
            <a:endParaRPr lang="en-US" altLang="zh-CN" sz="1200" dirty="0"/>
          </a:p>
        </p:txBody>
      </p:sp>
      <p:pic>
        <p:nvPicPr>
          <p:cNvPr id="2050" name="Picture 2" descr="http://segmentfault.com/img/bVbZ5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762" y="41052"/>
            <a:ext cx="4096756" cy="6210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63" y="16328"/>
            <a:ext cx="11155837" cy="539853"/>
          </a:xfrm>
        </p:spPr>
        <p:txBody>
          <a:bodyPr>
            <a:normAutofit fontScale="90000"/>
          </a:bodyPr>
          <a:lstStyle/>
          <a:p>
            <a:r>
              <a:rPr lang="en-US" dirty="0" err="1" smtClean="0"/>
              <a:t>ActionBar</a:t>
            </a:r>
            <a:r>
              <a:rPr lang="en-US" dirty="0" smtClean="0"/>
              <a:t> with Tab</a:t>
            </a:r>
            <a:endParaRPr lang="en-US" dirty="0"/>
          </a:p>
        </p:txBody>
      </p:sp>
      <p:sp>
        <p:nvSpPr>
          <p:cNvPr id="4" name="TextBox 3"/>
          <p:cNvSpPr txBox="1"/>
          <p:nvPr/>
        </p:nvSpPr>
        <p:spPr>
          <a:xfrm>
            <a:off x="197963" y="1140643"/>
            <a:ext cx="11708091" cy="4524315"/>
          </a:xfrm>
          <a:prstGeom prst="rect">
            <a:avLst/>
          </a:prstGeom>
          <a:noFill/>
        </p:spPr>
        <p:txBody>
          <a:bodyPr wrap="square" rtlCol="0">
            <a:spAutoFit/>
          </a:bodyPr>
          <a:lstStyle/>
          <a:p>
            <a:r>
              <a:rPr lang="zh-CN" altLang="en-US" sz="1200" dirty="0" smtClean="0"/>
              <a:t>添</a:t>
            </a:r>
            <a:r>
              <a:rPr lang="zh-CN" altLang="en-US" sz="1200" dirty="0"/>
              <a:t>加一个</a:t>
            </a:r>
            <a:r>
              <a:rPr lang="en-US" altLang="zh-CN" sz="1200" dirty="0"/>
              <a:t>Tab</a:t>
            </a:r>
            <a:r>
              <a:rPr lang="zh-CN" altLang="en-US" sz="1200" dirty="0"/>
              <a:t>只需要两个步骤</a:t>
            </a:r>
            <a:r>
              <a:rPr lang="en-US" altLang="zh-CN" sz="1200" dirty="0"/>
              <a:t>——(1)</a:t>
            </a:r>
            <a:r>
              <a:rPr lang="zh-CN" altLang="en-US" sz="1200" dirty="0"/>
              <a:t>定义一个</a:t>
            </a:r>
            <a:r>
              <a:rPr lang="en-US" altLang="zh-CN" sz="1200" dirty="0"/>
              <a:t>Tab</a:t>
            </a:r>
            <a:r>
              <a:rPr lang="zh-CN" altLang="en-US" sz="1200" dirty="0"/>
              <a:t>对象</a:t>
            </a:r>
            <a:r>
              <a:rPr lang="en-US" altLang="zh-CN" sz="1200" dirty="0"/>
              <a:t>;(2)</a:t>
            </a:r>
            <a:r>
              <a:rPr lang="zh-CN" altLang="en-US" sz="1200" dirty="0"/>
              <a:t>调用</a:t>
            </a:r>
            <a:r>
              <a:rPr lang="en-US" altLang="zh-CN" sz="1200" dirty="0" err="1"/>
              <a:t>ActionBar</a:t>
            </a:r>
            <a:r>
              <a:rPr lang="zh-CN" altLang="en-US" sz="1200" dirty="0"/>
              <a:t>的</a:t>
            </a:r>
            <a:r>
              <a:rPr lang="en-US" altLang="zh-CN" sz="1200" dirty="0" err="1"/>
              <a:t>addTab</a:t>
            </a:r>
            <a:r>
              <a:rPr lang="en-US" altLang="zh-CN" sz="1200" dirty="0"/>
              <a:t>(Tab tab)</a:t>
            </a:r>
            <a:r>
              <a:rPr lang="zh-CN" altLang="en-US" sz="1200" dirty="0"/>
              <a:t>方法。但这里需要注意的一点就是</a:t>
            </a:r>
            <a:r>
              <a:rPr lang="en-US" altLang="zh-CN" sz="1200" dirty="0"/>
              <a:t>Tab</a:t>
            </a:r>
            <a:r>
              <a:rPr lang="zh-CN" altLang="en-US" sz="1200" dirty="0"/>
              <a:t>事件监听器的设置，</a:t>
            </a:r>
            <a:r>
              <a:rPr lang="en-US" altLang="zh-CN" sz="1200" dirty="0"/>
              <a:t>Tab</a:t>
            </a:r>
            <a:r>
              <a:rPr lang="zh-CN" altLang="en-US" sz="1200" dirty="0"/>
              <a:t>导航的事件监听类</a:t>
            </a:r>
            <a:r>
              <a:rPr lang="en-US" altLang="zh-CN" sz="1200" dirty="0" err="1"/>
              <a:t>ActionBar.TabListener</a:t>
            </a:r>
            <a:r>
              <a:rPr lang="zh-CN" altLang="en-US" sz="1200" dirty="0"/>
              <a:t>总共有三个抽象方法</a:t>
            </a:r>
            <a:r>
              <a:rPr lang="en-US" altLang="zh-CN" sz="1200" dirty="0" smtClean="0"/>
              <a:t>:</a:t>
            </a:r>
            <a:endParaRPr lang="en-US" altLang="zh-CN" sz="1200" dirty="0" smtClean="0"/>
          </a:p>
          <a:p>
            <a:r>
              <a:rPr lang="en-US" altLang="zh-CN" sz="1200" dirty="0" smtClean="0"/>
              <a:t>@</a:t>
            </a:r>
            <a:r>
              <a:rPr lang="en-US" altLang="zh-CN" sz="1200" dirty="0"/>
              <a:t>Override</a:t>
            </a:r>
            <a:endParaRPr lang="en-US" altLang="zh-CN" sz="1200" dirty="0"/>
          </a:p>
          <a:p>
            <a:r>
              <a:rPr lang="en-US" altLang="zh-CN" sz="1200" dirty="0"/>
              <a:t>public void </a:t>
            </a:r>
            <a:r>
              <a:rPr lang="en-US" altLang="zh-CN" sz="1200" dirty="0" err="1"/>
              <a:t>onTabSelected</a:t>
            </a:r>
            <a:r>
              <a:rPr lang="en-US" altLang="zh-CN" sz="1200" dirty="0"/>
              <a:t>(Tab </a:t>
            </a:r>
            <a:r>
              <a:rPr lang="en-US" altLang="zh-CN" sz="1200" dirty="0" err="1"/>
              <a:t>tab</a:t>
            </a:r>
            <a:r>
              <a:rPr lang="en-US" altLang="zh-CN" sz="1200" dirty="0"/>
              <a:t>, </a:t>
            </a:r>
            <a:r>
              <a:rPr lang="en-US" altLang="zh-CN" sz="1200" dirty="0" err="1"/>
              <a:t>FragmentTransaction</a:t>
            </a:r>
            <a:r>
              <a:rPr lang="en-US" altLang="zh-CN" sz="1200" dirty="0"/>
              <a:t> </a:t>
            </a:r>
            <a:r>
              <a:rPr lang="en-US" altLang="zh-CN" sz="1200" dirty="0" err="1"/>
              <a:t>ft</a:t>
            </a:r>
            <a:r>
              <a:rPr lang="en-US" altLang="zh-CN" sz="1200" dirty="0"/>
              <a:t>) {</a:t>
            </a:r>
            <a:endParaRPr lang="en-US" altLang="zh-CN" sz="1200" dirty="0"/>
          </a:p>
          <a:p>
            <a:r>
              <a:rPr lang="en-US" altLang="zh-CN" sz="1200" dirty="0"/>
              <a:t>    switch (</a:t>
            </a:r>
            <a:r>
              <a:rPr lang="en-US" altLang="zh-CN" sz="1200" dirty="0" err="1"/>
              <a:t>tab.getPosition</a:t>
            </a:r>
            <a:r>
              <a:rPr lang="en-US" altLang="zh-CN" sz="1200" dirty="0"/>
              <a:t>()) {</a:t>
            </a:r>
            <a:endParaRPr lang="en-US" altLang="zh-CN" sz="1200" dirty="0"/>
          </a:p>
          <a:p>
            <a:r>
              <a:rPr lang="en-US" altLang="zh-CN" sz="1200" dirty="0"/>
              <a:t>    case 0:</a:t>
            </a:r>
            <a:endParaRPr lang="en-US" altLang="zh-CN" sz="1200" dirty="0"/>
          </a:p>
          <a:p>
            <a:r>
              <a:rPr lang="en-US" altLang="zh-CN" sz="1200" dirty="0"/>
              <a:t>        </a:t>
            </a:r>
            <a:r>
              <a:rPr lang="en-US" altLang="zh-CN" sz="1200" dirty="0" err="1"/>
              <a:t>BlackFragment</a:t>
            </a:r>
            <a:r>
              <a:rPr lang="en-US" altLang="zh-CN" sz="1200" dirty="0"/>
              <a:t> bf = new </a:t>
            </a:r>
            <a:r>
              <a:rPr lang="en-US" altLang="zh-CN" sz="1200" dirty="0" err="1"/>
              <a:t>BlackFragment</a:t>
            </a:r>
            <a:r>
              <a:rPr lang="en-US" altLang="zh-CN" sz="1200" dirty="0"/>
              <a:t>();</a:t>
            </a:r>
            <a:endParaRPr lang="en-US" altLang="zh-CN" sz="1200" dirty="0"/>
          </a:p>
          <a:p>
            <a:r>
              <a:rPr lang="en-US" altLang="zh-CN" sz="1200" dirty="0"/>
              <a:t>        </a:t>
            </a:r>
            <a:r>
              <a:rPr lang="en-US" altLang="zh-CN" sz="1200" dirty="0" err="1"/>
              <a:t>ft.add</a:t>
            </a:r>
            <a:r>
              <a:rPr lang="en-US" altLang="zh-CN" sz="1200" dirty="0"/>
              <a:t>(</a:t>
            </a:r>
            <a:r>
              <a:rPr lang="en-US" altLang="zh-CN" sz="1200" dirty="0" err="1"/>
              <a:t>android.R.id.content</a:t>
            </a:r>
            <a:r>
              <a:rPr lang="en-US" altLang="zh-CN" sz="1200" dirty="0"/>
              <a:t>, bf);</a:t>
            </a:r>
            <a:endParaRPr lang="en-US" altLang="zh-CN" sz="1200" dirty="0"/>
          </a:p>
          <a:p>
            <a:r>
              <a:rPr lang="en-US" altLang="zh-CN" sz="1200" dirty="0"/>
              <a:t>//      </a:t>
            </a:r>
            <a:r>
              <a:rPr lang="en-US" altLang="zh-CN" sz="1200" dirty="0" err="1"/>
              <a:t>ft.commit</a:t>
            </a:r>
            <a:r>
              <a:rPr lang="en-US" altLang="zh-CN" sz="1200" dirty="0"/>
              <a:t>();</a:t>
            </a:r>
            <a:endParaRPr lang="en-US" altLang="zh-CN" sz="1200" dirty="0"/>
          </a:p>
          <a:p>
            <a:r>
              <a:rPr lang="en-US" altLang="zh-CN" sz="1200" dirty="0"/>
              <a:t>        break;</a:t>
            </a:r>
            <a:endParaRPr lang="en-US" altLang="zh-CN" sz="1200" dirty="0"/>
          </a:p>
          <a:p>
            <a:r>
              <a:rPr lang="en-US" altLang="zh-CN" sz="1200" dirty="0"/>
              <a:t>    case 1:</a:t>
            </a:r>
            <a:endParaRPr lang="en-US" altLang="zh-CN" sz="1200" dirty="0"/>
          </a:p>
          <a:p>
            <a:r>
              <a:rPr lang="en-US" altLang="zh-CN" sz="1200" dirty="0"/>
              <a:t>        </a:t>
            </a:r>
            <a:r>
              <a:rPr lang="en-US" altLang="zh-CN" sz="1200" dirty="0" err="1"/>
              <a:t>GreenFragment</a:t>
            </a:r>
            <a:r>
              <a:rPr lang="en-US" altLang="zh-CN" sz="1200" dirty="0"/>
              <a:t> gf = new </a:t>
            </a:r>
            <a:r>
              <a:rPr lang="en-US" altLang="zh-CN" sz="1200" dirty="0" err="1"/>
              <a:t>GreenFragment</a:t>
            </a:r>
            <a:r>
              <a:rPr lang="en-US" altLang="zh-CN" sz="1200" dirty="0"/>
              <a:t>();</a:t>
            </a:r>
            <a:endParaRPr lang="en-US" altLang="zh-CN" sz="1200" dirty="0"/>
          </a:p>
          <a:p>
            <a:r>
              <a:rPr lang="en-US" altLang="zh-CN" sz="1200" dirty="0"/>
              <a:t>        </a:t>
            </a:r>
            <a:r>
              <a:rPr lang="en-US" altLang="zh-CN" sz="1200" dirty="0" err="1"/>
              <a:t>ft.add</a:t>
            </a:r>
            <a:r>
              <a:rPr lang="en-US" altLang="zh-CN" sz="1200" dirty="0"/>
              <a:t>(</a:t>
            </a:r>
            <a:r>
              <a:rPr lang="en-US" altLang="zh-CN" sz="1200" dirty="0" err="1"/>
              <a:t>android.R.id.content</a:t>
            </a:r>
            <a:r>
              <a:rPr lang="en-US" altLang="zh-CN" sz="1200" dirty="0"/>
              <a:t>, gf);</a:t>
            </a:r>
            <a:endParaRPr lang="en-US" altLang="zh-CN" sz="1200" dirty="0"/>
          </a:p>
          <a:p>
            <a:r>
              <a:rPr lang="en-US" altLang="zh-CN" sz="1200" dirty="0"/>
              <a:t>//      </a:t>
            </a:r>
            <a:r>
              <a:rPr lang="en-US" altLang="zh-CN" sz="1200" dirty="0" err="1"/>
              <a:t>ft.commit</a:t>
            </a:r>
            <a:r>
              <a:rPr lang="en-US" altLang="zh-CN" sz="1200" dirty="0"/>
              <a:t>();</a:t>
            </a:r>
            <a:endParaRPr lang="en-US" altLang="zh-CN" sz="1200" dirty="0"/>
          </a:p>
          <a:p>
            <a:r>
              <a:rPr lang="en-US" altLang="zh-CN" sz="1200" dirty="0"/>
              <a:t>        break;</a:t>
            </a:r>
            <a:endParaRPr lang="en-US" altLang="zh-CN" sz="1200" dirty="0"/>
          </a:p>
          <a:p>
            <a:r>
              <a:rPr lang="en-US" altLang="zh-CN" sz="1200" dirty="0"/>
              <a:t>    case 2:</a:t>
            </a:r>
            <a:endParaRPr lang="en-US" altLang="zh-CN" sz="1200" dirty="0"/>
          </a:p>
          <a:p>
            <a:r>
              <a:rPr lang="en-US" altLang="zh-CN" sz="1200" dirty="0"/>
              <a:t>        </a:t>
            </a:r>
            <a:r>
              <a:rPr lang="en-US" altLang="zh-CN" sz="1200" dirty="0" err="1"/>
              <a:t>WhiteFragment</a:t>
            </a:r>
            <a:r>
              <a:rPr lang="en-US" altLang="zh-CN" sz="1200" dirty="0"/>
              <a:t> </a:t>
            </a:r>
            <a:r>
              <a:rPr lang="en-US" altLang="zh-CN" sz="1200" dirty="0" err="1"/>
              <a:t>wf</a:t>
            </a:r>
            <a:r>
              <a:rPr lang="en-US" altLang="zh-CN" sz="1200" dirty="0"/>
              <a:t> = new </a:t>
            </a:r>
            <a:r>
              <a:rPr lang="en-US" altLang="zh-CN" sz="1200" dirty="0" err="1"/>
              <a:t>WhiteFragment</a:t>
            </a:r>
            <a:r>
              <a:rPr lang="en-US" altLang="zh-CN" sz="1200" dirty="0"/>
              <a:t>();</a:t>
            </a:r>
            <a:endParaRPr lang="en-US" altLang="zh-CN" sz="1200" dirty="0"/>
          </a:p>
          <a:p>
            <a:r>
              <a:rPr lang="en-US" altLang="zh-CN" sz="1200" dirty="0"/>
              <a:t>        </a:t>
            </a:r>
            <a:r>
              <a:rPr lang="en-US" altLang="zh-CN" sz="1200" dirty="0" err="1"/>
              <a:t>ft.add</a:t>
            </a:r>
            <a:r>
              <a:rPr lang="en-US" altLang="zh-CN" sz="1200" dirty="0"/>
              <a:t>(</a:t>
            </a:r>
            <a:r>
              <a:rPr lang="en-US" altLang="zh-CN" sz="1200" dirty="0" err="1"/>
              <a:t>android.R.id.content</a:t>
            </a:r>
            <a:r>
              <a:rPr lang="en-US" altLang="zh-CN" sz="1200" dirty="0"/>
              <a:t>, </a:t>
            </a:r>
            <a:r>
              <a:rPr lang="en-US" altLang="zh-CN" sz="1200" dirty="0" err="1"/>
              <a:t>wf</a:t>
            </a:r>
            <a:r>
              <a:rPr lang="en-US" altLang="zh-CN" sz="1200" dirty="0"/>
              <a:t>);</a:t>
            </a:r>
            <a:endParaRPr lang="en-US" altLang="zh-CN" sz="1200" dirty="0"/>
          </a:p>
          <a:p>
            <a:r>
              <a:rPr lang="en-US" altLang="zh-CN" sz="1200" dirty="0"/>
              <a:t>//      </a:t>
            </a:r>
            <a:r>
              <a:rPr lang="en-US" altLang="zh-CN" sz="1200" dirty="0" err="1"/>
              <a:t>ft.commit</a:t>
            </a:r>
            <a:r>
              <a:rPr lang="en-US" altLang="zh-CN" sz="1200" dirty="0"/>
              <a:t>();</a:t>
            </a:r>
            <a:endParaRPr lang="en-US" altLang="zh-CN" sz="1200" dirty="0"/>
          </a:p>
          <a:p>
            <a:r>
              <a:rPr lang="en-US" altLang="zh-CN" sz="1200" dirty="0"/>
              <a:t>        break;</a:t>
            </a:r>
            <a:endParaRPr lang="en-US" altLang="zh-CN" sz="1200" dirty="0"/>
          </a:p>
          <a:p>
            <a:r>
              <a:rPr lang="en-US" altLang="zh-CN" sz="1200" dirty="0"/>
              <a:t>    default:</a:t>
            </a:r>
            <a:endParaRPr lang="en-US" altLang="zh-CN" sz="1200" dirty="0"/>
          </a:p>
          <a:p>
            <a:r>
              <a:rPr lang="en-US" altLang="zh-CN" sz="1200" dirty="0"/>
              <a:t>        break;</a:t>
            </a:r>
            <a:endParaRPr lang="en-US" altLang="zh-CN" sz="1200" dirty="0"/>
          </a:p>
          <a:p>
            <a:r>
              <a:rPr lang="en-US" altLang="zh-CN" sz="1200" dirty="0"/>
              <a:t>    }</a:t>
            </a:r>
            <a:endParaRPr lang="en-US" altLang="zh-CN" sz="1200" dirty="0"/>
          </a:p>
          <a:p>
            <a:r>
              <a:rPr lang="en-US" altLang="zh-CN" sz="1200" dirty="0" smtClean="0"/>
              <a:t>}</a:t>
            </a:r>
            <a:endParaRPr lang="en-US" altLang="zh-CN" sz="1200" dirty="0"/>
          </a:p>
        </p:txBody>
      </p:sp>
      <p:pic>
        <p:nvPicPr>
          <p:cNvPr id="2050" name="Picture 2" descr="http://segmentfault.com/img/bVbZ5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40458" y="16328"/>
            <a:ext cx="4077060" cy="5953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63" y="16328"/>
            <a:ext cx="11155837" cy="539853"/>
          </a:xfrm>
        </p:spPr>
        <p:txBody>
          <a:bodyPr>
            <a:normAutofit fontScale="90000"/>
          </a:bodyPr>
          <a:lstStyle/>
          <a:p>
            <a:r>
              <a:rPr lang="en-US" dirty="0" err="1" smtClean="0"/>
              <a:t>ActionBar</a:t>
            </a:r>
            <a:r>
              <a:rPr lang="en-US" dirty="0" smtClean="0"/>
              <a:t> with Tab</a:t>
            </a:r>
            <a:endParaRPr lang="en-US" dirty="0"/>
          </a:p>
        </p:txBody>
      </p:sp>
      <p:sp>
        <p:nvSpPr>
          <p:cNvPr id="4" name="TextBox 3"/>
          <p:cNvSpPr txBox="1"/>
          <p:nvPr/>
        </p:nvSpPr>
        <p:spPr>
          <a:xfrm>
            <a:off x="197963" y="556178"/>
            <a:ext cx="11708091" cy="4893647"/>
          </a:xfrm>
          <a:prstGeom prst="rect">
            <a:avLst/>
          </a:prstGeom>
          <a:noFill/>
        </p:spPr>
        <p:txBody>
          <a:bodyPr wrap="square" rtlCol="0">
            <a:spAutoFit/>
          </a:bodyPr>
          <a:lstStyle/>
          <a:p>
            <a:r>
              <a:rPr lang="en-US" altLang="zh-CN" sz="1200" dirty="0" smtClean="0"/>
              <a:t>@</a:t>
            </a:r>
            <a:r>
              <a:rPr lang="en-US" altLang="zh-CN" sz="1200" dirty="0"/>
              <a:t>Override</a:t>
            </a:r>
            <a:endParaRPr lang="en-US" altLang="zh-CN" sz="1200" dirty="0"/>
          </a:p>
          <a:p>
            <a:r>
              <a:rPr lang="en-US" altLang="zh-CN" sz="1200" dirty="0"/>
              <a:t>public void </a:t>
            </a:r>
            <a:r>
              <a:rPr lang="en-US" altLang="zh-CN" sz="1200" dirty="0" err="1"/>
              <a:t>onTabUnselected</a:t>
            </a:r>
            <a:r>
              <a:rPr lang="en-US" altLang="zh-CN" sz="1200" dirty="0"/>
              <a:t>(Tab </a:t>
            </a:r>
            <a:r>
              <a:rPr lang="en-US" altLang="zh-CN" sz="1200" dirty="0" err="1"/>
              <a:t>tab</a:t>
            </a:r>
            <a:r>
              <a:rPr lang="en-US" altLang="zh-CN" sz="1200" dirty="0"/>
              <a:t>, </a:t>
            </a:r>
            <a:r>
              <a:rPr lang="en-US" altLang="zh-CN" sz="1200" dirty="0" err="1"/>
              <a:t>FragmentTransaction</a:t>
            </a:r>
            <a:r>
              <a:rPr lang="en-US" altLang="zh-CN" sz="1200" dirty="0"/>
              <a:t> </a:t>
            </a:r>
            <a:r>
              <a:rPr lang="en-US" altLang="zh-CN" sz="1200" dirty="0" err="1"/>
              <a:t>ft</a:t>
            </a:r>
            <a:r>
              <a:rPr lang="en-US" altLang="zh-CN" sz="1200" dirty="0"/>
              <a:t>) {</a:t>
            </a:r>
            <a:endParaRPr lang="en-US" altLang="zh-CN" sz="1200" dirty="0"/>
          </a:p>
          <a:p>
            <a:r>
              <a:rPr lang="en-US" altLang="zh-CN" sz="1200" dirty="0"/>
              <a:t>// Tab</a:t>
            </a:r>
            <a:r>
              <a:rPr lang="zh-CN" altLang="en-US" sz="1200" dirty="0"/>
              <a:t>离开选中状态时执行的代码</a:t>
            </a:r>
            <a:endParaRPr lang="zh-CN" altLang="en-US" sz="1200" dirty="0"/>
          </a:p>
          <a:p>
            <a:r>
              <a:rPr lang="en-US" altLang="zh-CN" sz="1200" dirty="0"/>
              <a:t>}</a:t>
            </a:r>
            <a:endParaRPr lang="en-US" altLang="zh-CN" sz="1200" dirty="0"/>
          </a:p>
          <a:p>
            <a:r>
              <a:rPr lang="en-US" altLang="zh-CN" sz="1200" dirty="0"/>
              <a:t>@Override</a:t>
            </a:r>
            <a:endParaRPr lang="en-US" altLang="zh-CN" sz="1200" dirty="0"/>
          </a:p>
          <a:p>
            <a:r>
              <a:rPr lang="en-US" altLang="zh-CN" sz="1200" dirty="0"/>
              <a:t>public void </a:t>
            </a:r>
            <a:r>
              <a:rPr lang="en-US" altLang="zh-CN" sz="1200" dirty="0" err="1"/>
              <a:t>onTabReselected</a:t>
            </a:r>
            <a:r>
              <a:rPr lang="en-US" altLang="zh-CN" sz="1200" dirty="0"/>
              <a:t>(Tab </a:t>
            </a:r>
            <a:r>
              <a:rPr lang="en-US" altLang="zh-CN" sz="1200" dirty="0" err="1"/>
              <a:t>tab</a:t>
            </a:r>
            <a:r>
              <a:rPr lang="en-US" altLang="zh-CN" sz="1200" dirty="0"/>
              <a:t>, </a:t>
            </a:r>
            <a:r>
              <a:rPr lang="en-US" altLang="zh-CN" sz="1200" dirty="0" err="1"/>
              <a:t>FragmentTransaction</a:t>
            </a:r>
            <a:r>
              <a:rPr lang="en-US" altLang="zh-CN" sz="1200" dirty="0"/>
              <a:t> </a:t>
            </a:r>
            <a:r>
              <a:rPr lang="en-US" altLang="zh-CN" sz="1200" dirty="0" err="1"/>
              <a:t>ft</a:t>
            </a:r>
            <a:r>
              <a:rPr lang="en-US" altLang="zh-CN" sz="1200" dirty="0"/>
              <a:t>) {</a:t>
            </a:r>
            <a:endParaRPr lang="en-US" altLang="zh-CN" sz="1200" dirty="0"/>
          </a:p>
          <a:p>
            <a:r>
              <a:rPr lang="en-US" altLang="zh-CN" sz="1200" dirty="0"/>
              <a:t>// Tab</a:t>
            </a:r>
            <a:r>
              <a:rPr lang="zh-CN" altLang="en-US" sz="1200" dirty="0"/>
              <a:t>被选中后用户再次选中该</a:t>
            </a:r>
            <a:r>
              <a:rPr lang="en-US" altLang="zh-CN" sz="1200" dirty="0"/>
              <a:t>Tab</a:t>
            </a:r>
            <a:r>
              <a:rPr lang="zh-CN" altLang="en-US" sz="1200" dirty="0"/>
              <a:t>所执行的代码，通常不做任何事情</a:t>
            </a:r>
            <a:endParaRPr lang="zh-CN" altLang="en-US" sz="1200" dirty="0"/>
          </a:p>
          <a:p>
            <a:r>
              <a:rPr lang="en-US" altLang="zh-CN" sz="1200" dirty="0"/>
              <a:t>}</a:t>
            </a:r>
            <a:endParaRPr lang="en-US" altLang="zh-CN" sz="1200" dirty="0"/>
          </a:p>
          <a:p>
            <a:r>
              <a:rPr lang="zh-CN" altLang="en-US" sz="1200" dirty="0"/>
              <a:t>这三个方法需要注意的是</a:t>
            </a:r>
            <a:r>
              <a:rPr lang="en-US" sz="1200" dirty="0" err="1"/>
              <a:t>FragmentTransaction</a:t>
            </a:r>
            <a:r>
              <a:rPr lang="zh-CN" altLang="en-US" sz="1200" dirty="0"/>
              <a:t>参数的使用</a:t>
            </a:r>
            <a:r>
              <a:rPr lang="en-US" altLang="zh-CN" sz="1200" dirty="0"/>
              <a:t>(</a:t>
            </a:r>
            <a:r>
              <a:rPr lang="zh-CN" altLang="en-US" sz="1200" dirty="0">
                <a:hlinkClick r:id="rId1"/>
              </a:rPr>
              <a:t>文档介绍</a:t>
            </a:r>
            <a:r>
              <a:rPr lang="en-US" altLang="zh-CN" sz="1200" dirty="0"/>
              <a:t>)</a:t>
            </a:r>
            <a:r>
              <a:rPr lang="zh-CN" altLang="en-US" sz="1200" dirty="0"/>
              <a:t>。往</a:t>
            </a:r>
            <a:r>
              <a:rPr lang="en-US" sz="1200" dirty="0" err="1"/>
              <a:t>FragmentTransaction</a:t>
            </a:r>
            <a:r>
              <a:rPr lang="zh-CN" altLang="en-US" sz="1200" dirty="0"/>
              <a:t>添加</a:t>
            </a:r>
            <a:r>
              <a:rPr lang="en-US" sz="1200" dirty="0"/>
              <a:t>Fragment</a:t>
            </a:r>
            <a:r>
              <a:rPr lang="zh-CN" altLang="en-US" sz="1200" dirty="0"/>
              <a:t>可以用两种方法</a:t>
            </a:r>
            <a:r>
              <a:rPr lang="en-US" sz="1200" dirty="0"/>
              <a:t>add()</a:t>
            </a:r>
            <a:r>
              <a:rPr lang="zh-CN" altLang="en-US" sz="1200" dirty="0"/>
              <a:t>或者</a:t>
            </a:r>
            <a:r>
              <a:rPr lang="en-US" sz="1200" dirty="0"/>
              <a:t>attach()，add()</a:t>
            </a:r>
            <a:r>
              <a:rPr lang="zh-CN" altLang="en-US" sz="1200" dirty="0"/>
              <a:t>有三个重载方法，但这里我们只看</a:t>
            </a:r>
            <a:r>
              <a:rPr lang="en-US" sz="1200" dirty="0"/>
              <a:t>add(</a:t>
            </a:r>
            <a:r>
              <a:rPr lang="en-US" sz="1200" dirty="0" err="1"/>
              <a:t>int</a:t>
            </a:r>
            <a:r>
              <a:rPr lang="en-US" sz="1200" dirty="0"/>
              <a:t> </a:t>
            </a:r>
            <a:r>
              <a:rPr lang="en-US" sz="1200" dirty="0" err="1"/>
              <a:t>containerViewId</a:t>
            </a:r>
            <a:r>
              <a:rPr lang="en-US" sz="1200" dirty="0"/>
              <a:t>, Fragment </a:t>
            </a:r>
            <a:r>
              <a:rPr lang="en-US" sz="1200" dirty="0" err="1"/>
              <a:t>fragment</a:t>
            </a:r>
            <a:r>
              <a:rPr lang="en-US" sz="1200" dirty="0"/>
              <a:t>, [String tag])</a:t>
            </a:r>
            <a:r>
              <a:rPr lang="zh-CN" altLang="en-US" sz="1200" dirty="0"/>
              <a:t>里的第一个参数</a:t>
            </a:r>
            <a:r>
              <a:rPr lang="en-US" sz="1200" dirty="0" err="1"/>
              <a:t>containerViewId</a:t>
            </a:r>
            <a:r>
              <a:rPr lang="en-US" sz="1200" dirty="0"/>
              <a:t>，</a:t>
            </a:r>
            <a:r>
              <a:rPr lang="zh-CN" altLang="en-US" sz="1200" dirty="0"/>
              <a:t>根据名字可以知道这个参数表示</a:t>
            </a:r>
            <a:r>
              <a:rPr lang="en-US" sz="1200" dirty="0"/>
              <a:t>Fragment</a:t>
            </a:r>
            <a:r>
              <a:rPr lang="zh-CN" altLang="en-US" sz="1200" dirty="0"/>
              <a:t>所在容器</a:t>
            </a:r>
            <a:r>
              <a:rPr lang="en-US" sz="1200" dirty="0" err="1"/>
              <a:t>ViewGroup</a:t>
            </a:r>
            <a:r>
              <a:rPr lang="zh-CN" altLang="en-US" sz="1200" dirty="0"/>
              <a:t>的</a:t>
            </a:r>
            <a:r>
              <a:rPr lang="en-US" sz="1200" dirty="0"/>
              <a:t>Id。</a:t>
            </a:r>
            <a:r>
              <a:rPr lang="zh-CN" altLang="en-US" sz="1200" dirty="0"/>
              <a:t>也就是说，在</a:t>
            </a:r>
            <a:r>
              <a:rPr lang="en-US" sz="1200" dirty="0"/>
              <a:t>Activity</a:t>
            </a:r>
            <a:r>
              <a:rPr lang="zh-CN" altLang="en-US" sz="1200" dirty="0"/>
              <a:t>调用</a:t>
            </a:r>
            <a:r>
              <a:rPr lang="en-US" sz="1200" dirty="0" err="1"/>
              <a:t>setContentView</a:t>
            </a:r>
            <a:r>
              <a:rPr lang="en-US" sz="1200" dirty="0"/>
              <a:t>()</a:t>
            </a:r>
            <a:r>
              <a:rPr lang="zh-CN" altLang="en-US" sz="1200" dirty="0"/>
              <a:t>所设置的根视图里，至少要包含一个</a:t>
            </a:r>
            <a:r>
              <a:rPr lang="en-US" sz="1200" dirty="0" err="1"/>
              <a:t>ViewGroup</a:t>
            </a:r>
            <a:r>
              <a:rPr lang="en-US" sz="1200" dirty="0"/>
              <a:t>，</a:t>
            </a:r>
            <a:r>
              <a:rPr lang="zh-CN" altLang="en-US" sz="1200" dirty="0"/>
              <a:t>并且该</a:t>
            </a:r>
            <a:r>
              <a:rPr lang="en-US" sz="1200" dirty="0" err="1"/>
              <a:t>ViewGroup</a:t>
            </a:r>
            <a:r>
              <a:rPr lang="zh-CN" altLang="en-US" sz="1200" dirty="0"/>
              <a:t>需要有一个</a:t>
            </a:r>
            <a:r>
              <a:rPr lang="en-US" sz="1200" dirty="0"/>
              <a:t>id。</a:t>
            </a:r>
            <a:r>
              <a:rPr lang="zh-CN" altLang="en-US" sz="1200" dirty="0"/>
              <a:t>但是如果是</a:t>
            </a:r>
            <a:r>
              <a:rPr lang="en-US" sz="1200" dirty="0"/>
              <a:t>Fragment</a:t>
            </a:r>
            <a:r>
              <a:rPr lang="zh-CN" altLang="en-US" sz="1200" dirty="0"/>
              <a:t>所要展示的内容会填满整个</a:t>
            </a:r>
            <a:r>
              <a:rPr lang="en-US" sz="1200" dirty="0"/>
              <a:t>Tab，</a:t>
            </a:r>
            <a:r>
              <a:rPr lang="zh-CN" altLang="en-US" sz="1200" dirty="0"/>
              <a:t>那么就可以省去</a:t>
            </a:r>
            <a:r>
              <a:rPr lang="en-US" sz="1200" dirty="0" err="1"/>
              <a:t>setContentView</a:t>
            </a:r>
            <a:r>
              <a:rPr lang="en-US" sz="1200" dirty="0"/>
              <a:t>()</a:t>
            </a:r>
            <a:r>
              <a:rPr lang="zh-CN" altLang="en-US" sz="1200" dirty="0"/>
              <a:t>方法，并用</a:t>
            </a:r>
            <a:r>
              <a:rPr lang="en-US" sz="1200" dirty="0" err="1"/>
              <a:t>android.R.id.content</a:t>
            </a:r>
            <a:r>
              <a:rPr lang="zh-CN" altLang="en-US" sz="1200" dirty="0"/>
              <a:t>来设置</a:t>
            </a:r>
            <a:r>
              <a:rPr lang="en-US" sz="1200" dirty="0" err="1"/>
              <a:t>containerViewId</a:t>
            </a:r>
            <a:r>
              <a:rPr lang="en-US" sz="1200" dirty="0"/>
              <a:t>，</a:t>
            </a:r>
            <a:r>
              <a:rPr lang="zh-CN" altLang="en-US" sz="1200" dirty="0" smtClean="0"/>
              <a:t>如上面</a:t>
            </a:r>
            <a:r>
              <a:rPr lang="zh-CN" altLang="en-US" sz="1200" dirty="0"/>
              <a:t>代码所</a:t>
            </a:r>
            <a:r>
              <a:rPr lang="zh-CN" altLang="en-US" sz="1200" dirty="0" smtClean="0"/>
              <a:t>示。</a:t>
            </a:r>
            <a:r>
              <a:rPr lang="zh-CN" altLang="en-US" sz="1200" dirty="0"/>
              <a:t>如果希望在</a:t>
            </a:r>
            <a:r>
              <a:rPr lang="en-US" sz="1200" dirty="0"/>
              <a:t>Tab</a:t>
            </a:r>
            <a:r>
              <a:rPr lang="zh-CN" altLang="en-US" sz="1200" dirty="0"/>
              <a:t>切换时</a:t>
            </a:r>
            <a:r>
              <a:rPr lang="en-US" sz="1200" dirty="0"/>
              <a:t>Fragment</a:t>
            </a:r>
            <a:r>
              <a:rPr lang="zh-CN" altLang="en-US" sz="1200" dirty="0"/>
              <a:t>能保存上一次离开时的状态，那么应该使用</a:t>
            </a:r>
            <a:r>
              <a:rPr lang="en-US" sz="1200" dirty="0"/>
              <a:t>attach(Fragment fragment)</a:t>
            </a:r>
            <a:r>
              <a:rPr lang="zh-CN" altLang="en-US" sz="1200" dirty="0"/>
              <a:t>方</a:t>
            </a:r>
            <a:r>
              <a:rPr lang="zh-CN" altLang="en-US" sz="1200" dirty="0" smtClean="0"/>
              <a:t>法。</a:t>
            </a:r>
            <a:endParaRPr lang="en-US" altLang="zh-CN" sz="1200" dirty="0" smtClean="0"/>
          </a:p>
          <a:p>
            <a:r>
              <a:rPr lang="en-US" altLang="zh-CN" sz="1200" dirty="0"/>
              <a:t>public class </a:t>
            </a:r>
            <a:r>
              <a:rPr lang="en-US" altLang="zh-CN" sz="1200" dirty="0" err="1"/>
              <a:t>BlackFragment</a:t>
            </a:r>
            <a:r>
              <a:rPr lang="en-US" altLang="zh-CN" sz="1200" dirty="0"/>
              <a:t> extends Fragment {</a:t>
            </a:r>
            <a:endParaRPr lang="en-US" altLang="zh-CN" sz="1200" dirty="0"/>
          </a:p>
          <a:p>
            <a:r>
              <a:rPr lang="en-US" altLang="zh-CN" sz="1200" dirty="0"/>
              <a:t>    @Override</a:t>
            </a:r>
            <a:endParaRPr lang="en-US" altLang="zh-CN" sz="1200" dirty="0"/>
          </a:p>
          <a:p>
            <a:r>
              <a:rPr lang="en-US" altLang="zh-CN" sz="1200" dirty="0"/>
              <a:t>    public View </a:t>
            </a:r>
            <a:r>
              <a:rPr lang="en-US" altLang="zh-CN" sz="1200" dirty="0" err="1"/>
              <a:t>onCreateView</a:t>
            </a:r>
            <a:r>
              <a:rPr lang="en-US" altLang="zh-CN" sz="1200" dirty="0"/>
              <a:t>(</a:t>
            </a:r>
            <a:r>
              <a:rPr lang="en-US" altLang="zh-CN" sz="1200" dirty="0" err="1"/>
              <a:t>LayoutInflater</a:t>
            </a:r>
            <a:r>
              <a:rPr lang="en-US" altLang="zh-CN" sz="1200" dirty="0"/>
              <a:t> </a:t>
            </a:r>
            <a:r>
              <a:rPr lang="en-US" altLang="zh-CN" sz="1200" dirty="0" err="1"/>
              <a:t>inflater</a:t>
            </a:r>
            <a:r>
              <a:rPr lang="en-US" altLang="zh-CN" sz="1200" dirty="0"/>
              <a:t>, </a:t>
            </a:r>
            <a:r>
              <a:rPr lang="en-US" altLang="zh-CN" sz="1200" dirty="0" err="1"/>
              <a:t>ViewGroup</a:t>
            </a:r>
            <a:r>
              <a:rPr lang="en-US" altLang="zh-CN" sz="1200" dirty="0"/>
              <a:t> container,</a:t>
            </a:r>
            <a:endParaRPr lang="en-US" altLang="zh-CN" sz="1200" dirty="0"/>
          </a:p>
          <a:p>
            <a:r>
              <a:rPr lang="en-US" altLang="zh-CN" sz="1200" dirty="0"/>
              <a:t>            Bundle </a:t>
            </a:r>
            <a:r>
              <a:rPr lang="en-US" altLang="zh-CN" sz="1200" dirty="0" err="1"/>
              <a:t>savedInstanceState</a:t>
            </a:r>
            <a:r>
              <a:rPr lang="en-US" altLang="zh-CN" sz="1200" dirty="0"/>
              <a:t>) {</a:t>
            </a:r>
            <a:endParaRPr lang="en-US" altLang="zh-CN" sz="1200" dirty="0"/>
          </a:p>
          <a:p>
            <a:r>
              <a:rPr lang="en-US" altLang="zh-CN" sz="1200" dirty="0"/>
              <a:t>        </a:t>
            </a:r>
            <a:r>
              <a:rPr lang="en-US" altLang="zh-CN" sz="1200" dirty="0" err="1"/>
              <a:t>LinearLayout</a:t>
            </a:r>
            <a:r>
              <a:rPr lang="en-US" altLang="zh-CN" sz="1200" dirty="0"/>
              <a:t> </a:t>
            </a:r>
            <a:r>
              <a:rPr lang="en-US" altLang="zh-CN" sz="1200" dirty="0" err="1"/>
              <a:t>colorLayout</a:t>
            </a:r>
            <a:r>
              <a:rPr lang="en-US" altLang="zh-CN" sz="1200" dirty="0"/>
              <a:t> = new </a:t>
            </a:r>
            <a:r>
              <a:rPr lang="en-US" altLang="zh-CN" sz="1200" dirty="0" err="1"/>
              <a:t>LinearLayout</a:t>
            </a:r>
            <a:r>
              <a:rPr lang="en-US" altLang="zh-CN" sz="1200" dirty="0"/>
              <a:t>(</a:t>
            </a:r>
            <a:r>
              <a:rPr lang="en-US" altLang="zh-CN" sz="1200" dirty="0" err="1"/>
              <a:t>getActivity</a:t>
            </a:r>
            <a:r>
              <a:rPr lang="en-US" altLang="zh-CN" sz="1200" dirty="0"/>
              <a:t>());</a:t>
            </a:r>
            <a:endParaRPr lang="en-US" altLang="zh-CN" sz="1200" dirty="0"/>
          </a:p>
          <a:p>
            <a:r>
              <a:rPr lang="en-US" altLang="zh-CN" sz="1200" dirty="0"/>
              <a:t>        </a:t>
            </a:r>
            <a:r>
              <a:rPr lang="en-US" altLang="zh-CN" sz="1200" dirty="0" err="1"/>
              <a:t>LinearLayout.LayoutParams</a:t>
            </a:r>
            <a:r>
              <a:rPr lang="en-US" altLang="zh-CN" sz="1200" dirty="0"/>
              <a:t> </a:t>
            </a:r>
            <a:r>
              <a:rPr lang="en-US" altLang="zh-CN" sz="1200" dirty="0" err="1"/>
              <a:t>ll</a:t>
            </a:r>
            <a:r>
              <a:rPr lang="en-US" altLang="zh-CN" sz="1200" dirty="0"/>
              <a:t> = new </a:t>
            </a:r>
            <a:r>
              <a:rPr lang="en-US" altLang="zh-CN" sz="1200" dirty="0" err="1"/>
              <a:t>LayoutParams</a:t>
            </a:r>
            <a:r>
              <a:rPr lang="en-US" altLang="zh-CN" sz="1200" dirty="0"/>
              <a:t>(</a:t>
            </a:r>
            <a:endParaRPr lang="en-US" altLang="zh-CN" sz="1200" dirty="0"/>
          </a:p>
          <a:p>
            <a:r>
              <a:rPr lang="en-US" altLang="zh-CN" sz="1200" dirty="0"/>
              <a:t>                </a:t>
            </a:r>
            <a:r>
              <a:rPr lang="en-US" altLang="zh-CN" sz="1200" dirty="0" err="1"/>
              <a:t>LayoutParams.MATCH_PARENT</a:t>
            </a:r>
            <a:r>
              <a:rPr lang="en-US" altLang="zh-CN" sz="1200" dirty="0"/>
              <a:t>, </a:t>
            </a:r>
            <a:r>
              <a:rPr lang="en-US" altLang="zh-CN" sz="1200" dirty="0" err="1"/>
              <a:t>LayoutParams.MATCH_PARENT</a:t>
            </a:r>
            <a:r>
              <a:rPr lang="en-US" altLang="zh-CN" sz="1200" dirty="0"/>
              <a:t>);</a:t>
            </a:r>
            <a:endParaRPr lang="en-US" altLang="zh-CN" sz="1200" dirty="0"/>
          </a:p>
          <a:p>
            <a:r>
              <a:rPr lang="en-US" altLang="zh-CN" sz="1200" dirty="0"/>
              <a:t>        </a:t>
            </a:r>
            <a:r>
              <a:rPr lang="en-US" altLang="zh-CN" sz="1200" dirty="0" err="1"/>
              <a:t>colorLayout.setBackgroundColor</a:t>
            </a:r>
            <a:r>
              <a:rPr lang="en-US" altLang="zh-CN" sz="1200" dirty="0"/>
              <a:t>(</a:t>
            </a:r>
            <a:r>
              <a:rPr lang="en-US" altLang="zh-CN" sz="1200" dirty="0" err="1"/>
              <a:t>Color.BLACK</a:t>
            </a:r>
            <a:r>
              <a:rPr lang="en-US" altLang="zh-CN" sz="1200" dirty="0"/>
              <a:t>);</a:t>
            </a:r>
            <a:endParaRPr lang="en-US" altLang="zh-CN" sz="1200" dirty="0"/>
          </a:p>
          <a:p>
            <a:r>
              <a:rPr lang="en-US" altLang="zh-CN" sz="1200" dirty="0"/>
              <a:t>        </a:t>
            </a:r>
            <a:r>
              <a:rPr lang="en-US" altLang="zh-CN" sz="1200" dirty="0" err="1"/>
              <a:t>colorLayout.setLayoutParams</a:t>
            </a:r>
            <a:r>
              <a:rPr lang="en-US" altLang="zh-CN" sz="1200" dirty="0"/>
              <a:t>(</a:t>
            </a:r>
            <a:r>
              <a:rPr lang="en-US" altLang="zh-CN" sz="1200" dirty="0" err="1"/>
              <a:t>ll</a:t>
            </a:r>
            <a:r>
              <a:rPr lang="en-US" altLang="zh-CN" sz="1200" dirty="0"/>
              <a:t>);</a:t>
            </a:r>
            <a:endParaRPr lang="en-US" altLang="zh-CN" sz="1200" dirty="0"/>
          </a:p>
          <a:p>
            <a:r>
              <a:rPr lang="en-US" altLang="zh-CN" sz="1200" dirty="0"/>
              <a:t>        return </a:t>
            </a:r>
            <a:r>
              <a:rPr lang="en-US" altLang="zh-CN" sz="1200" dirty="0" err="1"/>
              <a:t>colorLayout</a:t>
            </a:r>
            <a:r>
              <a:rPr lang="en-US" altLang="zh-CN" sz="1200" dirty="0"/>
              <a:t>;</a:t>
            </a:r>
            <a:endParaRPr lang="en-US" altLang="zh-CN" sz="1200" dirty="0"/>
          </a:p>
          <a:p>
            <a:r>
              <a:rPr lang="en-US" altLang="zh-CN" sz="1200" dirty="0"/>
              <a:t>    }</a:t>
            </a:r>
            <a:endParaRPr lang="en-US" altLang="zh-CN" sz="1200" dirty="0"/>
          </a:p>
          <a:p>
            <a:r>
              <a:rPr lang="en-US" altLang="zh-CN" sz="1200" dirty="0"/>
              <a:t>}</a:t>
            </a:r>
            <a:endParaRPr lang="en-US" altLang="zh-CN" sz="1200" dirty="0"/>
          </a:p>
          <a:p>
            <a:endParaRPr lang="en-US" sz="1200" dirty="0"/>
          </a:p>
        </p:txBody>
      </p:sp>
      <p:pic>
        <p:nvPicPr>
          <p:cNvPr id="2050" name="Picture 2" descr="http://segmentfault.com/img/bVbZ5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0458" y="16328"/>
            <a:ext cx="4077060" cy="59531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egmentfault.com/img/bVbZ6j"/>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0326" y="3567112"/>
            <a:ext cx="1428750" cy="20955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egmentfault.com/img/bVbZ6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0238" y="3567112"/>
            <a:ext cx="1428750" cy="20955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4884" y="223068"/>
            <a:ext cx="10515600" cy="1275794"/>
          </a:xfrm>
        </p:spPr>
        <p:txBody>
          <a:bodyPr>
            <a:normAutofit fontScale="92500" lnSpcReduction="10000"/>
          </a:bodyPr>
          <a:lstStyle/>
          <a:p>
            <a:r>
              <a:rPr lang="en-US" sz="1800" dirty="0"/>
              <a:t>Android</a:t>
            </a:r>
            <a:r>
              <a:rPr lang="zh-CN" altLang="en-US" sz="1800" dirty="0"/>
              <a:t>平台提供非常多各種應用的畫面元件，可以很容易讓你組合成應用程式需要的畫面，這些畫面元件主要在</a:t>
            </a:r>
            <a:r>
              <a:rPr lang="en-US" sz="1800" dirty="0"/>
              <a:t>Android API</a:t>
            </a:r>
            <a:r>
              <a:rPr lang="zh-CN" altLang="en-US" sz="1800" dirty="0"/>
              <a:t>的「</a:t>
            </a:r>
            <a:r>
              <a:rPr lang="en-US" sz="1800" dirty="0" err="1"/>
              <a:t>android.widget</a:t>
            </a:r>
            <a:r>
              <a:rPr lang="en-US" sz="1800" dirty="0"/>
              <a:t>」</a:t>
            </a:r>
            <a:r>
              <a:rPr lang="zh-CN" altLang="en-US" sz="1800" dirty="0"/>
              <a:t>套件</a:t>
            </a:r>
            <a:r>
              <a:rPr lang="zh-CN" altLang="en-US" sz="1800" dirty="0" smtClean="0"/>
              <a:t>。</a:t>
            </a:r>
            <a:endParaRPr lang="en-US" altLang="zh-CN" sz="1800" dirty="0" smtClean="0"/>
          </a:p>
          <a:p>
            <a:r>
              <a:rPr lang="zh-TW" altLang="en-US" sz="1800" dirty="0"/>
              <a:t>在一般的情況下，應用程式的一個畫面，通常是由一個</a:t>
            </a:r>
            <a:r>
              <a:rPr lang="en-US" altLang="zh-TW" sz="1800" dirty="0"/>
              <a:t>Activity</a:t>
            </a:r>
            <a:r>
              <a:rPr lang="zh-TW" altLang="en-US" sz="1800" dirty="0"/>
              <a:t>類別和一個畫面配置檔組合而成的。</a:t>
            </a:r>
            <a:r>
              <a:rPr lang="en-US" altLang="zh-TW" sz="1800" dirty="0"/>
              <a:t>Activity</a:t>
            </a:r>
            <a:r>
              <a:rPr lang="zh-TW" altLang="en-US" sz="1800" dirty="0"/>
              <a:t>類別是一個繼承自「</a:t>
            </a:r>
            <a:r>
              <a:rPr lang="en-US" altLang="zh-TW" sz="1800" dirty="0" err="1"/>
              <a:t>android.app.Acitivty</a:t>
            </a:r>
            <a:r>
              <a:rPr lang="zh-TW" altLang="en-US" sz="1800" dirty="0"/>
              <a:t>」的子類別，這個類別負責執行讀取資料、提供互動功能這類工作。搭配使用的畫面配置檔是一個</a:t>
            </a:r>
            <a:r>
              <a:rPr lang="en-US" altLang="zh-TW" sz="1800" dirty="0"/>
              <a:t>XML</a:t>
            </a:r>
            <a:r>
              <a:rPr lang="zh-TW" altLang="en-US" sz="1800" dirty="0"/>
              <a:t>格式的文件，負責提供</a:t>
            </a:r>
            <a:r>
              <a:rPr lang="en-US" altLang="zh-TW" sz="1800" dirty="0"/>
              <a:t>Activity</a:t>
            </a:r>
            <a:r>
              <a:rPr lang="zh-TW" altLang="en-US" sz="1800" dirty="0"/>
              <a:t>元件使用的畫面。</a:t>
            </a:r>
            <a:endParaRPr lang="en-US" altLang="zh-CN" sz="1800" dirty="0" smtClean="0"/>
          </a:p>
          <a:p>
            <a:endParaRPr lang="en-US" sz="1800" dirty="0"/>
          </a:p>
        </p:txBody>
      </p:sp>
      <p:pic>
        <p:nvPicPr>
          <p:cNvPr id="2050" name="Picture 2" descr="http://www.codedata.com.tw/wp-content/uploads/2015/10/AndroidTutorial6_01_04_0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4884" y="1498862"/>
            <a:ext cx="5667375" cy="29813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24205" y="4656841"/>
            <a:ext cx="11547835" cy="1200329"/>
          </a:xfrm>
          <a:prstGeom prst="rect">
            <a:avLst/>
          </a:prstGeom>
          <a:noFill/>
        </p:spPr>
        <p:txBody>
          <a:bodyPr wrap="square" rtlCol="0">
            <a:spAutoFit/>
          </a:bodyPr>
          <a:lstStyle/>
          <a:p>
            <a:r>
              <a:rPr lang="en-US" dirty="0" smtClean="0"/>
              <a:t>Icon, Color, and Layout Resources: </a:t>
            </a:r>
            <a:endParaRPr lang="en-US" dirty="0" smtClean="0"/>
          </a:p>
          <a:p>
            <a:r>
              <a:rPr lang="en-US" dirty="0">
                <a:hlinkClick r:id="rId2"/>
              </a:rPr>
              <a:t>http://www.smashingmagazine.com/tag/icons</a:t>
            </a:r>
            <a:r>
              <a:rPr lang="en-US" dirty="0" smtClean="0">
                <a:hlinkClick r:id="rId2"/>
              </a:rPr>
              <a:t>/</a:t>
            </a:r>
            <a:endParaRPr lang="en-US" dirty="0" smtClean="0"/>
          </a:p>
          <a:p>
            <a:r>
              <a:rPr lang="en-US" dirty="0">
                <a:hlinkClick r:id="rId3"/>
              </a:rPr>
              <a:t>https://</a:t>
            </a:r>
            <a:r>
              <a:rPr lang="en-US" dirty="0" smtClean="0">
                <a:hlinkClick r:id="rId3"/>
              </a:rPr>
              <a:t>developer.android.com/design/style/color.html</a:t>
            </a:r>
            <a:endParaRPr lang="en-US" dirty="0" smtClean="0"/>
          </a:p>
          <a:p>
            <a:r>
              <a:rPr lang="en-US" dirty="0">
                <a:hlinkClick r:id="rId4"/>
              </a:rPr>
              <a:t>https://kuler.adobe.com/create/color-wheel/</a:t>
            </a:r>
            <a:endParaRPr lang="en-US" dirty="0"/>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207" y="365126"/>
            <a:ext cx="10929593" cy="586982"/>
          </a:xfrm>
        </p:spPr>
        <p:txBody>
          <a:bodyPr>
            <a:normAutofit fontScale="90000"/>
          </a:bodyPr>
          <a:lstStyle/>
          <a:p>
            <a:r>
              <a:rPr lang="en-US" b="1" dirty="0"/>
              <a:t>Android</a:t>
            </a:r>
            <a:r>
              <a:rPr lang="zh-CN" altLang="en-US" b="1" dirty="0"/>
              <a:t>應用程式資源介紹</a:t>
            </a:r>
            <a:endParaRPr lang="zh-CN" altLang="en-US" b="1" dirty="0"/>
          </a:p>
        </p:txBody>
      </p:sp>
      <p:sp>
        <p:nvSpPr>
          <p:cNvPr id="5" name="TextBox 4"/>
          <p:cNvSpPr txBox="1"/>
          <p:nvPr/>
        </p:nvSpPr>
        <p:spPr>
          <a:xfrm>
            <a:off x="424207" y="1423447"/>
            <a:ext cx="11415860" cy="2585323"/>
          </a:xfrm>
          <a:prstGeom prst="rect">
            <a:avLst/>
          </a:prstGeom>
          <a:noFill/>
        </p:spPr>
        <p:txBody>
          <a:bodyPr wrap="square" rtlCol="0">
            <a:spAutoFit/>
          </a:bodyPr>
          <a:lstStyle/>
          <a:p>
            <a:r>
              <a:rPr lang="en-US" altLang="zh-TW" dirty="0"/>
              <a:t>Android</a:t>
            </a:r>
            <a:r>
              <a:rPr lang="zh-TW" altLang="en-US" dirty="0"/>
              <a:t>應用程式專案在「</a:t>
            </a:r>
            <a:r>
              <a:rPr lang="en-US" altLang="zh-TW" dirty="0"/>
              <a:t>res</a:t>
            </a:r>
            <a:r>
              <a:rPr lang="zh-TW" altLang="en-US" dirty="0"/>
              <a:t>」目錄下的各種資源目錄</a:t>
            </a:r>
            <a:r>
              <a:rPr lang="en-US" altLang="zh-TW" dirty="0"/>
              <a:t>:</a:t>
            </a:r>
            <a:endParaRPr lang="en-US" altLang="zh-TW" dirty="0"/>
          </a:p>
          <a:p>
            <a:pPr marL="285750" indent="-285750">
              <a:buFont typeface="Arial" panose="020B0604020202020204" pitchFamily="34" charset="0"/>
              <a:buChar char="•"/>
            </a:pPr>
            <a:r>
              <a:rPr lang="en-US" altLang="zh-TW" dirty="0" err="1"/>
              <a:t>anim</a:t>
            </a:r>
            <a:r>
              <a:rPr lang="en-US" altLang="zh-TW" dirty="0"/>
              <a:t> – </a:t>
            </a:r>
            <a:r>
              <a:rPr lang="zh-TW" altLang="en-US" dirty="0"/>
              <a:t>動畫資源，</a:t>
            </a:r>
            <a:r>
              <a:rPr lang="en-US" altLang="zh-TW" dirty="0"/>
              <a:t>XML</a:t>
            </a:r>
            <a:r>
              <a:rPr lang="zh-TW" altLang="en-US" dirty="0"/>
              <a:t>格式檔案，檔案名稱就是資源名稱。</a:t>
            </a:r>
            <a:endParaRPr lang="zh-TW" altLang="en-US" dirty="0"/>
          </a:p>
          <a:p>
            <a:pPr marL="285750" indent="-285750">
              <a:buFont typeface="Arial" panose="020B0604020202020204" pitchFamily="34" charset="0"/>
              <a:buChar char="•"/>
            </a:pPr>
            <a:r>
              <a:rPr lang="en-US" altLang="zh-TW" dirty="0"/>
              <a:t>color – </a:t>
            </a:r>
            <a:r>
              <a:rPr lang="zh-TW" altLang="en-US" dirty="0"/>
              <a:t>顏色狀態資源，</a:t>
            </a:r>
            <a:r>
              <a:rPr lang="en-US" altLang="zh-TW" dirty="0"/>
              <a:t>XML</a:t>
            </a:r>
            <a:r>
              <a:rPr lang="zh-TW" altLang="en-US" dirty="0"/>
              <a:t>格式檔案，檔案名稱就是資源名稱。</a:t>
            </a:r>
            <a:endParaRPr lang="zh-TW" altLang="en-US" dirty="0"/>
          </a:p>
          <a:p>
            <a:pPr marL="285750" indent="-285750">
              <a:buFont typeface="Arial" panose="020B0604020202020204" pitchFamily="34" charset="0"/>
              <a:buChar char="•"/>
            </a:pPr>
            <a:r>
              <a:rPr lang="en-US" altLang="zh-TW" dirty="0" err="1"/>
              <a:t>drawable</a:t>
            </a:r>
            <a:r>
              <a:rPr lang="en-US" altLang="zh-TW" dirty="0"/>
              <a:t> – </a:t>
            </a:r>
            <a:r>
              <a:rPr lang="zh-TW" altLang="en-US" dirty="0"/>
              <a:t>圖形與繪圖資源，圖形檔案與</a:t>
            </a:r>
            <a:r>
              <a:rPr lang="en-US" altLang="zh-TW" dirty="0"/>
              <a:t>XML</a:t>
            </a:r>
            <a:r>
              <a:rPr lang="zh-TW" altLang="en-US" dirty="0"/>
              <a:t>格式檔案，檔案名稱就是資源名稱。</a:t>
            </a:r>
            <a:endParaRPr lang="zh-TW" altLang="en-US" dirty="0"/>
          </a:p>
          <a:p>
            <a:pPr marL="285750" indent="-285750">
              <a:buFont typeface="Arial" panose="020B0604020202020204" pitchFamily="34" charset="0"/>
              <a:buChar char="•"/>
            </a:pPr>
            <a:r>
              <a:rPr lang="en-US" altLang="zh-TW" dirty="0"/>
              <a:t>layout – </a:t>
            </a:r>
            <a:r>
              <a:rPr lang="zh-TW" altLang="en-US" dirty="0"/>
              <a:t>畫面配置資源，</a:t>
            </a:r>
            <a:r>
              <a:rPr lang="en-US" altLang="zh-TW" dirty="0"/>
              <a:t>XML</a:t>
            </a:r>
            <a:r>
              <a:rPr lang="zh-TW" altLang="en-US" dirty="0"/>
              <a:t>格式檔案，檔案名稱就是資源名稱。</a:t>
            </a:r>
            <a:endParaRPr lang="zh-TW" altLang="en-US" dirty="0"/>
          </a:p>
          <a:p>
            <a:pPr marL="285750" indent="-285750">
              <a:buFont typeface="Arial" panose="020B0604020202020204" pitchFamily="34" charset="0"/>
              <a:buChar char="•"/>
            </a:pPr>
            <a:r>
              <a:rPr lang="en-US" altLang="zh-TW" dirty="0"/>
              <a:t>menu – </a:t>
            </a:r>
            <a:r>
              <a:rPr lang="zh-TW" altLang="en-US" dirty="0"/>
              <a:t>選單資源，</a:t>
            </a:r>
            <a:r>
              <a:rPr lang="en-US" altLang="zh-TW" dirty="0"/>
              <a:t>XML</a:t>
            </a:r>
            <a:r>
              <a:rPr lang="zh-TW" altLang="en-US" dirty="0"/>
              <a:t>格式檔案，檔案名稱就是資源名稱。</a:t>
            </a:r>
            <a:endParaRPr lang="zh-TW" altLang="en-US" dirty="0"/>
          </a:p>
          <a:p>
            <a:pPr marL="285750" indent="-285750">
              <a:buFont typeface="Arial" panose="020B0604020202020204" pitchFamily="34" charset="0"/>
              <a:buChar char="•"/>
            </a:pPr>
            <a:r>
              <a:rPr lang="en-US" altLang="zh-TW" dirty="0"/>
              <a:t>raw – </a:t>
            </a:r>
            <a:r>
              <a:rPr lang="zh-TW" altLang="en-US" dirty="0"/>
              <a:t>檔案資源，任何應用程式需要的檔案，檔案名稱就是資源名稱。</a:t>
            </a:r>
            <a:endParaRPr lang="zh-TW" altLang="en-US" dirty="0"/>
          </a:p>
          <a:p>
            <a:pPr marL="285750" indent="-285750">
              <a:buFont typeface="Arial" panose="020B0604020202020204" pitchFamily="34" charset="0"/>
              <a:buChar char="•"/>
            </a:pPr>
            <a:r>
              <a:rPr lang="en-US" altLang="zh-TW" dirty="0"/>
              <a:t>values – </a:t>
            </a:r>
            <a:r>
              <a:rPr lang="zh-TW" altLang="en-US" dirty="0"/>
              <a:t>一般資源，包含文字、顏色、尺寸、陣列與樣式資源，</a:t>
            </a:r>
            <a:r>
              <a:rPr lang="en-US" altLang="zh-TW" dirty="0"/>
              <a:t>XML</a:t>
            </a:r>
            <a:r>
              <a:rPr lang="zh-TW" altLang="en-US" dirty="0"/>
              <a:t>格式檔案，每一個資源的名稱在標籤的設定中決定。</a:t>
            </a:r>
            <a:endParaRPr lang="zh-TW" altLang="en-US" dirty="0"/>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86982"/>
          </a:xfrm>
        </p:spPr>
        <p:txBody>
          <a:bodyPr>
            <a:normAutofit fontScale="90000"/>
          </a:bodyPr>
          <a:lstStyle/>
          <a:p>
            <a:r>
              <a:rPr lang="en-US" b="1" dirty="0"/>
              <a:t>Android</a:t>
            </a:r>
            <a:r>
              <a:rPr lang="zh-CN" altLang="en-US" b="1" dirty="0"/>
              <a:t>系統資</a:t>
            </a:r>
            <a:r>
              <a:rPr lang="zh-CN" altLang="en-US" b="1" dirty="0" smtClean="0"/>
              <a:t>源</a:t>
            </a:r>
            <a:endParaRPr lang="en-US" dirty="0"/>
          </a:p>
        </p:txBody>
      </p:sp>
      <p:sp>
        <p:nvSpPr>
          <p:cNvPr id="3" name="Content Placeholder 2"/>
          <p:cNvSpPr>
            <a:spLocks noGrp="1"/>
          </p:cNvSpPr>
          <p:nvPr>
            <p:ph idx="1"/>
          </p:nvPr>
        </p:nvSpPr>
        <p:spPr/>
        <p:txBody>
          <a:bodyPr>
            <a:normAutofit/>
          </a:bodyPr>
          <a:lstStyle/>
          <a:p>
            <a:r>
              <a:rPr lang="en-US" altLang="zh-TW" sz="1800" dirty="0"/>
              <a:t>Android</a:t>
            </a:r>
            <a:r>
              <a:rPr lang="zh-TW" altLang="en-US" sz="1800" dirty="0"/>
              <a:t>系統已經內建許多資源，都是一些比較一般性與常用的資源，你的應用程式應該要優先使用系統提供的資</a:t>
            </a:r>
            <a:r>
              <a:rPr lang="zh-TW" altLang="en-US" sz="1800" dirty="0" smtClean="0"/>
              <a:t>源</a:t>
            </a:r>
            <a:r>
              <a:rPr lang="en-US" altLang="zh-TW" sz="1800" dirty="0" smtClean="0"/>
              <a:t>.</a:t>
            </a:r>
            <a:endParaRPr lang="en-US" altLang="zh-TW" sz="1800" dirty="0" smtClean="0"/>
          </a:p>
          <a:p>
            <a:r>
              <a:rPr lang="en-US" sz="1800" dirty="0"/>
              <a:t>「</a:t>
            </a:r>
            <a:r>
              <a:rPr lang="en-US" sz="1800" dirty="0" err="1"/>
              <a:t>android.R</a:t>
            </a:r>
            <a:r>
              <a:rPr lang="en-US" sz="1800" dirty="0"/>
              <a:t>」</a:t>
            </a:r>
            <a:r>
              <a:rPr lang="zh-CN" altLang="en-US" sz="1800" dirty="0"/>
              <a:t>套件中常用的系統資源：</a:t>
            </a:r>
            <a:endParaRPr lang="zh-CN" altLang="en-US" sz="1800" dirty="0"/>
          </a:p>
          <a:p>
            <a:pPr lvl="1"/>
            <a:r>
              <a:rPr lang="en-US" sz="1800" dirty="0" err="1"/>
              <a:t>android.R.anim</a:t>
            </a:r>
            <a:r>
              <a:rPr lang="en-US" sz="1800" dirty="0"/>
              <a:t> – </a:t>
            </a:r>
            <a:r>
              <a:rPr lang="zh-CN" altLang="en-US" sz="1800" dirty="0"/>
              <a:t>系統動畫資源。</a:t>
            </a:r>
            <a:endParaRPr lang="zh-CN" altLang="en-US" sz="1800" dirty="0"/>
          </a:p>
          <a:p>
            <a:pPr lvl="1"/>
            <a:r>
              <a:rPr lang="en-US" sz="1800" dirty="0" err="1"/>
              <a:t>android.R.color</a:t>
            </a:r>
            <a:r>
              <a:rPr lang="en-US" sz="1800" dirty="0"/>
              <a:t> – </a:t>
            </a:r>
            <a:r>
              <a:rPr lang="zh-CN" altLang="en-US" sz="1800" dirty="0"/>
              <a:t>系統顏色狀態資源。</a:t>
            </a:r>
            <a:endParaRPr lang="zh-CN" altLang="en-US" sz="1800" dirty="0"/>
          </a:p>
          <a:p>
            <a:pPr lvl="1"/>
            <a:r>
              <a:rPr lang="en-US" sz="1800" dirty="0" err="1"/>
              <a:t>android.R.dimen</a:t>
            </a:r>
            <a:r>
              <a:rPr lang="en-US" sz="1800" dirty="0"/>
              <a:t> – </a:t>
            </a:r>
            <a:r>
              <a:rPr lang="zh-CN" altLang="en-US" sz="1800" dirty="0"/>
              <a:t>系統尺寸資源。</a:t>
            </a:r>
            <a:endParaRPr lang="zh-CN" altLang="en-US" sz="1800" dirty="0"/>
          </a:p>
          <a:p>
            <a:pPr lvl="1"/>
            <a:r>
              <a:rPr lang="en-US" sz="1800" dirty="0" err="1"/>
              <a:t>android.R.drawable</a:t>
            </a:r>
            <a:r>
              <a:rPr lang="en-US" sz="1800" dirty="0"/>
              <a:t> – </a:t>
            </a:r>
            <a:r>
              <a:rPr lang="zh-CN" altLang="en-US" sz="1800" dirty="0"/>
              <a:t>系統圖形與繪圖資源。</a:t>
            </a:r>
            <a:endParaRPr lang="zh-CN" altLang="en-US" sz="1800" dirty="0"/>
          </a:p>
          <a:p>
            <a:pPr lvl="1"/>
            <a:r>
              <a:rPr lang="en-US" sz="1800" dirty="0" err="1"/>
              <a:t>android.R.layout</a:t>
            </a:r>
            <a:r>
              <a:rPr lang="en-US" sz="1800" dirty="0"/>
              <a:t> – </a:t>
            </a:r>
            <a:r>
              <a:rPr lang="zh-CN" altLang="en-US" sz="1800" dirty="0"/>
              <a:t>系統畫面配置資源。</a:t>
            </a:r>
            <a:endParaRPr lang="zh-CN" altLang="en-US" sz="1800" dirty="0"/>
          </a:p>
          <a:p>
            <a:pPr lvl="1"/>
            <a:r>
              <a:rPr lang="en-US" sz="1800" dirty="0" err="1"/>
              <a:t>android.R.menu</a:t>
            </a:r>
            <a:r>
              <a:rPr lang="en-US" sz="1800" dirty="0"/>
              <a:t> – </a:t>
            </a:r>
            <a:r>
              <a:rPr lang="zh-CN" altLang="en-US" sz="1800" dirty="0"/>
              <a:t>系統選單資源。</a:t>
            </a:r>
            <a:endParaRPr lang="zh-CN" altLang="en-US" sz="1800" dirty="0"/>
          </a:p>
          <a:p>
            <a:pPr lvl="1"/>
            <a:r>
              <a:rPr lang="en-US" sz="1800" dirty="0" err="1"/>
              <a:t>android.R.string</a:t>
            </a:r>
            <a:r>
              <a:rPr lang="en-US" sz="1800" dirty="0"/>
              <a:t> – </a:t>
            </a:r>
            <a:r>
              <a:rPr lang="zh-CN" altLang="en-US" sz="1800" dirty="0"/>
              <a:t>系統文字資源。</a:t>
            </a:r>
            <a:endParaRPr lang="zh-CN" altLang="en-US" sz="1800" dirty="0"/>
          </a:p>
          <a:p>
            <a:pPr lvl="1"/>
            <a:r>
              <a:rPr lang="en-US" sz="1800" dirty="0" err="1"/>
              <a:t>android.R.style</a:t>
            </a:r>
            <a:r>
              <a:rPr lang="en-US" sz="1800" dirty="0"/>
              <a:t> – </a:t>
            </a:r>
            <a:r>
              <a:rPr lang="zh-CN" altLang="en-US" sz="1800" dirty="0"/>
              <a:t>系統樣式資源。</a:t>
            </a:r>
            <a:endParaRPr lang="zh-CN" altLang="en-US" sz="1800" dirty="0"/>
          </a:p>
          <a:p>
            <a:endParaRPr lang="en-US" dirty="0"/>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121" y="365126"/>
            <a:ext cx="11240679" cy="586982"/>
          </a:xfrm>
        </p:spPr>
        <p:txBody>
          <a:bodyPr>
            <a:normAutofit fontScale="90000"/>
          </a:bodyPr>
          <a:lstStyle/>
          <a:p>
            <a:r>
              <a:rPr lang="en-US" b="1" dirty="0" smtClean="0"/>
              <a:t>How to Define &amp; Utilize Android</a:t>
            </a:r>
            <a:r>
              <a:rPr lang="zh-CN" altLang="en-US" b="1" dirty="0"/>
              <a:t> </a:t>
            </a:r>
            <a:r>
              <a:rPr lang="en-US" altLang="zh-CN" b="1" dirty="0" smtClean="0"/>
              <a:t>Resources</a:t>
            </a:r>
            <a:endParaRPr lang="en-US" dirty="0"/>
          </a:p>
        </p:txBody>
      </p:sp>
      <p:sp>
        <p:nvSpPr>
          <p:cNvPr id="7" name="Rectangle 3"/>
          <p:cNvSpPr>
            <a:spLocks noChangeArrowheads="1"/>
          </p:cNvSpPr>
          <p:nvPr/>
        </p:nvSpPr>
        <p:spPr bwMode="auto">
          <a:xfrm>
            <a:off x="113121" y="1151351"/>
            <a:ext cx="5137609"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Default screen margins, per the Android Design guidelines.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&gt;16dp&lt;/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&gt;16dp&lt;/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加入新的尺寸資源設定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&gt;24sp&lt;/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4"/>
          <p:cNvSpPr>
            <a:spLocks noChangeArrowheads="1"/>
          </p:cNvSpPr>
          <p:nvPr/>
        </p:nvSpPr>
        <p:spPr bwMode="auto">
          <a:xfrm>
            <a:off x="113121" y="2988137"/>
            <a:ext cx="5712644" cy="2908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xmlns:tools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http://schemas.android.com/tools</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android:paddingBottom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tools:context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加入背景顏色設定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加入邊界與文字大小的設定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"@string/title"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light_grey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android:textSize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6"/>
          <p:cNvSpPr>
            <a:spLocks noChangeArrowheads="1"/>
          </p:cNvSpPr>
          <p:nvPr/>
        </p:nvSpPr>
        <p:spPr bwMode="auto">
          <a:xfrm>
            <a:off x="5929461" y="3178114"/>
            <a:ext cx="5564956"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文字資源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&lt;color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顏色資源名稱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顏色資源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&lt;/color&gt;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尺寸資源名稱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尺寸資源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 name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一般陣列資源名稱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&lt;string-array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&lt;/string-array&gt;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&lt;integer-array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數字陣列資源名稱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&lt;/integer-array&gt;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&lt;style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樣式</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設定名稱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設定值</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&lt;/style&gt;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11"/>
          <p:cNvSpPr/>
          <p:nvPr/>
        </p:nvSpPr>
        <p:spPr>
          <a:xfrm>
            <a:off x="5825765" y="1080734"/>
            <a:ext cx="6096000" cy="923330"/>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在「</a:t>
            </a:r>
            <a:r>
              <a:rPr lang="en-US" altLang="zh-TW" dirty="0">
                <a:solidFill>
                  <a:srgbClr val="000000"/>
                </a:solidFill>
                <a:latin typeface="Microsoft JhengHei" panose="020B0604030504040204" pitchFamily="34" charset="-120"/>
                <a:ea typeface="Microsoft JhengHei" panose="020B0604030504040204" pitchFamily="34" charset="-120"/>
              </a:rPr>
              <a:t>res/values</a:t>
            </a:r>
            <a:r>
              <a:rPr lang="zh-TW" altLang="en-US" dirty="0">
                <a:solidFill>
                  <a:srgbClr val="000000"/>
                </a:solidFill>
                <a:latin typeface="Microsoft JhengHei" panose="020B0604030504040204" pitchFamily="34" charset="-120"/>
                <a:ea typeface="Microsoft JhengHei" panose="020B0604030504040204" pitchFamily="34" charset="-120"/>
              </a:rPr>
              <a:t>」目錄的</a:t>
            </a:r>
            <a:r>
              <a:rPr lang="en-US" altLang="zh-TW" dirty="0">
                <a:solidFill>
                  <a:srgbClr val="000000"/>
                </a:solidFill>
                <a:latin typeface="Microsoft JhengHei" panose="020B0604030504040204" pitchFamily="34" charset="-120"/>
                <a:ea typeface="Microsoft JhengHei" panose="020B0604030504040204" pitchFamily="34" charset="-120"/>
              </a:rPr>
              <a:t>XML</a:t>
            </a:r>
            <a:r>
              <a:rPr lang="zh-TW" altLang="en-US" dirty="0">
                <a:solidFill>
                  <a:srgbClr val="000000"/>
                </a:solidFill>
                <a:latin typeface="Microsoft JhengHei" panose="020B0604030504040204" pitchFamily="34" charset="-120"/>
                <a:ea typeface="Microsoft JhengHei" panose="020B0604030504040204" pitchFamily="34" charset="-120"/>
              </a:rPr>
              <a:t>檔案，使用規定的格式建立一般資源，最外層使用「</a:t>
            </a:r>
            <a:r>
              <a:rPr lang="en-US" altLang="zh-TW" dirty="0">
                <a:solidFill>
                  <a:srgbClr val="000000"/>
                </a:solidFill>
                <a:latin typeface="Microsoft JhengHei" panose="020B0604030504040204" pitchFamily="34" charset="-120"/>
                <a:ea typeface="Microsoft JhengHei" panose="020B0604030504040204" pitchFamily="34" charset="-120"/>
              </a:rPr>
              <a:t>resources</a:t>
            </a:r>
            <a:r>
              <a:rPr lang="zh-TW" altLang="en-US" dirty="0">
                <a:solidFill>
                  <a:srgbClr val="000000"/>
                </a:solidFill>
                <a:latin typeface="Microsoft JhengHei" panose="020B0604030504040204" pitchFamily="34" charset="-120"/>
                <a:ea typeface="Microsoft JhengHei" panose="020B0604030504040204" pitchFamily="34" charset="-120"/>
              </a:rPr>
              <a:t>」標籤，裡面包含一般資源的標籤：</a:t>
            </a:r>
            <a:endParaRPr lang="en-US" dirty="0"/>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121" y="141402"/>
            <a:ext cx="11240679" cy="810706"/>
          </a:xfrm>
        </p:spPr>
        <p:txBody>
          <a:bodyPr>
            <a:normAutofit/>
          </a:bodyPr>
          <a:lstStyle/>
          <a:p>
            <a:r>
              <a:rPr lang="zh-CN" altLang="en-US" b="1" dirty="0"/>
              <a:t>圖形資源</a:t>
            </a:r>
            <a:endParaRPr lang="zh-CN" altLang="en-US" b="1" dirty="0"/>
          </a:p>
        </p:txBody>
      </p:sp>
      <p:sp>
        <p:nvSpPr>
          <p:cNvPr id="3" name="Rectangle 2"/>
          <p:cNvSpPr/>
          <p:nvPr/>
        </p:nvSpPr>
        <p:spPr>
          <a:xfrm>
            <a:off x="113121" y="952108"/>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應用程式需要的圖形資源都會放在應用程式專案的「</a:t>
            </a:r>
            <a:r>
              <a:rPr lang="en-US" altLang="zh-TW" dirty="0">
                <a:solidFill>
                  <a:srgbClr val="000000"/>
                </a:solidFill>
                <a:latin typeface="Microsoft JhengHei" panose="020B0604030504040204" pitchFamily="34" charset="-120"/>
                <a:ea typeface="Microsoft JhengHei" panose="020B0604030504040204" pitchFamily="34" charset="-120"/>
              </a:rPr>
              <a:t>res/</a:t>
            </a:r>
            <a:r>
              <a:rPr lang="en-US" altLang="zh-TW" dirty="0" err="1">
                <a:solidFill>
                  <a:srgbClr val="000000"/>
                </a:solidFill>
                <a:latin typeface="Microsoft JhengHei" panose="020B0604030504040204" pitchFamily="34" charset="-120"/>
                <a:ea typeface="Microsoft JhengHei" panose="020B0604030504040204" pitchFamily="34" charset="-120"/>
              </a:rPr>
              <a:t>drawable</a:t>
            </a:r>
            <a:r>
              <a:rPr lang="zh-TW" altLang="en-US" dirty="0">
                <a:solidFill>
                  <a:srgbClr val="000000"/>
                </a:solidFill>
                <a:latin typeface="Microsoft JhengHei" panose="020B0604030504040204" pitchFamily="34" charset="-120"/>
                <a:ea typeface="Microsoft JhengHei" panose="020B0604030504040204" pitchFamily="34" charset="-120"/>
              </a:rPr>
              <a:t>」目錄。</a:t>
            </a:r>
            <a:endParaRPr lang="en-US" dirty="0"/>
          </a:p>
        </p:txBody>
      </p:sp>
      <p:sp>
        <p:nvSpPr>
          <p:cNvPr id="4" name="Rectangle 3"/>
          <p:cNvSpPr/>
          <p:nvPr/>
        </p:nvSpPr>
        <p:spPr>
          <a:xfrm>
            <a:off x="113121" y="1598439"/>
            <a:ext cx="6096000" cy="923330"/>
          </a:xfrm>
          <a:prstGeom prst="rect">
            <a:avLst/>
          </a:prstGeom>
        </p:spPr>
        <p:txBody>
          <a:bodyPr>
            <a:spAutoFit/>
          </a:bodyPr>
          <a:lstStyle/>
          <a:p>
            <a:r>
              <a:rPr lang="de-DE" dirty="0">
                <a:solidFill>
                  <a:srgbClr val="000000"/>
                </a:solidFill>
                <a:latin typeface="Microsoft JhengHei" panose="020B0604030504040204" pitchFamily="34" charset="-120"/>
                <a:ea typeface="Microsoft JhengHei" panose="020B0604030504040204" pitchFamily="34" charset="-120"/>
              </a:rPr>
              <a:t>應用程式需要的基本圖形檔案，可以在Android開發人員網站下載，網址是</a:t>
            </a:r>
            <a:r>
              <a:rPr lang="de-DE" dirty="0">
                <a:latin typeface="Microsoft JhengHei" panose="020B0604030504040204" pitchFamily="34" charset="-120"/>
                <a:ea typeface="Microsoft JhengHei" panose="020B0604030504040204" pitchFamily="34" charset="-120"/>
                <a:hlinkClick r:id="rId1"/>
              </a:rPr>
              <a:t>https://github.com/google/material-design-icons/</a:t>
            </a:r>
            <a:r>
              <a:rPr lang="de-DE" dirty="0">
                <a:solidFill>
                  <a:srgbClr val="000000"/>
                </a:solidFill>
                <a:latin typeface="Microsoft JhengHei" panose="020B0604030504040204" pitchFamily="34" charset="-120"/>
                <a:ea typeface="Microsoft JhengHei" panose="020B0604030504040204" pitchFamily="34" charset="-120"/>
              </a:rPr>
              <a:t>，選擇「Download ZIP」</a:t>
            </a:r>
            <a:endParaRPr lang="en-US" dirty="0"/>
          </a:p>
        </p:txBody>
      </p:sp>
      <p:sp>
        <p:nvSpPr>
          <p:cNvPr id="5" name="Rectangle 4"/>
          <p:cNvSpPr/>
          <p:nvPr/>
        </p:nvSpPr>
        <p:spPr>
          <a:xfrm>
            <a:off x="113121" y="2569597"/>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繪圖圖形資源是一個</a:t>
            </a:r>
            <a:r>
              <a:rPr lang="en-US" altLang="zh-TW" dirty="0">
                <a:solidFill>
                  <a:srgbClr val="000000"/>
                </a:solidFill>
                <a:latin typeface="Microsoft JhengHei" panose="020B0604030504040204" pitchFamily="34" charset="-120"/>
                <a:ea typeface="Microsoft JhengHei" panose="020B0604030504040204" pitchFamily="34" charset="-120"/>
              </a:rPr>
              <a:t>XML</a:t>
            </a:r>
            <a:r>
              <a:rPr lang="zh-TW" altLang="en-US" dirty="0">
                <a:solidFill>
                  <a:srgbClr val="000000"/>
                </a:solidFill>
                <a:latin typeface="Microsoft JhengHei" panose="020B0604030504040204" pitchFamily="34" charset="-120"/>
                <a:ea typeface="Microsoft JhengHei" panose="020B0604030504040204" pitchFamily="34" charset="-120"/>
              </a:rPr>
              <a:t>格式的檔案，儲存在專案的「</a:t>
            </a:r>
            <a:r>
              <a:rPr lang="en-US" altLang="zh-TW" dirty="0">
                <a:solidFill>
                  <a:srgbClr val="000000"/>
                </a:solidFill>
                <a:latin typeface="Microsoft JhengHei" panose="020B0604030504040204" pitchFamily="34" charset="-120"/>
                <a:ea typeface="Microsoft JhengHei" panose="020B0604030504040204" pitchFamily="34" charset="-120"/>
              </a:rPr>
              <a:t>res/</a:t>
            </a:r>
            <a:r>
              <a:rPr lang="en-US" altLang="zh-TW" dirty="0" err="1">
                <a:solidFill>
                  <a:srgbClr val="000000"/>
                </a:solidFill>
                <a:latin typeface="Microsoft JhengHei" panose="020B0604030504040204" pitchFamily="34" charset="-120"/>
                <a:ea typeface="Microsoft JhengHei" panose="020B0604030504040204" pitchFamily="34" charset="-120"/>
              </a:rPr>
              <a:t>drawable</a:t>
            </a:r>
            <a:r>
              <a:rPr lang="zh-TW" altLang="en-US" dirty="0">
                <a:solidFill>
                  <a:srgbClr val="000000"/>
                </a:solidFill>
                <a:latin typeface="Microsoft JhengHei" panose="020B0604030504040204" pitchFamily="34" charset="-120"/>
                <a:ea typeface="Microsoft JhengHei" panose="020B0604030504040204" pitchFamily="34" charset="-120"/>
              </a:rPr>
              <a:t>」目錄，檔案名稱就是資源名稱。</a:t>
            </a:r>
            <a:endParaRPr lang="en-US" dirty="0"/>
          </a:p>
        </p:txBody>
      </p:sp>
      <p:sp>
        <p:nvSpPr>
          <p:cNvPr id="6" name="Rectangle 2"/>
          <p:cNvSpPr>
            <a:spLocks noChangeArrowheads="1"/>
          </p:cNvSpPr>
          <p:nvPr/>
        </p:nvSpPr>
        <p:spPr bwMode="auto">
          <a:xfrm>
            <a:off x="6209121" y="952108"/>
            <a:ext cx="6005475"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&lt;shape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2"/>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android:shape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"rectangle"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"oval"</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"line"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"ring"</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&lt;corners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android:topLeftRadius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android:topRightRadius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android:bottomLeftRadius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android:bottomRightRadius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&lt;gradient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android:angle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android:centerX</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android:endColor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android:gradientRadius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android:startColor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android:type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"linear"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"radial"</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"sweep"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android:useLevel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&lt;padding</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&lt;size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&lt;solid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&lt;stroke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android:dashWidth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android:dashGap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&lt;/shape&gt;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21" y="365126"/>
            <a:ext cx="11240679" cy="586982"/>
          </a:xfrm>
        </p:spPr>
        <p:txBody>
          <a:bodyPr>
            <a:normAutofit fontScale="90000"/>
          </a:bodyPr>
          <a:lstStyle/>
          <a:p>
            <a:r>
              <a:rPr lang="en-US" b="1" dirty="0" smtClean="0"/>
              <a:t>How to Define &amp; Utilize Android</a:t>
            </a:r>
            <a:r>
              <a:rPr lang="zh-CN" altLang="en-US" b="1" dirty="0"/>
              <a:t> </a:t>
            </a:r>
            <a:r>
              <a:rPr lang="en-US" altLang="zh-CN" b="1" dirty="0" smtClean="0"/>
              <a:t>Resources</a:t>
            </a:r>
            <a:endParaRPr lang="en-US" dirty="0"/>
          </a:p>
        </p:txBody>
      </p:sp>
      <p:sp>
        <p:nvSpPr>
          <p:cNvPr id="7" name="Rectangle 3"/>
          <p:cNvSpPr>
            <a:spLocks noChangeArrowheads="1"/>
          </p:cNvSpPr>
          <p:nvPr/>
        </p:nvSpPr>
        <p:spPr bwMode="auto">
          <a:xfrm>
            <a:off x="113121" y="1151351"/>
            <a:ext cx="5137609"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Default screen margins, per the Android Design guidelines.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&gt;16dp&lt;/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&gt;16dp&lt;/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加入新的尺寸資源設定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&gt;24sp&lt;/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4"/>
          <p:cNvSpPr>
            <a:spLocks noChangeArrowheads="1"/>
          </p:cNvSpPr>
          <p:nvPr/>
        </p:nvSpPr>
        <p:spPr bwMode="auto">
          <a:xfrm>
            <a:off x="113121" y="2988137"/>
            <a:ext cx="5712644" cy="2908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xmlns:tools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http://schemas.android.com/tools</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android:paddingBottom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tools:context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加入背景顏色設定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加入邊界與文字大小的設定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"@string/title"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light_grey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android:textSize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6"/>
          <p:cNvSpPr>
            <a:spLocks noChangeArrowheads="1"/>
          </p:cNvSpPr>
          <p:nvPr/>
        </p:nvSpPr>
        <p:spPr bwMode="auto">
          <a:xfrm>
            <a:off x="5929461" y="3178114"/>
            <a:ext cx="5564956"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文字資源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&lt;color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顏色資源名稱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顏色資源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&lt;/color&gt;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尺寸資源名稱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尺寸資源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 name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一般陣列資源名稱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&lt;string-array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&lt;/string-array&gt;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&lt;integer-array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數字陣列資源名稱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&lt;/integer-array&gt;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&lt;style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樣式</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設定名稱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設定值</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&lt;/style&gt;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11"/>
          <p:cNvSpPr/>
          <p:nvPr/>
        </p:nvSpPr>
        <p:spPr>
          <a:xfrm>
            <a:off x="5825765" y="1080734"/>
            <a:ext cx="6096000" cy="923330"/>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在「</a:t>
            </a:r>
            <a:r>
              <a:rPr lang="en-US" altLang="zh-TW" dirty="0">
                <a:solidFill>
                  <a:srgbClr val="000000"/>
                </a:solidFill>
                <a:latin typeface="Microsoft JhengHei" panose="020B0604030504040204" pitchFamily="34" charset="-120"/>
                <a:ea typeface="Microsoft JhengHei" panose="020B0604030504040204" pitchFamily="34" charset="-120"/>
              </a:rPr>
              <a:t>res/values</a:t>
            </a:r>
            <a:r>
              <a:rPr lang="zh-TW" altLang="en-US" dirty="0">
                <a:solidFill>
                  <a:srgbClr val="000000"/>
                </a:solidFill>
                <a:latin typeface="Microsoft JhengHei" panose="020B0604030504040204" pitchFamily="34" charset="-120"/>
                <a:ea typeface="Microsoft JhengHei" panose="020B0604030504040204" pitchFamily="34" charset="-120"/>
              </a:rPr>
              <a:t>」目錄的</a:t>
            </a:r>
            <a:r>
              <a:rPr lang="en-US" altLang="zh-TW" dirty="0">
                <a:solidFill>
                  <a:srgbClr val="000000"/>
                </a:solidFill>
                <a:latin typeface="Microsoft JhengHei" panose="020B0604030504040204" pitchFamily="34" charset="-120"/>
                <a:ea typeface="Microsoft JhengHei" panose="020B0604030504040204" pitchFamily="34" charset="-120"/>
              </a:rPr>
              <a:t>XML</a:t>
            </a:r>
            <a:r>
              <a:rPr lang="zh-TW" altLang="en-US" dirty="0">
                <a:solidFill>
                  <a:srgbClr val="000000"/>
                </a:solidFill>
                <a:latin typeface="Microsoft JhengHei" panose="020B0604030504040204" pitchFamily="34" charset="-120"/>
                <a:ea typeface="Microsoft JhengHei" panose="020B0604030504040204" pitchFamily="34" charset="-120"/>
              </a:rPr>
              <a:t>檔案，使用規定的格式建立一般資源，最外層使用「</a:t>
            </a:r>
            <a:r>
              <a:rPr lang="en-US" altLang="zh-TW" dirty="0">
                <a:solidFill>
                  <a:srgbClr val="000000"/>
                </a:solidFill>
                <a:latin typeface="Microsoft JhengHei" panose="020B0604030504040204" pitchFamily="34" charset="-120"/>
                <a:ea typeface="Microsoft JhengHei" panose="020B0604030504040204" pitchFamily="34" charset="-120"/>
              </a:rPr>
              <a:t>resources</a:t>
            </a:r>
            <a:r>
              <a:rPr lang="zh-TW" altLang="en-US" dirty="0">
                <a:solidFill>
                  <a:srgbClr val="000000"/>
                </a:solidFill>
                <a:latin typeface="Microsoft JhengHei" panose="020B0604030504040204" pitchFamily="34" charset="-120"/>
                <a:ea typeface="Microsoft JhengHei" panose="020B0604030504040204" pitchFamily="34" charset="-120"/>
              </a:rPr>
              <a:t>」標籤，裡面包含一般資源的標籤：</a:t>
            </a:r>
            <a:endParaRPr lang="en-US" dirty="0"/>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39848"/>
          </a:xfrm>
        </p:spPr>
        <p:txBody>
          <a:bodyPr>
            <a:normAutofit fontScale="90000"/>
          </a:bodyPr>
          <a:lstStyle/>
          <a:p>
            <a:endParaRPr lang="en-US" dirty="0"/>
          </a:p>
        </p:txBody>
      </p:sp>
      <p:pic>
        <p:nvPicPr>
          <p:cNvPr id="1026" name="Picture 2" descr="http://www.codedata.com.tw/wp-content/uploads/2015/10/AndroidTutorial6_02_02_0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6342" y="1690688"/>
            <a:ext cx="6638925" cy="34861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codedata.com.tw/wp-content/uploads/2015/10/AndroidTutorial6_02_02_0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5267" y="1690688"/>
            <a:ext cx="4847603" cy="34861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codedata.com.tw/wp-content/uploads/2015/10/AndroidTutorial6_02_02_0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342" y="5176839"/>
            <a:ext cx="3071109" cy="136048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codedata.com.tw/wp-content/uploads/2015/10/AndroidTutorial6_02_02_0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804" y="5176839"/>
            <a:ext cx="3654589" cy="13604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5" name="Rectangle 4"/>
          <p:cNvSpPr/>
          <p:nvPr/>
        </p:nvSpPr>
        <p:spPr>
          <a:xfrm>
            <a:off x="100614" y="772353"/>
            <a:ext cx="6096000" cy="923330"/>
          </a:xfrm>
          <a:prstGeom prst="rect">
            <a:avLst/>
          </a:prstGeom>
        </p:spPr>
        <p:txBody>
          <a:bodyPr>
            <a:spAutoFit/>
          </a:bodyPr>
          <a:lstStyle/>
          <a:p>
            <a:r>
              <a:rPr lang="zh-CN" altLang="en-US" dirty="0">
                <a:solidFill>
                  <a:srgbClr val="000000"/>
                </a:solidFill>
                <a:latin typeface="Arial" panose="020B0604020202020204" pitchFamily="34" charset="0"/>
              </a:rPr>
              <a:t>同步是</a:t>
            </a:r>
            <a:r>
              <a:rPr lang="en-US" altLang="zh-CN" dirty="0">
                <a:solidFill>
                  <a:srgbClr val="000000"/>
                </a:solidFill>
                <a:latin typeface="Arial" panose="020B0604020202020204" pitchFamily="34" charset="0"/>
              </a:rPr>
              <a:t>CL</a:t>
            </a:r>
            <a:r>
              <a:rPr lang="zh-CN" altLang="en-US" dirty="0">
                <a:solidFill>
                  <a:srgbClr val="000000"/>
                </a:solidFill>
                <a:latin typeface="Arial" panose="020B0604020202020204" pitchFamily="34" charset="0"/>
              </a:rPr>
              <a:t>的大问题，关于同步，原版</a:t>
            </a:r>
            <a:r>
              <a:rPr lang="en-US" altLang="zh-CN" dirty="0">
                <a:solidFill>
                  <a:srgbClr val="000000"/>
                </a:solidFill>
                <a:latin typeface="Arial" panose="020B0604020202020204" pitchFamily="34" charset="0"/>
              </a:rPr>
              <a:t>overview</a:t>
            </a:r>
            <a:r>
              <a:rPr lang="zh-CN" altLang="en-US" dirty="0">
                <a:solidFill>
                  <a:srgbClr val="000000"/>
                </a:solidFill>
                <a:latin typeface="Arial" panose="020B0604020202020204" pitchFamily="34" charset="0"/>
              </a:rPr>
              <a:t>上也有一个非常生动的图，贴在这里吧：</a:t>
            </a:r>
            <a:endParaRPr lang="zh-CN" altLang="en-US" dirty="0">
              <a:solidFill>
                <a:srgbClr val="000000"/>
              </a:solidFill>
              <a:latin typeface="Arial" panose="020B0604020202020204" pitchFamily="34" charset="0"/>
            </a:endParaRPr>
          </a:p>
          <a:p>
            <a:r>
              <a:rPr lang="zh-CN" altLang="en-US" dirty="0">
                <a:solidFill>
                  <a:srgbClr val="000000"/>
                </a:solidFill>
                <a:latin typeface="Arial" panose="020B0604020202020204" pitchFamily="34" charset="0"/>
              </a:rPr>
              <a:t>在同一个</a:t>
            </a:r>
            <a:r>
              <a:rPr lang="en-US" altLang="zh-CN"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上同步</a:t>
            </a:r>
            <a:endParaRPr lang="zh-CN" altLang="en-US" b="0" i="0" dirty="0">
              <a:solidFill>
                <a:srgbClr val="000000"/>
              </a:solidFill>
              <a:effectLst/>
              <a:latin typeface="Arial" panose="020B0604020202020204" pitchFamily="34" charset="0"/>
            </a:endParaRPr>
          </a:p>
        </p:txBody>
      </p:sp>
      <p:pic>
        <p:nvPicPr>
          <p:cNvPr id="11268" name="Picture 4" descr="http://img.blog.csdn.net/201305171749494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351490"/>
            <a:ext cx="6174204" cy="26502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196614" y="1326351"/>
            <a:ext cx="2236510" cy="369332"/>
          </a:xfrm>
          <a:prstGeom prst="rect">
            <a:avLst/>
          </a:prstGeom>
        </p:spPr>
        <p:txBody>
          <a:bodyPr wrap="none">
            <a:spAutoFit/>
          </a:bodyPr>
          <a:lstStyle/>
          <a:p>
            <a:r>
              <a:rPr lang="zh-CN" altLang="en-US" dirty="0">
                <a:solidFill>
                  <a:srgbClr val="000000"/>
                </a:solidFill>
                <a:latin typeface="Arial" panose="020B0604020202020204" pitchFamily="34" charset="0"/>
              </a:rPr>
              <a:t>在多个</a:t>
            </a:r>
            <a:r>
              <a:rPr lang="en-US" altLang="zh-CN"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间同步</a:t>
            </a:r>
            <a:endParaRPr lang="en-US" dirty="0"/>
          </a:p>
        </p:txBody>
      </p:sp>
      <p:pic>
        <p:nvPicPr>
          <p:cNvPr id="11270" name="Picture 6" descr="http://img.blog.csdn.net/2013051717500788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024" y="1695682"/>
            <a:ext cx="5646198" cy="33060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268"/>
            <a:ext cx="10515600" cy="659876"/>
          </a:xfrm>
        </p:spPr>
        <p:txBody>
          <a:bodyPr>
            <a:normAutofit fontScale="90000"/>
          </a:bodyPr>
          <a:lstStyle/>
          <a:p>
            <a:r>
              <a:rPr lang="en-US" dirty="0" smtClean="0"/>
              <a:t>Methods to Create </a:t>
            </a:r>
            <a:r>
              <a:rPr lang="en-US" dirty="0" err="1" smtClean="0"/>
              <a:t>Javascript</a:t>
            </a:r>
            <a:r>
              <a:rPr lang="en-US" dirty="0" smtClean="0"/>
              <a:t> Class/Object</a:t>
            </a:r>
            <a:endParaRPr lang="en-US" dirty="0"/>
          </a:p>
        </p:txBody>
      </p:sp>
      <p:sp>
        <p:nvSpPr>
          <p:cNvPr id="3" name="Content Placeholder 2"/>
          <p:cNvSpPr>
            <a:spLocks noGrp="1"/>
          </p:cNvSpPr>
          <p:nvPr>
            <p:ph idx="1"/>
          </p:nvPr>
        </p:nvSpPr>
        <p:spPr>
          <a:xfrm>
            <a:off x="838200" y="876693"/>
            <a:ext cx="10515600" cy="5590095"/>
          </a:xfrm>
        </p:spPr>
        <p:txBody>
          <a:bodyPr>
            <a:normAutofit fontScale="47500" lnSpcReduction="20000"/>
          </a:bodyPr>
          <a:lstStyle/>
          <a:p>
            <a:r>
              <a:rPr lang="en-US" dirty="0" smtClean="0"/>
              <a:t>Method 1</a:t>
            </a:r>
            <a:endParaRPr lang="en-US" dirty="0" smtClean="0"/>
          </a:p>
          <a:p>
            <a:pPr marL="457200" lvl="1" indent="0">
              <a:buNone/>
            </a:pPr>
            <a:r>
              <a:rPr lang="en-US" dirty="0" smtClean="0"/>
              <a:t>Use “new Object()”, then add attributes. Ex.</a:t>
            </a:r>
            <a:endParaRPr lang="en-US" dirty="0" smtClean="0"/>
          </a:p>
          <a:p>
            <a:pPr marL="457200" lvl="1" indent="0">
              <a:buNone/>
            </a:pPr>
            <a:r>
              <a:rPr lang="en-US" dirty="0" err="1"/>
              <a:t>v</a:t>
            </a:r>
            <a:r>
              <a:rPr lang="en-US" dirty="0" err="1" smtClean="0"/>
              <a:t>ar</a:t>
            </a:r>
            <a:r>
              <a:rPr lang="en-US" dirty="0" smtClean="0"/>
              <a:t> people1 = new Object();</a:t>
            </a:r>
            <a:endParaRPr lang="en-US" dirty="0" smtClean="0"/>
          </a:p>
          <a:p>
            <a:pPr marL="457200" lvl="1" indent="0">
              <a:buNone/>
            </a:pPr>
            <a:r>
              <a:rPr lang="en-US" dirty="0"/>
              <a:t>p</a:t>
            </a:r>
            <a:r>
              <a:rPr lang="en-US" dirty="0" smtClean="0"/>
              <a:t>eople1.name = ‘test01’;</a:t>
            </a:r>
            <a:endParaRPr lang="en-US" dirty="0" smtClean="0"/>
          </a:p>
          <a:p>
            <a:pPr marL="457200" lvl="1" indent="0">
              <a:buNone/>
            </a:pPr>
            <a:r>
              <a:rPr lang="en-US" dirty="0"/>
              <a:t>p</a:t>
            </a:r>
            <a:r>
              <a:rPr lang="en-US" dirty="0" smtClean="0"/>
              <a:t>eople1.age = 31;</a:t>
            </a:r>
            <a:endParaRPr lang="en-US" dirty="0" smtClean="0"/>
          </a:p>
          <a:p>
            <a:pPr marL="0" indent="0">
              <a:buNone/>
            </a:pPr>
            <a:endParaRPr lang="en-US" dirty="0" smtClean="0"/>
          </a:p>
          <a:p>
            <a:r>
              <a:rPr lang="en-US" dirty="0" smtClean="0"/>
              <a:t>Method 2</a:t>
            </a:r>
            <a:endParaRPr lang="en-US" dirty="0" smtClean="0"/>
          </a:p>
          <a:p>
            <a:pPr marL="457200" lvl="1" indent="0">
              <a:buNone/>
            </a:pPr>
            <a:r>
              <a:rPr lang="en-US" dirty="0" smtClean="0"/>
              <a:t>Directly populate object through JSON data. Ex.</a:t>
            </a:r>
            <a:endParaRPr lang="en-US" dirty="0" smtClean="0"/>
          </a:p>
          <a:p>
            <a:pPr marL="457200" lvl="1" indent="0">
              <a:buNone/>
            </a:pPr>
            <a:r>
              <a:rPr lang="en-US" dirty="0" err="1" smtClean="0"/>
              <a:t>var</a:t>
            </a:r>
            <a:r>
              <a:rPr lang="en-US" dirty="0" smtClean="0"/>
              <a:t> people2 = {</a:t>
            </a:r>
            <a:endParaRPr lang="en-US" dirty="0" smtClean="0"/>
          </a:p>
          <a:p>
            <a:pPr marL="457200" lvl="1" indent="0">
              <a:buNone/>
            </a:pPr>
            <a:r>
              <a:rPr lang="en-US" dirty="0"/>
              <a:t>	</a:t>
            </a:r>
            <a:r>
              <a:rPr lang="en-US" dirty="0" smtClean="0"/>
              <a:t>name: ‘test02’;</a:t>
            </a:r>
            <a:endParaRPr lang="en-US" dirty="0" smtClean="0"/>
          </a:p>
          <a:p>
            <a:pPr marL="457200" lvl="1" indent="0">
              <a:buNone/>
            </a:pPr>
            <a:r>
              <a:rPr lang="en-US" dirty="0"/>
              <a:t>	</a:t>
            </a:r>
            <a:r>
              <a:rPr lang="en-US" dirty="0" smtClean="0"/>
              <a:t>age: 30;</a:t>
            </a:r>
            <a:endParaRPr lang="en-US" dirty="0" smtClean="0"/>
          </a:p>
          <a:p>
            <a:pPr marL="457200" lvl="1" indent="0">
              <a:buNone/>
            </a:pPr>
            <a:r>
              <a:rPr lang="en-US" dirty="0"/>
              <a:t>	</a:t>
            </a:r>
            <a:r>
              <a:rPr lang="en-US" dirty="0" smtClean="0"/>
              <a:t>func1: function(…) {</a:t>
            </a:r>
            <a:endParaRPr lang="en-US" dirty="0" smtClean="0"/>
          </a:p>
          <a:p>
            <a:pPr marL="457200" lvl="1" indent="0">
              <a:buNone/>
            </a:pPr>
            <a:r>
              <a:rPr lang="en-US" dirty="0"/>
              <a:t>		</a:t>
            </a:r>
            <a:r>
              <a:rPr lang="en-US" dirty="0" smtClean="0"/>
              <a:t>…</a:t>
            </a:r>
            <a:endParaRPr lang="en-US" dirty="0" smtClean="0"/>
          </a:p>
          <a:p>
            <a:pPr marL="457200" lvl="1" indent="0">
              <a:buNone/>
            </a:pPr>
            <a:r>
              <a:rPr lang="en-US" dirty="0"/>
              <a:t>	</a:t>
            </a:r>
            <a:r>
              <a:rPr lang="en-US" dirty="0" smtClean="0"/>
              <a:t>}</a:t>
            </a:r>
            <a:endParaRPr lang="en-US" dirty="0" smtClean="0"/>
          </a:p>
          <a:p>
            <a:pPr marL="457200" lvl="1" indent="0">
              <a:buNone/>
            </a:pPr>
            <a:r>
              <a:rPr lang="en-US" dirty="0" smtClean="0"/>
              <a:t>};</a:t>
            </a:r>
            <a:endParaRPr lang="en-US" dirty="0" smtClean="0"/>
          </a:p>
          <a:p>
            <a:pPr marL="457200" lvl="1" indent="0">
              <a:buNone/>
            </a:pPr>
            <a:r>
              <a:rPr lang="en-US" dirty="0" smtClean="0"/>
              <a:t>Or. </a:t>
            </a:r>
            <a:endParaRPr lang="en-US" dirty="0" smtClean="0"/>
          </a:p>
          <a:p>
            <a:pPr marL="457200" lvl="1" indent="0">
              <a:buNone/>
            </a:pPr>
            <a:r>
              <a:rPr lang="en-US" dirty="0" err="1" smtClean="0"/>
              <a:t>var</a:t>
            </a:r>
            <a:r>
              <a:rPr lang="en-US" dirty="0" smtClean="0"/>
              <a:t> people2 = {}; people2.name = ‘test02’; people2.age = 30; people2.func1 = function(….) {…}</a:t>
            </a:r>
            <a:endParaRPr lang="en-US" dirty="0" smtClean="0"/>
          </a:p>
          <a:p>
            <a:pPr marL="457200" lvl="1" indent="0">
              <a:buNone/>
            </a:pPr>
            <a:endParaRPr lang="en-US" dirty="0" smtClean="0"/>
          </a:p>
          <a:p>
            <a:r>
              <a:rPr lang="en-US" dirty="0" smtClean="0"/>
              <a:t>Method 3</a:t>
            </a:r>
            <a:endParaRPr lang="en-US" dirty="0" smtClean="0"/>
          </a:p>
          <a:p>
            <a:pPr marL="457200" lvl="1" indent="0">
              <a:buNone/>
            </a:pPr>
            <a:r>
              <a:rPr lang="en-US" dirty="0" smtClean="0"/>
              <a:t>Use function() to simulate “Class”, NOT Object (i.e. Instance), involve “this” and “prototype”. Ex.</a:t>
            </a:r>
            <a:endParaRPr lang="en-US" dirty="0" smtClean="0"/>
          </a:p>
          <a:p>
            <a:pPr marL="457200" lvl="1" indent="0">
              <a:buNone/>
            </a:pPr>
            <a:r>
              <a:rPr lang="en-US" dirty="0" smtClean="0"/>
              <a:t>function People (name, age) {</a:t>
            </a:r>
            <a:endParaRPr lang="en-US" dirty="0" smtClean="0"/>
          </a:p>
          <a:p>
            <a:pPr marL="457200" lvl="1" indent="0">
              <a:buNone/>
            </a:pPr>
            <a:r>
              <a:rPr lang="en-US" dirty="0"/>
              <a:t>	</a:t>
            </a:r>
            <a:r>
              <a:rPr lang="en-US" dirty="0" smtClean="0"/>
              <a:t>this.name = name;</a:t>
            </a:r>
            <a:endParaRPr lang="en-US" dirty="0" smtClean="0"/>
          </a:p>
          <a:p>
            <a:pPr marL="457200" lvl="1" indent="0">
              <a:buNone/>
            </a:pPr>
            <a:r>
              <a:rPr lang="en-US" dirty="0"/>
              <a:t>	</a:t>
            </a:r>
            <a:r>
              <a:rPr lang="en-US" dirty="0" err="1" smtClean="0"/>
              <a:t>this.age</a:t>
            </a:r>
            <a:r>
              <a:rPr lang="en-US" dirty="0" smtClean="0"/>
              <a:t> = age;</a:t>
            </a:r>
            <a:endParaRPr lang="en-US" dirty="0" smtClean="0"/>
          </a:p>
          <a:p>
            <a:pPr marL="457200" lvl="1" indent="0">
              <a:buNone/>
            </a:pPr>
            <a:r>
              <a:rPr lang="en-US" dirty="0" smtClean="0"/>
              <a:t>}</a:t>
            </a:r>
            <a:endParaRPr lang="en-US" dirty="0" smtClean="0"/>
          </a:p>
          <a:p>
            <a:pPr marL="457200" lvl="1" indent="0">
              <a:buNone/>
            </a:pPr>
            <a:endParaRPr lang="en-US" dirty="0"/>
          </a:p>
          <a:p>
            <a:pPr marL="457200" lvl="1" indent="0">
              <a:buNone/>
            </a:pPr>
            <a:r>
              <a:rPr lang="en-US" dirty="0" err="1" smtClean="0"/>
              <a:t>var</a:t>
            </a:r>
            <a:r>
              <a:rPr lang="en-US" dirty="0" smtClean="0"/>
              <a:t> people3 = new People(‘test03’, 50); </a:t>
            </a:r>
            <a:r>
              <a:rPr lang="en-US" b="1" dirty="0" err="1" smtClean="0">
                <a:solidFill>
                  <a:srgbClr val="C00000"/>
                </a:solidFill>
              </a:rPr>
              <a:t>People.prototype</a:t>
            </a:r>
            <a:r>
              <a:rPr lang="en-US" dirty="0" err="1" smtClean="0"/>
              <a:t>.getVisitedSites</a:t>
            </a:r>
            <a:r>
              <a:rPr lang="en-US" dirty="0" smtClean="0"/>
              <a:t> = function(…) { ……… }</a:t>
            </a:r>
            <a:endParaRPr lang="en-US" dirty="0" smtClean="0"/>
          </a:p>
          <a:p>
            <a:pPr marL="457200" lvl="1" indent="0">
              <a:buNone/>
            </a:pPr>
            <a:r>
              <a:rPr lang="en-US" dirty="0" smtClean="0"/>
              <a:t>If work w/ ECMAScript ver.5, a new method is introduced. Ex.</a:t>
            </a:r>
            <a:endParaRPr lang="en-US" dirty="0" smtClean="0"/>
          </a:p>
          <a:p>
            <a:pPr marL="457200" lvl="1" indent="0">
              <a:buNone/>
            </a:pPr>
            <a:r>
              <a:rPr lang="en-US" dirty="0" err="1" smtClean="0"/>
              <a:t>var</a:t>
            </a:r>
            <a:r>
              <a:rPr lang="en-US" dirty="0" smtClean="0"/>
              <a:t> </a:t>
            </a:r>
            <a:r>
              <a:rPr lang="en-US" dirty="0" err="1" smtClean="0"/>
              <a:t>CatTemplate</a:t>
            </a:r>
            <a:r>
              <a:rPr lang="en-US" dirty="0" smtClean="0"/>
              <a:t> = { name: ‘Yellow Tiger’, </a:t>
            </a:r>
            <a:r>
              <a:rPr lang="en-US" dirty="0" err="1" smtClean="0"/>
              <a:t>makeSound</a:t>
            </a:r>
            <a:r>
              <a:rPr lang="en-US" dirty="0" smtClean="0"/>
              <a:t>: function(…) { … … … } }</a:t>
            </a:r>
            <a:endParaRPr lang="en-US" dirty="0" smtClean="0"/>
          </a:p>
          <a:p>
            <a:pPr marL="457200" lvl="1" indent="0">
              <a:buNone/>
            </a:pPr>
            <a:r>
              <a:rPr lang="en-US" dirty="0" err="1" smtClean="0"/>
              <a:t>var</a:t>
            </a:r>
            <a:r>
              <a:rPr lang="en-US" dirty="0" smtClean="0"/>
              <a:t> cat1 = </a:t>
            </a:r>
            <a:r>
              <a:rPr lang="en-US" dirty="0" err="1" smtClean="0"/>
              <a:t>Object.create</a:t>
            </a:r>
            <a:r>
              <a:rPr lang="en-US" dirty="0" smtClean="0"/>
              <a:t>(</a:t>
            </a:r>
            <a:r>
              <a:rPr lang="en-US" dirty="0" err="1" smtClean="0"/>
              <a:t>CatTemplate</a:t>
            </a:r>
            <a:r>
              <a:rPr lang="en-US" dirty="0" smtClean="0"/>
              <a:t>);</a:t>
            </a:r>
            <a:endParaRPr lang="en-US" dirty="0" smtClean="0"/>
          </a:p>
          <a:p>
            <a:pPr marL="0" indent="0">
              <a:buNone/>
            </a:pPr>
            <a:endParaRPr lang="en-US" dirty="0" smtClean="0"/>
          </a:p>
          <a:p>
            <a:endParaRPr lang="en-US" dirty="0"/>
          </a:p>
        </p:txBody>
      </p:sp>
      <p:sp>
        <p:nvSpPr>
          <p:cNvPr id="5" name="Rectangle 2"/>
          <p:cNvSpPr>
            <a:spLocks noChangeArrowheads="1"/>
          </p:cNvSpPr>
          <p:nvPr/>
        </p:nvSpPr>
        <p:spPr bwMode="auto">
          <a:xfrm>
            <a:off x="838200" y="6531245"/>
            <a:ext cx="4405052"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3B3C40"/>
                </a:solidFill>
                <a:effectLst/>
                <a:latin typeface="Arial" panose="020B0604020202020204" pitchFamily="34" charset="0"/>
                <a:ea typeface="Open Sans" panose="020B0606030504020204"/>
              </a:rPr>
              <a:t>JavaScrip</a:t>
            </a:r>
            <a:r>
              <a:rPr kumimoji="0" lang="en-US" altLang="en-US" sz="1000" b="0" i="0" u="none" strike="noStrike" cap="none" normalizeH="0" baseline="0" dirty="0" smtClean="0">
                <a:ln>
                  <a:noFill/>
                </a:ln>
                <a:solidFill>
                  <a:srgbClr val="3B3C40"/>
                </a:solidFill>
                <a:effectLst/>
                <a:latin typeface="Arial" panose="020B0604020202020204" pitchFamily="34" charset="0"/>
                <a:ea typeface="Open Sans" panose="020B0606030504020204"/>
              </a:rPr>
              <a:t> </a:t>
            </a:r>
            <a:r>
              <a:rPr kumimoji="0" lang="en-US" altLang="en-US" sz="1000" b="0" i="0" u="none" strike="noStrike" cap="none" normalizeH="0" baseline="0" dirty="0" err="1" smtClean="0">
                <a:ln>
                  <a:noFill/>
                </a:ln>
                <a:solidFill>
                  <a:srgbClr val="3B3C40"/>
                </a:solidFill>
                <a:effectLst/>
                <a:latin typeface="Arial" panose="020B0604020202020204" pitchFamily="34" charset="0"/>
                <a:ea typeface="Open Sans" panose="020B0606030504020204"/>
              </a:rPr>
              <a:t>有一个特殊的关键字</a:t>
            </a:r>
            <a:r>
              <a:rPr kumimoji="0" lang="en-US" altLang="en-US" sz="1000" b="0" i="0" u="none" strike="noStrike" cap="none" normalizeH="0" baseline="0" dirty="0" smtClean="0">
                <a:ln>
                  <a:noFill/>
                </a:ln>
                <a:solidFill>
                  <a:srgbClr val="3B3C40"/>
                </a:solidFill>
                <a:effectLst/>
                <a:latin typeface="Arial" panose="020B0604020202020204" pitchFamily="34" charset="0"/>
                <a:ea typeface="Open Sans" panose="020B0606030504020204"/>
              </a:rPr>
              <a:t> </a:t>
            </a:r>
            <a:r>
              <a:rPr kumimoji="0" lang="en-US" altLang="en-US" sz="1000" b="0" i="0" u="none" strike="noStrike" cap="none" normalizeH="0" baseline="0" dirty="0" err="1" smtClean="0">
                <a:ln>
                  <a:noFill/>
                </a:ln>
                <a:solidFill>
                  <a:srgbClr val="3B3C40"/>
                </a:solidFill>
                <a:effectLst/>
                <a:latin typeface="Consolas" panose="020B0609020204030204" pitchFamily="49" charset="0"/>
              </a:rPr>
              <a:t>this</a:t>
            </a:r>
            <a:r>
              <a:rPr kumimoji="0" lang="en-US" altLang="en-US" sz="1000" b="0" i="0" u="none" strike="noStrike" cap="none" normalizeH="0" baseline="0" dirty="0" err="1" smtClean="0">
                <a:ln>
                  <a:noFill/>
                </a:ln>
                <a:solidFill>
                  <a:srgbClr val="3B3C40"/>
                </a:solidFill>
                <a:effectLst/>
                <a:ea typeface="Open Sans" panose="020B0606030504020204"/>
              </a:rPr>
              <a:t>，它可以在方法中使用以指代当前对象</a:t>
            </a:r>
            <a:r>
              <a:rPr kumimoji="0" lang="en-US" altLang="en-US" sz="1000" b="0" i="0" u="none" strike="noStrike" cap="none" normalizeH="0" baseline="0" dirty="0" smtClean="0">
                <a:ln>
                  <a:noFill/>
                </a:ln>
                <a:solidFill>
                  <a:srgbClr val="3B3C40"/>
                </a:solidFill>
                <a:effectLst/>
                <a:ea typeface="Open Sans" panose="020B0606030504020204"/>
              </a:rPr>
              <a:t>。</a:t>
            </a:r>
            <a:r>
              <a:rPr kumimoji="0" lang="en-US" altLang="en-US" sz="800" b="0" i="0" u="none" strike="noStrike" cap="none" normalizeH="0" baseline="0" dirty="0" smtClean="0">
                <a:ln>
                  <a:noFill/>
                </a:ln>
                <a:solidFill>
                  <a:schemeClr val="tx1"/>
                </a:solidFill>
                <a:effectLst/>
                <a:latin typeface="Arial" panose="020B0604020202020204" pitchFamily="34"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268"/>
            <a:ext cx="10515600" cy="659876"/>
          </a:xfrm>
        </p:spPr>
        <p:txBody>
          <a:bodyPr>
            <a:normAutofit fontScale="90000"/>
          </a:bodyPr>
          <a:lstStyle/>
          <a:p>
            <a:r>
              <a:rPr lang="en-US" dirty="0" smtClean="0"/>
              <a:t>Key Concepts on </a:t>
            </a:r>
            <a:r>
              <a:rPr lang="en-US" dirty="0" err="1" smtClean="0"/>
              <a:t>Javascript</a:t>
            </a:r>
            <a:r>
              <a:rPr lang="en-US" dirty="0" smtClean="0"/>
              <a:t> Class/Object (1)</a:t>
            </a:r>
            <a:endParaRPr lang="en-US" dirty="0"/>
          </a:p>
        </p:txBody>
      </p:sp>
      <p:sp>
        <p:nvSpPr>
          <p:cNvPr id="3" name="Content Placeholder 2"/>
          <p:cNvSpPr>
            <a:spLocks noGrp="1"/>
          </p:cNvSpPr>
          <p:nvPr>
            <p:ph idx="1"/>
          </p:nvPr>
        </p:nvSpPr>
        <p:spPr>
          <a:xfrm>
            <a:off x="838200" y="876693"/>
            <a:ext cx="10515600" cy="5590095"/>
          </a:xfrm>
        </p:spPr>
        <p:txBody>
          <a:bodyPr>
            <a:normAutofit fontScale="70000" lnSpcReduction="20000"/>
          </a:bodyPr>
          <a:lstStyle/>
          <a:p>
            <a:r>
              <a:rPr lang="en-US" dirty="0" smtClean="0"/>
              <a:t>Inherit</a:t>
            </a:r>
            <a:endParaRPr lang="en-US" dirty="0" smtClean="0"/>
          </a:p>
          <a:p>
            <a:pPr marL="0" indent="0">
              <a:buNone/>
            </a:pPr>
            <a:endParaRPr lang="en-US" dirty="0" smtClean="0"/>
          </a:p>
          <a:p>
            <a:pPr marL="457200" lvl="1" indent="0">
              <a:buNone/>
            </a:pPr>
            <a:r>
              <a:rPr lang="zh-CN" altLang="en-US" dirty="0"/>
              <a:t>让一个类继承另一个类，实现起来很方便。只要在前者的</a:t>
            </a:r>
            <a:r>
              <a:rPr lang="en-US" altLang="zh-CN" dirty="0" err="1"/>
              <a:t>createNew</a:t>
            </a:r>
            <a:r>
              <a:rPr lang="en-US" altLang="zh-CN" dirty="0"/>
              <a:t>()</a:t>
            </a:r>
            <a:r>
              <a:rPr lang="zh-CN" altLang="en-US" dirty="0"/>
              <a:t>方法中，调用后者的</a:t>
            </a:r>
            <a:r>
              <a:rPr lang="en-US" altLang="zh-CN" dirty="0" err="1"/>
              <a:t>createNew</a:t>
            </a:r>
            <a:r>
              <a:rPr lang="en-US" altLang="zh-CN" dirty="0"/>
              <a:t>()</a:t>
            </a:r>
            <a:r>
              <a:rPr lang="zh-CN" altLang="en-US" dirty="0"/>
              <a:t>方法即可。</a:t>
            </a:r>
            <a:endParaRPr lang="en-US" dirty="0" smtClean="0"/>
          </a:p>
          <a:p>
            <a:pPr marL="457200" lvl="1" indent="0">
              <a:buNone/>
            </a:pPr>
            <a:r>
              <a:rPr lang="en-US" dirty="0"/>
              <a:t>　　</a:t>
            </a:r>
            <a:r>
              <a:rPr lang="en-US" dirty="0" err="1"/>
              <a:t>var</a:t>
            </a:r>
            <a:r>
              <a:rPr lang="en-US" dirty="0"/>
              <a:t> Animal = {</a:t>
            </a:r>
            <a:endParaRPr lang="en-US" dirty="0"/>
          </a:p>
          <a:p>
            <a:pPr marL="457200" lvl="1" indent="0">
              <a:buNone/>
            </a:pPr>
            <a:r>
              <a:rPr lang="en-US" dirty="0"/>
              <a:t>　　　　</a:t>
            </a:r>
            <a:r>
              <a:rPr lang="en-US" dirty="0" err="1"/>
              <a:t>createNew</a:t>
            </a:r>
            <a:r>
              <a:rPr lang="en-US" dirty="0"/>
              <a:t>: function(){</a:t>
            </a:r>
            <a:endParaRPr lang="en-US" dirty="0"/>
          </a:p>
          <a:p>
            <a:pPr marL="457200" lvl="1" indent="0">
              <a:buNone/>
            </a:pPr>
            <a:r>
              <a:rPr lang="en-US" dirty="0"/>
              <a:t>　　　　　　</a:t>
            </a:r>
            <a:r>
              <a:rPr lang="en-US" dirty="0" err="1"/>
              <a:t>var</a:t>
            </a:r>
            <a:r>
              <a:rPr lang="en-US" dirty="0"/>
              <a:t> animal = {};</a:t>
            </a:r>
            <a:endParaRPr lang="en-US" dirty="0"/>
          </a:p>
          <a:p>
            <a:pPr marL="457200" lvl="1" indent="0">
              <a:buNone/>
            </a:pPr>
            <a:r>
              <a:rPr lang="en-US" dirty="0"/>
              <a:t>　　　　　　</a:t>
            </a:r>
            <a:r>
              <a:rPr lang="en-US" dirty="0" err="1"/>
              <a:t>animal.sleep</a:t>
            </a:r>
            <a:r>
              <a:rPr lang="en-US" dirty="0"/>
              <a:t> = function(){ alert("</a:t>
            </a:r>
            <a:r>
              <a:rPr lang="zh-CN" altLang="en-US" dirty="0"/>
              <a:t>睡懒觉</a:t>
            </a:r>
            <a:r>
              <a:rPr lang="en-US" altLang="zh-CN" dirty="0"/>
              <a:t>"); };</a:t>
            </a:r>
            <a:endParaRPr lang="en-US" altLang="zh-CN" dirty="0"/>
          </a:p>
          <a:p>
            <a:pPr marL="457200" lvl="1" indent="0">
              <a:buNone/>
            </a:pPr>
            <a:r>
              <a:rPr lang="zh-CN" altLang="en-US" dirty="0"/>
              <a:t>　　　　　　</a:t>
            </a:r>
            <a:r>
              <a:rPr lang="en-US" dirty="0"/>
              <a:t>return animal;</a:t>
            </a:r>
            <a:endParaRPr lang="en-US" dirty="0"/>
          </a:p>
          <a:p>
            <a:pPr marL="457200" lvl="1" indent="0">
              <a:buNone/>
            </a:pPr>
            <a:r>
              <a:rPr lang="en-US" dirty="0"/>
              <a:t>　　　　}</a:t>
            </a:r>
            <a:endParaRPr lang="en-US" dirty="0"/>
          </a:p>
          <a:p>
            <a:pPr marL="457200" lvl="1" indent="0">
              <a:buNone/>
            </a:pPr>
            <a:r>
              <a:rPr lang="en-US" dirty="0"/>
              <a:t>　　</a:t>
            </a:r>
            <a:r>
              <a:rPr lang="en-US" dirty="0" smtClean="0"/>
              <a:t>};</a:t>
            </a:r>
            <a:endParaRPr lang="en-US" dirty="0" smtClean="0"/>
          </a:p>
          <a:p>
            <a:pPr marL="457200" lvl="1" indent="0">
              <a:buNone/>
            </a:pPr>
            <a:r>
              <a:rPr lang="en-US" dirty="0"/>
              <a:t>　　</a:t>
            </a:r>
            <a:r>
              <a:rPr lang="en-US" dirty="0" err="1"/>
              <a:t>var</a:t>
            </a:r>
            <a:r>
              <a:rPr lang="en-US" dirty="0"/>
              <a:t> Cat = {</a:t>
            </a:r>
            <a:endParaRPr lang="en-US" dirty="0"/>
          </a:p>
          <a:p>
            <a:pPr marL="457200" lvl="1" indent="0">
              <a:buNone/>
            </a:pPr>
            <a:r>
              <a:rPr lang="en-US" dirty="0"/>
              <a:t>　　　　</a:t>
            </a:r>
            <a:r>
              <a:rPr lang="en-US" dirty="0" err="1"/>
              <a:t>createNew</a:t>
            </a:r>
            <a:r>
              <a:rPr lang="en-US" dirty="0"/>
              <a:t>: function(){</a:t>
            </a:r>
            <a:endParaRPr lang="en-US" dirty="0"/>
          </a:p>
          <a:p>
            <a:pPr marL="457200" lvl="1" indent="0">
              <a:buNone/>
            </a:pPr>
            <a:r>
              <a:rPr lang="en-US" dirty="0"/>
              <a:t>　　　　　　</a:t>
            </a:r>
            <a:r>
              <a:rPr lang="en-US" b="1" dirty="0" err="1"/>
              <a:t>var</a:t>
            </a:r>
            <a:r>
              <a:rPr lang="en-US" b="1" dirty="0"/>
              <a:t> cat = </a:t>
            </a:r>
            <a:r>
              <a:rPr lang="en-US" b="1" dirty="0" err="1"/>
              <a:t>Animal.createNew</a:t>
            </a:r>
            <a:r>
              <a:rPr lang="en-US" b="1" dirty="0"/>
              <a:t>();</a:t>
            </a:r>
            <a:endParaRPr lang="en-US" dirty="0"/>
          </a:p>
          <a:p>
            <a:pPr marL="457200" lvl="1" indent="0">
              <a:buNone/>
            </a:pPr>
            <a:r>
              <a:rPr lang="en-US" dirty="0"/>
              <a:t>　　　　　　cat.name = "</a:t>
            </a:r>
            <a:r>
              <a:rPr lang="zh-CN" altLang="en-US" dirty="0"/>
              <a:t>大毛</a:t>
            </a:r>
            <a:r>
              <a:rPr lang="en-US" altLang="zh-CN" dirty="0"/>
              <a:t>";</a:t>
            </a:r>
            <a:endParaRPr lang="en-US" altLang="zh-CN" dirty="0"/>
          </a:p>
          <a:p>
            <a:pPr marL="457200" lvl="1" indent="0">
              <a:buNone/>
            </a:pPr>
            <a:r>
              <a:rPr lang="zh-CN" altLang="en-US" dirty="0"/>
              <a:t>　　　　　　</a:t>
            </a:r>
            <a:r>
              <a:rPr lang="en-US" dirty="0" err="1"/>
              <a:t>cat.makeSound</a:t>
            </a:r>
            <a:r>
              <a:rPr lang="en-US" dirty="0"/>
              <a:t> = function(){ alert("</a:t>
            </a:r>
            <a:r>
              <a:rPr lang="zh-CN" altLang="en-US" dirty="0"/>
              <a:t>喵喵喵</a:t>
            </a:r>
            <a:r>
              <a:rPr lang="en-US" altLang="zh-CN" dirty="0"/>
              <a:t>"); };</a:t>
            </a:r>
            <a:endParaRPr lang="en-US" altLang="zh-CN" dirty="0"/>
          </a:p>
          <a:p>
            <a:pPr marL="457200" lvl="1" indent="0">
              <a:buNone/>
            </a:pPr>
            <a:r>
              <a:rPr lang="zh-CN" altLang="en-US" dirty="0"/>
              <a:t>　　　　　　</a:t>
            </a:r>
            <a:r>
              <a:rPr lang="en-US" dirty="0"/>
              <a:t>return cat;</a:t>
            </a:r>
            <a:endParaRPr lang="en-US" dirty="0"/>
          </a:p>
          <a:p>
            <a:pPr marL="457200" lvl="1" indent="0">
              <a:buNone/>
            </a:pPr>
            <a:r>
              <a:rPr lang="en-US" dirty="0"/>
              <a:t>　　　　}</a:t>
            </a:r>
            <a:endParaRPr lang="en-US" dirty="0"/>
          </a:p>
          <a:p>
            <a:pPr marL="457200" lvl="1" indent="0">
              <a:buNone/>
            </a:pPr>
            <a:r>
              <a:rPr lang="en-US" dirty="0"/>
              <a:t>　　</a:t>
            </a:r>
            <a:r>
              <a:rPr lang="en-US" dirty="0" smtClean="0"/>
              <a:t>};</a:t>
            </a:r>
            <a:endParaRPr lang="en-US" dirty="0" smtClean="0"/>
          </a:p>
          <a:p>
            <a:pPr marL="457200" lvl="1" indent="0">
              <a:buNone/>
            </a:pPr>
            <a:endParaRPr lang="en-US" dirty="0" smtClean="0"/>
          </a:p>
          <a:p>
            <a:pPr marL="457200" lvl="1" indent="0">
              <a:buNone/>
            </a:pPr>
            <a:r>
              <a:rPr lang="en-US" dirty="0" err="1" smtClean="0"/>
              <a:t>var</a:t>
            </a:r>
            <a:r>
              <a:rPr lang="en-US" dirty="0" smtClean="0"/>
              <a:t> cat1 = </a:t>
            </a:r>
            <a:r>
              <a:rPr lang="en-US" dirty="0" err="1" smtClean="0"/>
              <a:t>Cat.createNew</a:t>
            </a:r>
            <a:r>
              <a:rPr lang="en-US" dirty="0" smtClean="0"/>
              <a:t>();	// </a:t>
            </a:r>
            <a:r>
              <a:rPr lang="zh-CN" altLang="en-US" dirty="0"/>
              <a:t>这样得到的</a:t>
            </a:r>
            <a:r>
              <a:rPr lang="en-US" altLang="zh-CN" dirty="0"/>
              <a:t>Cat</a:t>
            </a:r>
            <a:r>
              <a:rPr lang="zh-CN" altLang="en-US" dirty="0"/>
              <a:t>实例，就会同时继承</a:t>
            </a:r>
            <a:r>
              <a:rPr lang="en-US" altLang="zh-CN" dirty="0"/>
              <a:t>Cat</a:t>
            </a:r>
            <a:r>
              <a:rPr lang="zh-CN" altLang="en-US" dirty="0"/>
              <a:t>类和</a:t>
            </a:r>
            <a:r>
              <a:rPr lang="en-US" altLang="zh-CN" dirty="0"/>
              <a:t>Animal</a:t>
            </a:r>
            <a:r>
              <a:rPr lang="zh-CN" altLang="en-US" dirty="0"/>
              <a:t>类。</a:t>
            </a:r>
            <a:endParaRPr lang="en-US" dirty="0" smtClean="0"/>
          </a:p>
          <a:p>
            <a:pPr marL="0" indent="0">
              <a:buNone/>
            </a:pPr>
            <a:endParaRPr lang="en-US" dirty="0" smtClean="0"/>
          </a:p>
          <a:p>
            <a:pPr marL="0" indent="0">
              <a:buNone/>
            </a:pPr>
            <a:endParaRPr lang="en-US" dirty="0" smtClean="0"/>
          </a:p>
          <a:p>
            <a:endParaRPr lang="en-US" dirty="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268"/>
            <a:ext cx="10515600" cy="659876"/>
          </a:xfrm>
        </p:spPr>
        <p:txBody>
          <a:bodyPr>
            <a:normAutofit fontScale="90000"/>
          </a:bodyPr>
          <a:lstStyle/>
          <a:p>
            <a:r>
              <a:rPr lang="en-US" dirty="0" smtClean="0"/>
              <a:t>Key Concepts on </a:t>
            </a:r>
            <a:r>
              <a:rPr lang="en-US" dirty="0" err="1" smtClean="0"/>
              <a:t>Javascript</a:t>
            </a:r>
            <a:r>
              <a:rPr lang="en-US" dirty="0" smtClean="0"/>
              <a:t> Class/Object (2)</a:t>
            </a:r>
            <a:endParaRPr lang="en-US" dirty="0"/>
          </a:p>
        </p:txBody>
      </p:sp>
      <p:sp>
        <p:nvSpPr>
          <p:cNvPr id="3" name="Content Placeholder 2"/>
          <p:cNvSpPr>
            <a:spLocks noGrp="1"/>
          </p:cNvSpPr>
          <p:nvPr>
            <p:ph idx="1"/>
          </p:nvPr>
        </p:nvSpPr>
        <p:spPr>
          <a:xfrm>
            <a:off x="838200" y="876693"/>
            <a:ext cx="10515600" cy="5590095"/>
          </a:xfrm>
        </p:spPr>
        <p:txBody>
          <a:bodyPr>
            <a:normAutofit fontScale="92500" lnSpcReduction="20000"/>
          </a:bodyPr>
          <a:lstStyle/>
          <a:p>
            <a:r>
              <a:rPr lang="en-US" dirty="0" smtClean="0"/>
              <a:t>Private Attributes and Methods</a:t>
            </a:r>
            <a:endParaRPr lang="en-US" dirty="0" smtClean="0"/>
          </a:p>
          <a:p>
            <a:pPr marL="0" indent="0">
              <a:buNone/>
            </a:pPr>
            <a:endParaRPr lang="en-US" dirty="0" smtClean="0"/>
          </a:p>
          <a:p>
            <a:pPr marL="457200" lvl="1" indent="0">
              <a:buNone/>
            </a:pPr>
            <a:r>
              <a:rPr lang="zh-CN" altLang="en-US" dirty="0"/>
              <a:t>在</a:t>
            </a:r>
            <a:r>
              <a:rPr lang="en-US" dirty="0" err="1"/>
              <a:t>createNew</a:t>
            </a:r>
            <a:r>
              <a:rPr lang="en-US" dirty="0"/>
              <a:t>()</a:t>
            </a:r>
            <a:r>
              <a:rPr lang="zh-CN" altLang="en-US" dirty="0"/>
              <a:t>方法中，只要不是定义在</a:t>
            </a:r>
            <a:r>
              <a:rPr lang="en-US" dirty="0"/>
              <a:t>cat</a:t>
            </a:r>
            <a:r>
              <a:rPr lang="zh-CN" altLang="en-US" dirty="0"/>
              <a:t>对象上的方法和属性，都是私有的</a:t>
            </a:r>
            <a:r>
              <a:rPr lang="zh-CN" altLang="en-US" dirty="0" smtClean="0"/>
              <a:t>。</a:t>
            </a:r>
            <a:endParaRPr lang="en-US" dirty="0" smtClean="0"/>
          </a:p>
          <a:p>
            <a:pPr marL="0" indent="0">
              <a:buNone/>
            </a:pPr>
            <a:r>
              <a:rPr lang="en-US" dirty="0"/>
              <a:t>　　</a:t>
            </a:r>
            <a:r>
              <a:rPr lang="en-US" dirty="0" err="1"/>
              <a:t>var</a:t>
            </a:r>
            <a:r>
              <a:rPr lang="en-US" dirty="0"/>
              <a:t> Cat = {</a:t>
            </a:r>
            <a:endParaRPr lang="en-US" dirty="0"/>
          </a:p>
          <a:p>
            <a:pPr marL="0" indent="0">
              <a:buNone/>
            </a:pPr>
            <a:r>
              <a:rPr lang="en-US" dirty="0"/>
              <a:t>　　　　</a:t>
            </a:r>
            <a:r>
              <a:rPr lang="en-US" dirty="0" err="1"/>
              <a:t>createNew</a:t>
            </a:r>
            <a:r>
              <a:rPr lang="en-US" dirty="0"/>
              <a:t>: function(){</a:t>
            </a:r>
            <a:endParaRPr lang="en-US" dirty="0"/>
          </a:p>
          <a:p>
            <a:pPr marL="0" indent="0">
              <a:buNone/>
            </a:pPr>
            <a:r>
              <a:rPr lang="en-US" dirty="0"/>
              <a:t>　　　　　　</a:t>
            </a:r>
            <a:r>
              <a:rPr lang="en-US" dirty="0" err="1"/>
              <a:t>var</a:t>
            </a:r>
            <a:r>
              <a:rPr lang="en-US" dirty="0"/>
              <a:t> cat = {};</a:t>
            </a:r>
            <a:endParaRPr lang="en-US" dirty="0"/>
          </a:p>
          <a:p>
            <a:pPr marL="0" indent="0">
              <a:buNone/>
            </a:pPr>
            <a:r>
              <a:rPr lang="en-US" dirty="0"/>
              <a:t>　　　　　　</a:t>
            </a:r>
            <a:r>
              <a:rPr lang="en-US" b="1" dirty="0" err="1"/>
              <a:t>var</a:t>
            </a:r>
            <a:r>
              <a:rPr lang="en-US" b="1" dirty="0"/>
              <a:t> sound = "</a:t>
            </a:r>
            <a:r>
              <a:rPr lang="zh-CN" altLang="en-US" b="1" dirty="0"/>
              <a:t>喵喵喵</a:t>
            </a:r>
            <a:r>
              <a:rPr lang="en-US" altLang="zh-CN" b="1" dirty="0" smtClean="0"/>
              <a:t>";	// private attributes</a:t>
            </a:r>
            <a:endParaRPr lang="zh-CN" altLang="en-US" dirty="0"/>
          </a:p>
          <a:p>
            <a:pPr marL="0" indent="0">
              <a:buNone/>
            </a:pPr>
            <a:r>
              <a:rPr lang="zh-CN" altLang="en-US" dirty="0"/>
              <a:t>　　　　　　</a:t>
            </a:r>
            <a:r>
              <a:rPr lang="en-US" b="1" dirty="0" err="1"/>
              <a:t>cat.makeSound</a:t>
            </a:r>
            <a:r>
              <a:rPr lang="en-US" b="1" dirty="0"/>
              <a:t> = function(){ alert(sound); };</a:t>
            </a:r>
            <a:endParaRPr lang="en-US" dirty="0"/>
          </a:p>
          <a:p>
            <a:pPr marL="0" indent="0">
              <a:buNone/>
            </a:pPr>
            <a:r>
              <a:rPr lang="en-US" dirty="0"/>
              <a:t>　　　　　　return cat;</a:t>
            </a:r>
            <a:endParaRPr lang="en-US" dirty="0"/>
          </a:p>
          <a:p>
            <a:pPr marL="0" indent="0">
              <a:buNone/>
            </a:pPr>
            <a:r>
              <a:rPr lang="en-US" dirty="0"/>
              <a:t>　　　　}</a:t>
            </a:r>
            <a:endParaRPr lang="en-US" dirty="0"/>
          </a:p>
          <a:p>
            <a:pPr marL="0" indent="0">
              <a:buNone/>
            </a:pPr>
            <a:r>
              <a:rPr lang="en-US" dirty="0"/>
              <a:t>　　};</a:t>
            </a:r>
            <a:endParaRPr lang="en-US" dirty="0"/>
          </a:p>
          <a:p>
            <a:pPr marL="457200" lvl="1" indent="0">
              <a:buNone/>
            </a:pPr>
            <a:endParaRPr lang="en-US" dirty="0" smtClean="0"/>
          </a:p>
          <a:p>
            <a:pPr marL="457200" lvl="1" indent="0">
              <a:buNone/>
            </a:pPr>
            <a:r>
              <a:rPr lang="en-US" dirty="0" err="1" smtClean="0"/>
              <a:t>var</a:t>
            </a:r>
            <a:r>
              <a:rPr lang="en-US" dirty="0" smtClean="0"/>
              <a:t> cat1 = </a:t>
            </a:r>
            <a:r>
              <a:rPr lang="en-US" dirty="0" err="1" smtClean="0"/>
              <a:t>Cat.createNew</a:t>
            </a:r>
            <a:r>
              <a:rPr lang="en-US" dirty="0" smtClean="0"/>
              <a:t>();	</a:t>
            </a:r>
            <a:endParaRPr lang="en-US" dirty="0" smtClean="0"/>
          </a:p>
          <a:p>
            <a:pPr marL="457200" lvl="1" indent="0">
              <a:buNone/>
            </a:pPr>
            <a:r>
              <a:rPr lang="en-US" dirty="0" smtClean="0"/>
              <a:t>cat1.makeSound();</a:t>
            </a:r>
            <a:endParaRPr lang="en-US" dirty="0" smtClean="0"/>
          </a:p>
          <a:p>
            <a:pPr marL="0" indent="0">
              <a:buNone/>
            </a:pPr>
            <a:endParaRPr lang="en-US" dirty="0" smtClean="0"/>
          </a:p>
          <a:p>
            <a:pPr marL="0" indent="0">
              <a:buNone/>
            </a:pPr>
            <a:endParaRPr lang="en-US" dirty="0" smtClean="0"/>
          </a:p>
          <a:p>
            <a:endParaRPr lang="en-US" dirty="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268"/>
            <a:ext cx="10515600" cy="659876"/>
          </a:xfrm>
        </p:spPr>
        <p:txBody>
          <a:bodyPr>
            <a:normAutofit fontScale="90000"/>
          </a:bodyPr>
          <a:lstStyle/>
          <a:p>
            <a:r>
              <a:rPr lang="en-US" dirty="0" smtClean="0"/>
              <a:t>Key Concepts on </a:t>
            </a:r>
            <a:r>
              <a:rPr lang="en-US" dirty="0" err="1" smtClean="0"/>
              <a:t>Javascript</a:t>
            </a:r>
            <a:r>
              <a:rPr lang="en-US" dirty="0" smtClean="0"/>
              <a:t> Class/Object (3)</a:t>
            </a:r>
            <a:endParaRPr lang="en-US" dirty="0"/>
          </a:p>
        </p:txBody>
      </p:sp>
      <p:sp>
        <p:nvSpPr>
          <p:cNvPr id="3" name="Content Placeholder 2"/>
          <p:cNvSpPr>
            <a:spLocks noGrp="1"/>
          </p:cNvSpPr>
          <p:nvPr>
            <p:ph idx="1"/>
          </p:nvPr>
        </p:nvSpPr>
        <p:spPr>
          <a:xfrm>
            <a:off x="838200" y="876693"/>
            <a:ext cx="10515600" cy="5590095"/>
          </a:xfrm>
        </p:spPr>
        <p:txBody>
          <a:bodyPr>
            <a:normAutofit fontScale="92500" lnSpcReduction="20000"/>
          </a:bodyPr>
          <a:lstStyle/>
          <a:p>
            <a:r>
              <a:rPr lang="en-US" dirty="0" smtClean="0"/>
              <a:t>Sharing Data among Multi-Instances</a:t>
            </a:r>
            <a:endParaRPr lang="en-US" dirty="0" smtClean="0"/>
          </a:p>
          <a:p>
            <a:pPr marL="0" indent="0">
              <a:buNone/>
            </a:pPr>
            <a:r>
              <a:rPr lang="en-US" dirty="0"/>
              <a:t>　　</a:t>
            </a:r>
            <a:r>
              <a:rPr lang="en-US" dirty="0" err="1"/>
              <a:t>var</a:t>
            </a:r>
            <a:r>
              <a:rPr lang="en-US" dirty="0"/>
              <a:t> Cat = {</a:t>
            </a:r>
            <a:endParaRPr lang="en-US" dirty="0"/>
          </a:p>
          <a:p>
            <a:pPr marL="0" indent="0">
              <a:buNone/>
            </a:pPr>
            <a:r>
              <a:rPr lang="en-US" dirty="0"/>
              <a:t>　　　　</a:t>
            </a:r>
            <a:r>
              <a:rPr lang="en-US" b="1" dirty="0"/>
              <a:t>sound : "</a:t>
            </a:r>
            <a:r>
              <a:rPr lang="zh-CN" altLang="en-US" b="1" dirty="0"/>
              <a:t>喵喵喵</a:t>
            </a:r>
            <a:r>
              <a:rPr lang="en-US" altLang="zh-CN" b="1" dirty="0"/>
              <a:t>",</a:t>
            </a:r>
            <a:endParaRPr lang="zh-CN" altLang="en-US" dirty="0"/>
          </a:p>
          <a:p>
            <a:pPr marL="0" indent="0">
              <a:buNone/>
            </a:pPr>
            <a:r>
              <a:rPr lang="zh-CN" altLang="en-US" dirty="0"/>
              <a:t>　　　　</a:t>
            </a:r>
            <a:r>
              <a:rPr lang="en-US" dirty="0" err="1"/>
              <a:t>createNew</a:t>
            </a:r>
            <a:r>
              <a:rPr lang="en-US" dirty="0"/>
              <a:t>: function(){</a:t>
            </a:r>
            <a:endParaRPr lang="en-US" dirty="0"/>
          </a:p>
          <a:p>
            <a:pPr marL="0" indent="0">
              <a:buNone/>
            </a:pPr>
            <a:r>
              <a:rPr lang="en-US" dirty="0"/>
              <a:t>　　　　　　</a:t>
            </a:r>
            <a:r>
              <a:rPr lang="en-US" dirty="0" err="1"/>
              <a:t>var</a:t>
            </a:r>
            <a:r>
              <a:rPr lang="en-US" dirty="0"/>
              <a:t> cat = {};</a:t>
            </a:r>
            <a:endParaRPr lang="en-US" dirty="0"/>
          </a:p>
          <a:p>
            <a:pPr marL="0" indent="0">
              <a:buNone/>
            </a:pPr>
            <a:r>
              <a:rPr lang="en-US" dirty="0"/>
              <a:t>　　　　　　</a:t>
            </a:r>
            <a:r>
              <a:rPr lang="en-US" b="1" dirty="0" err="1"/>
              <a:t>cat.makeSound</a:t>
            </a:r>
            <a:r>
              <a:rPr lang="en-US" b="1" dirty="0"/>
              <a:t> = function(){ alert(</a:t>
            </a:r>
            <a:r>
              <a:rPr lang="en-US" b="1" dirty="0" err="1"/>
              <a:t>Cat.sound</a:t>
            </a:r>
            <a:r>
              <a:rPr lang="en-US" b="1" dirty="0"/>
              <a:t>); };</a:t>
            </a:r>
            <a:endParaRPr lang="en-US" dirty="0"/>
          </a:p>
          <a:p>
            <a:pPr marL="0" indent="0">
              <a:buNone/>
            </a:pPr>
            <a:r>
              <a:rPr lang="en-US" dirty="0"/>
              <a:t>　　　　　　</a:t>
            </a:r>
            <a:r>
              <a:rPr lang="en-US" b="1" dirty="0" err="1"/>
              <a:t>cat.changeSound</a:t>
            </a:r>
            <a:r>
              <a:rPr lang="en-US" b="1" dirty="0"/>
              <a:t> = function(x){ </a:t>
            </a:r>
            <a:r>
              <a:rPr lang="en-US" b="1" dirty="0" err="1"/>
              <a:t>Cat.sound</a:t>
            </a:r>
            <a:r>
              <a:rPr lang="en-US" b="1" dirty="0"/>
              <a:t> = x; };</a:t>
            </a:r>
            <a:endParaRPr lang="en-US" dirty="0"/>
          </a:p>
          <a:p>
            <a:pPr marL="0" indent="0">
              <a:buNone/>
            </a:pPr>
            <a:r>
              <a:rPr lang="en-US" dirty="0"/>
              <a:t>　　　　　　return cat;</a:t>
            </a:r>
            <a:endParaRPr lang="en-US" dirty="0"/>
          </a:p>
          <a:p>
            <a:pPr marL="0" indent="0">
              <a:buNone/>
            </a:pPr>
            <a:r>
              <a:rPr lang="en-US" dirty="0"/>
              <a:t>　　　　}</a:t>
            </a:r>
            <a:endParaRPr lang="en-US" dirty="0"/>
          </a:p>
          <a:p>
            <a:pPr marL="0" indent="0">
              <a:buNone/>
            </a:pPr>
            <a:r>
              <a:rPr lang="en-US" dirty="0"/>
              <a:t>　　</a:t>
            </a:r>
            <a:r>
              <a:rPr lang="en-US" dirty="0" smtClean="0"/>
              <a:t>};</a:t>
            </a:r>
            <a:endParaRPr lang="en-US" dirty="0" smtClean="0"/>
          </a:p>
          <a:p>
            <a:pPr marL="0" indent="0">
              <a:buNone/>
            </a:pPr>
            <a:endParaRPr lang="en-US" dirty="0"/>
          </a:p>
          <a:p>
            <a:pPr marL="0" indent="0">
              <a:buNone/>
            </a:pPr>
            <a:r>
              <a:rPr lang="en-US" dirty="0"/>
              <a:t>　　</a:t>
            </a:r>
            <a:r>
              <a:rPr lang="en-US" b="1" dirty="0"/>
              <a:t>cat2.changeSound("</a:t>
            </a:r>
            <a:r>
              <a:rPr lang="en-US" b="1" dirty="0" err="1"/>
              <a:t>啦啦啦</a:t>
            </a:r>
            <a:r>
              <a:rPr lang="en-US" b="1" dirty="0"/>
              <a:t>");</a:t>
            </a:r>
            <a:endParaRPr lang="en-US" dirty="0"/>
          </a:p>
          <a:p>
            <a:pPr marL="0" indent="0">
              <a:buNone/>
            </a:pPr>
            <a:r>
              <a:rPr lang="en-US" dirty="0"/>
              <a:t>　　cat1.makeSound(); // </a:t>
            </a:r>
            <a:r>
              <a:rPr lang="en-US" dirty="0" err="1"/>
              <a:t>啦啦啦</a:t>
            </a:r>
            <a:endParaRPr lang="en-US" dirty="0"/>
          </a:p>
          <a:p>
            <a:pPr marL="0" indent="0">
              <a:buNone/>
            </a:pPr>
            <a:endParaRPr lang="en-US" dirty="0"/>
          </a:p>
          <a:p>
            <a:pPr marL="0" indent="0">
              <a:buNone/>
            </a:pPr>
            <a:endParaRPr lang="en-US" dirty="0" smtClean="0"/>
          </a:p>
          <a:p>
            <a:pPr marL="0" indent="0">
              <a:buNone/>
            </a:pPr>
            <a:endParaRPr lang="en-US" dirty="0" smtClean="0"/>
          </a:p>
          <a:p>
            <a:endParaRPr lang="en-US"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39848"/>
          </a:xfrm>
        </p:spPr>
        <p:txBody>
          <a:bodyPr>
            <a:normAutofit fontScale="90000"/>
          </a:bodyPr>
          <a:lstStyle/>
          <a:p>
            <a:r>
              <a:rPr lang="en-US" dirty="0" smtClean="0"/>
              <a:t>Categories of Design Pattern</a:t>
            </a:r>
            <a:endParaRPr lang="en-US" dirty="0"/>
          </a:p>
        </p:txBody>
      </p:sp>
      <p:sp>
        <p:nvSpPr>
          <p:cNvPr id="3" name="Content Placeholder 2"/>
          <p:cNvSpPr>
            <a:spLocks noGrp="1"/>
          </p:cNvSpPr>
          <p:nvPr>
            <p:ph idx="1"/>
          </p:nvPr>
        </p:nvSpPr>
        <p:spPr/>
        <p:txBody>
          <a:bodyPr/>
          <a:lstStyle/>
          <a:p>
            <a:pPr marL="0" indent="0">
              <a:buNone/>
            </a:pPr>
            <a:r>
              <a:rPr lang="zh-TW" altLang="en-US" dirty="0"/>
              <a:t>最重要的三大類，下面是簡單的介紹：</a:t>
            </a:r>
            <a:endParaRPr lang="zh-TW" altLang="en-US" dirty="0"/>
          </a:p>
          <a:p>
            <a:r>
              <a:rPr lang="zh-TW" altLang="en-US" b="1" dirty="0"/>
              <a:t>創建型</a:t>
            </a:r>
            <a:r>
              <a:rPr lang="zh-TW" altLang="en-US" dirty="0"/>
              <a:t>設計模式著重於物件創建或類別創建</a:t>
            </a:r>
            <a:r>
              <a:rPr lang="zh-TW" altLang="en-US" dirty="0" smtClean="0"/>
              <a:t>。對</a:t>
            </a:r>
            <a:r>
              <a:rPr lang="zh-TW" altLang="en-US" dirty="0"/>
              <a:t>一個大型應用程式來說，物件的創建過程是需要被控制。</a:t>
            </a:r>
            <a:endParaRPr lang="zh-TW" altLang="en-US" dirty="0"/>
          </a:p>
          <a:p>
            <a:r>
              <a:rPr lang="zh-TW" altLang="en-US" b="1" dirty="0"/>
              <a:t>結構型</a:t>
            </a:r>
            <a:r>
              <a:rPr lang="zh-TW" altLang="en-US" dirty="0"/>
              <a:t>設計模式著重於管理物件之間的關係，讓你的應用程式能較有彈性的建構。一個重要的觀點是，當部份改變發生時，確保對其它部份不會造成影響。</a:t>
            </a:r>
            <a:endParaRPr lang="zh-TW" altLang="en-US" dirty="0"/>
          </a:p>
          <a:p>
            <a:r>
              <a:rPr lang="zh-TW" altLang="en-US" b="1" dirty="0"/>
              <a:t>行為型</a:t>
            </a:r>
            <a:r>
              <a:rPr lang="zh-TW" altLang="en-US" dirty="0"/>
              <a:t>設計模式著重於物件之間的溝通。</a:t>
            </a:r>
            <a:endParaRPr lang="zh-TW" altLang="en-US" dirty="0"/>
          </a:p>
          <a:p>
            <a:endParaRPr lang="en-US" dirty="0"/>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58702"/>
          </a:xfrm>
        </p:spPr>
        <p:txBody>
          <a:bodyPr>
            <a:normAutofit fontScale="90000"/>
          </a:bodyPr>
          <a:lstStyle/>
          <a:p>
            <a:r>
              <a:rPr lang="en-US" dirty="0" smtClean="0"/>
              <a:t>Class defined in </a:t>
            </a:r>
            <a:r>
              <a:rPr lang="en-US" dirty="0" err="1" smtClean="0"/>
              <a:t>Javascript</a:t>
            </a:r>
            <a:endParaRPr lang="en-US" dirty="0"/>
          </a:p>
        </p:txBody>
      </p:sp>
      <p:sp>
        <p:nvSpPr>
          <p:cNvPr id="3" name="Content Placeholder 2"/>
          <p:cNvSpPr>
            <a:spLocks noGrp="1"/>
          </p:cNvSpPr>
          <p:nvPr>
            <p:ph idx="1"/>
          </p:nvPr>
        </p:nvSpPr>
        <p:spPr>
          <a:xfrm>
            <a:off x="838200" y="1178351"/>
            <a:ext cx="10515600" cy="1395167"/>
          </a:xfrm>
        </p:spPr>
        <p:txBody>
          <a:bodyPr/>
          <a:lstStyle/>
          <a:p>
            <a:r>
              <a:rPr lang="en-US" dirty="0"/>
              <a:t>JavaScript</a:t>
            </a:r>
            <a:r>
              <a:rPr lang="zh-CN" altLang="en-US" dirty="0"/>
              <a:t>是一種物件導向的語言，物件繼承的概念被稱為原型繼承。藉由定義構造函式</a:t>
            </a:r>
            <a:r>
              <a:rPr lang="en-US" altLang="zh-CN" dirty="0"/>
              <a:t>(</a:t>
            </a:r>
            <a:r>
              <a:rPr lang="en-US" dirty="0"/>
              <a:t>constructor function)，</a:t>
            </a:r>
            <a:r>
              <a:rPr lang="zh-CN" altLang="en-US" dirty="0"/>
              <a:t>資料型別可以被創建，比如</a:t>
            </a:r>
            <a:r>
              <a:rPr lang="zh-CN" altLang="en-US" dirty="0" smtClean="0"/>
              <a:t>：</a:t>
            </a:r>
            <a:endParaRPr lang="en-US" altLang="zh-CN" dirty="0" smtClean="0"/>
          </a:p>
          <a:p>
            <a:pPr marL="0" indent="0">
              <a:buNone/>
            </a:pPr>
            <a:endParaRPr lang="en-US" dirty="0"/>
          </a:p>
        </p:txBody>
      </p:sp>
      <p:sp>
        <p:nvSpPr>
          <p:cNvPr id="6" name="Rectangle 3"/>
          <p:cNvSpPr>
            <a:spLocks noChangeArrowheads="1"/>
          </p:cNvSpPr>
          <p:nvPr/>
        </p:nvSpPr>
        <p:spPr bwMode="auto">
          <a:xfrm>
            <a:off x="1168138" y="2738182"/>
            <a:ext cx="4156587" cy="2215991"/>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function Person(</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config</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this.name = config.name;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config.age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Person.prototype.getAge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function()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return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new Person({name:"</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age:23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tilo.getAge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77554"/>
          </a:xfrm>
        </p:spPr>
        <p:txBody>
          <a:bodyPr>
            <a:normAutofit fontScale="90000"/>
          </a:bodyPr>
          <a:lstStyle/>
          <a:p>
            <a:r>
              <a:rPr lang="en-US" dirty="0" smtClean="0"/>
              <a:t>Closure for Private </a:t>
            </a:r>
            <a:r>
              <a:rPr lang="en-US" dirty="0" err="1" smtClean="0"/>
              <a:t>Var</a:t>
            </a:r>
            <a:r>
              <a:rPr lang="en-US" dirty="0" smtClean="0"/>
              <a:t> and Function Definition</a:t>
            </a:r>
            <a:endParaRPr lang="en-US" dirty="0"/>
          </a:p>
        </p:txBody>
      </p:sp>
      <p:sp>
        <p:nvSpPr>
          <p:cNvPr id="3" name="Content Placeholder 2"/>
          <p:cNvSpPr>
            <a:spLocks noGrp="1"/>
          </p:cNvSpPr>
          <p:nvPr>
            <p:ph idx="1"/>
          </p:nvPr>
        </p:nvSpPr>
        <p:spPr>
          <a:xfrm>
            <a:off x="838200" y="1121791"/>
            <a:ext cx="10515600" cy="424206"/>
          </a:xfrm>
        </p:spPr>
        <p:txBody>
          <a:bodyPr>
            <a:normAutofit fontScale="92500" lnSpcReduction="10000"/>
          </a:bodyPr>
          <a:lstStyle/>
          <a:p>
            <a:pPr marL="0" indent="0">
              <a:buNone/>
            </a:pPr>
            <a:r>
              <a:rPr lang="zh-TW" altLang="en-US" dirty="0"/>
              <a:t>我們可以使用閉包</a:t>
            </a:r>
            <a:r>
              <a:rPr lang="en-US" altLang="zh-TW" dirty="0"/>
              <a:t>(closure)</a:t>
            </a:r>
            <a:r>
              <a:rPr lang="zh-TW" altLang="en-US" dirty="0"/>
              <a:t>模擬私有變數。</a:t>
            </a:r>
            <a:endParaRPr lang="en-US" dirty="0"/>
          </a:p>
        </p:txBody>
      </p:sp>
      <p:sp>
        <p:nvSpPr>
          <p:cNvPr id="9" name="Rectangle 3"/>
          <p:cNvSpPr>
            <a:spLocks noChangeArrowheads="1"/>
          </p:cNvSpPr>
          <p:nvPr/>
        </p:nvSpPr>
        <p:spPr bwMode="auto">
          <a:xfrm>
            <a:off x="1003570" y="1793645"/>
            <a:ext cx="6118663" cy="4924425"/>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retinaMacbook</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(function()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//Private variables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RAM,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addRAM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RAM = 4;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//Private method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addRAM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function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additionalRAM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RAM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additionalRAM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return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//Public variables and method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USB: undefined,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insertUSB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function (device)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device;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removeUSB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function ()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device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undefined; return device;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5"/>
          <p:cNvSpPr>
            <a:spLocks noChangeArrowheads="1"/>
          </p:cNvSpPr>
          <p:nvPr/>
        </p:nvSpPr>
        <p:spPr bwMode="auto">
          <a:xfrm>
            <a:off x="7461115" y="1547424"/>
            <a:ext cx="4594698" cy="172354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dirty="0" smtClean="0">
                <a:ln>
                  <a:noFill/>
                </a:ln>
                <a:solidFill>
                  <a:srgbClr val="24292E"/>
                </a:solidFill>
                <a:effectLst/>
                <a:latin typeface="Arial Unicode MS" panose="020B0604020202020204" pitchFamily="34" charset="-128"/>
                <a:ea typeface="SFMono-Regular"/>
              </a:rPr>
              <a:t>应用范例：</a:t>
            </a:r>
            <a:endParaRPr kumimoji="0" lang="en-US" altLang="zh-CN"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retinaMacbook.insertUSB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myUSB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retinaMacbook.USB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//logs out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myUSB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retinaMacbook.RAM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//logs out undefined</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TW" altLang="en-US" b="1" dirty="0"/>
              <a:t>創建型設計模</a:t>
            </a:r>
            <a:r>
              <a:rPr lang="zh-TW" altLang="en-US" b="1" dirty="0" smtClean="0"/>
              <a:t>式</a:t>
            </a:r>
            <a:endParaRPr lang="en-US" dirty="0"/>
          </a:p>
        </p:txBody>
      </p:sp>
      <p:sp>
        <p:nvSpPr>
          <p:cNvPr id="3" name="Content Placeholder 2"/>
          <p:cNvSpPr>
            <a:spLocks noGrp="1"/>
          </p:cNvSpPr>
          <p:nvPr>
            <p:ph idx="1"/>
          </p:nvPr>
        </p:nvSpPr>
        <p:spPr>
          <a:xfrm>
            <a:off x="838200" y="1140642"/>
            <a:ext cx="10515600" cy="3146867"/>
          </a:xfrm>
        </p:spPr>
        <p:txBody>
          <a:bodyPr>
            <a:normAutofit fontScale="92500" lnSpcReduction="20000"/>
          </a:bodyPr>
          <a:lstStyle/>
          <a:p>
            <a:pPr marL="0" indent="0">
              <a:buNone/>
            </a:pPr>
            <a:r>
              <a:rPr lang="zh-CN" altLang="en-US" dirty="0" smtClean="0"/>
              <a:t>这里讨论两种创建型设计模式：</a:t>
            </a:r>
            <a:endParaRPr lang="en-US" altLang="zh-CN" dirty="0" smtClean="0"/>
          </a:p>
          <a:p>
            <a:r>
              <a:rPr lang="zh-CN" altLang="en-US" dirty="0" smtClean="0"/>
              <a:t>建造者模式</a:t>
            </a:r>
            <a:endParaRPr lang="en-US" altLang="zh-CN" dirty="0" smtClean="0"/>
          </a:p>
          <a:p>
            <a:pPr lvl="1"/>
            <a:r>
              <a:rPr lang="en-US" dirty="0"/>
              <a:t>Applying the builder pattern allows us to construct objects by only specifying the type and the content of the object. We don’t have to explicitly create the object.</a:t>
            </a:r>
            <a:br>
              <a:rPr lang="en-US" dirty="0"/>
            </a:br>
            <a:r>
              <a:rPr lang="zh-CN" altLang="en-US" dirty="0"/>
              <a:t>應用建造者模式，允許我們只由指定物件的類型和內容構造物件。我們不必顯式地創建物</a:t>
            </a:r>
            <a:r>
              <a:rPr lang="zh-CN" altLang="en-US" dirty="0" smtClean="0"/>
              <a:t>件。</a:t>
            </a:r>
            <a:endParaRPr lang="en-US" altLang="zh-CN" dirty="0" smtClean="0"/>
          </a:p>
          <a:p>
            <a:r>
              <a:rPr lang="zh-CN" altLang="en-US" dirty="0" smtClean="0"/>
              <a:t>原型模式</a:t>
            </a:r>
            <a:endParaRPr lang="en-US" altLang="zh-CN" dirty="0" smtClean="0"/>
          </a:p>
          <a:p>
            <a:pPr lvl="1"/>
            <a:r>
              <a:rPr lang="en-US" dirty="0"/>
              <a:t>The prototype pattern is a pattern where objects are created based on a template of an existing object through cloning.</a:t>
            </a:r>
            <a:br>
              <a:rPr lang="en-US" dirty="0"/>
            </a:br>
            <a:r>
              <a:rPr lang="zh-CN" altLang="en-US" dirty="0"/>
              <a:t>原型模式是物件的創建模式，基於透過複製一個現有的物件模</a:t>
            </a:r>
            <a:r>
              <a:rPr lang="zh-CN" altLang="en-US" dirty="0" smtClean="0"/>
              <a:t>板。</a:t>
            </a:r>
            <a:endParaRPr lang="en-US" dirty="0"/>
          </a:p>
        </p:txBody>
      </p:sp>
      <p:sp>
        <p:nvSpPr>
          <p:cNvPr id="6" name="Rectangle 2"/>
          <p:cNvSpPr>
            <a:spLocks noChangeArrowheads="1"/>
          </p:cNvSpPr>
          <p:nvPr/>
        </p:nvSpPr>
        <p:spPr bwMode="auto">
          <a:xfrm>
            <a:off x="1593129" y="4287510"/>
            <a:ext cx="8051884" cy="2462213"/>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Person =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numFeet</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2,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numHeads</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1,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numHands:2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Object.create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takes its first argument and applies it to the prototype of your new object.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Object.create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(Person);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tilo.numHeads</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//outputs 1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tilo.numHeads</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2;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tilo.numHeads</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//outputs 2</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TW" altLang="en-US" b="1" dirty="0"/>
              <a:t>創建型設計模</a:t>
            </a:r>
            <a:r>
              <a:rPr lang="zh-TW" altLang="en-US" b="1" dirty="0" smtClean="0"/>
              <a:t>式</a:t>
            </a:r>
            <a:endParaRPr lang="en-US" dirty="0"/>
          </a:p>
        </p:txBody>
      </p:sp>
      <p:sp>
        <p:nvSpPr>
          <p:cNvPr id="7" name="Rectangle 2"/>
          <p:cNvSpPr>
            <a:spLocks noChangeArrowheads="1"/>
          </p:cNvSpPr>
          <p:nvPr/>
        </p:nvSpPr>
        <p:spPr bwMode="auto">
          <a:xfrm>
            <a:off x="945208" y="1300891"/>
            <a:ext cx="7038786" cy="5170646"/>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dirty="0" smtClean="0">
                <a:ln>
                  <a:noFill/>
                </a:ln>
                <a:solidFill>
                  <a:srgbClr val="24292E"/>
                </a:solidFill>
                <a:effectLst/>
                <a:latin typeface="Arial Unicode MS" panose="020B0604020202020204" pitchFamily="34" charset="-128"/>
                <a:ea typeface="SFMono-Regular"/>
              </a:rPr>
              <a:t>另一种写法：</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1600" dirty="0">
              <a:solidFill>
                <a:srgbClr val="24292E"/>
              </a:solidFill>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vehiclePrototype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init</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function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carModel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carModel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getModel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function ()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 "The model of this vehicle is "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function vehicle (model)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function F()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F.prototype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vehiclePrototype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 = new F();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f.init</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(model);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return f;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1600" dirty="0">
              <a:solidFill>
                <a:srgbClr val="24292E"/>
              </a:solidFill>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car = vehicle("Ford Escort");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car.getModel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lang="en-US" altLang="en-US" sz="1600" dirty="0">
                <a:solidFill>
                  <a:srgbClr val="24292E"/>
                </a:solidFill>
                <a:latin typeface="Arial Unicode MS" panose="020B0604020202020204" pitchFamily="34" charset="-128"/>
                <a:ea typeface="SFMono-Regular"/>
              </a:rPr>
              <a:t>;</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TW" altLang="en-US" b="1" dirty="0"/>
              <a:t>結構型設計模式</a:t>
            </a:r>
            <a:endParaRPr lang="zh-TW" altLang="en-US" b="1" dirty="0"/>
          </a:p>
        </p:txBody>
      </p:sp>
      <p:sp>
        <p:nvSpPr>
          <p:cNvPr id="3" name="TextBox 2"/>
          <p:cNvSpPr txBox="1"/>
          <p:nvPr/>
        </p:nvSpPr>
        <p:spPr>
          <a:xfrm>
            <a:off x="961533" y="1263192"/>
            <a:ext cx="10784265" cy="2031325"/>
          </a:xfrm>
          <a:prstGeom prst="rect">
            <a:avLst/>
          </a:prstGeom>
          <a:noFill/>
        </p:spPr>
        <p:txBody>
          <a:bodyPr wrap="square" rtlCol="0">
            <a:spAutoFit/>
          </a:bodyPr>
          <a:lstStyle/>
          <a:p>
            <a:r>
              <a:rPr lang="zh-TW" altLang="en-US" dirty="0"/>
              <a:t>想弄清楚系統運作，結構型設計模式是相當有用的</a:t>
            </a:r>
            <a:r>
              <a:rPr lang="zh-TW" altLang="en-US" dirty="0" smtClean="0"/>
              <a:t>。</a:t>
            </a:r>
            <a:endParaRPr lang="en-US" altLang="zh-TW" dirty="0" smtClean="0"/>
          </a:p>
          <a:p>
            <a:pPr marL="285750" indent="-285750">
              <a:buFont typeface="Arial" panose="020B0604020202020204" pitchFamily="34" charset="0"/>
              <a:buChar char="•"/>
            </a:pPr>
            <a:r>
              <a:rPr lang="zh-TW" altLang="en-US" dirty="0" smtClean="0"/>
              <a:t>組</a:t>
            </a:r>
            <a:r>
              <a:rPr lang="zh-TW" altLang="en-US" dirty="0"/>
              <a:t>合模</a:t>
            </a:r>
            <a:r>
              <a:rPr lang="zh-TW" altLang="en-US" dirty="0" smtClean="0"/>
              <a:t>式</a:t>
            </a:r>
            <a:r>
              <a:rPr lang="en-US" altLang="zh-TW" dirty="0" smtClean="0"/>
              <a:t>(</a:t>
            </a:r>
            <a:r>
              <a:rPr lang="en-US" b="1" dirty="0"/>
              <a:t>Composite </a:t>
            </a:r>
            <a:r>
              <a:rPr lang="en-US" b="1" dirty="0" smtClean="0"/>
              <a:t>Pattern</a:t>
            </a:r>
            <a:r>
              <a:rPr lang="en-US" altLang="zh-TW" dirty="0" smtClean="0"/>
              <a:t>)</a:t>
            </a:r>
            <a:endParaRPr lang="en-US" altLang="zh-TW" dirty="0" smtClean="0"/>
          </a:p>
          <a:p>
            <a:pPr marL="742950" lvl="1" indent="-285750">
              <a:buFont typeface="Arial" panose="020B0604020202020204" pitchFamily="34" charset="0"/>
              <a:buChar char="•"/>
            </a:pPr>
            <a:r>
              <a:rPr lang="en-US" dirty="0"/>
              <a:t>The composite pattern says that a group of objects can be treated in the same manner as an individual object of the group. </a:t>
            </a:r>
            <a:r>
              <a:rPr lang="zh-CN" altLang="en-US" dirty="0"/>
              <a:t>組合模式說，一組物件可以被視為本集團作為一個單獨的對象以同樣的方式</a:t>
            </a:r>
            <a:endParaRPr lang="en-US" altLang="zh-TW" dirty="0" smtClean="0"/>
          </a:p>
          <a:p>
            <a:pPr marL="285750" indent="-285750">
              <a:buFont typeface="Arial" panose="020B0604020202020204" pitchFamily="34" charset="0"/>
              <a:buChar char="•"/>
            </a:pPr>
            <a:r>
              <a:rPr lang="zh-TW" altLang="en-US" dirty="0" smtClean="0"/>
              <a:t>門</a:t>
            </a:r>
            <a:r>
              <a:rPr lang="zh-TW" altLang="en-US" dirty="0"/>
              <a:t>面模</a:t>
            </a:r>
            <a:r>
              <a:rPr lang="zh-TW" altLang="en-US" dirty="0" smtClean="0"/>
              <a:t>式</a:t>
            </a:r>
            <a:r>
              <a:rPr lang="en-US" altLang="zh-TW" dirty="0" smtClean="0"/>
              <a:t>(</a:t>
            </a:r>
            <a:r>
              <a:rPr lang="en-US" b="1" dirty="0"/>
              <a:t>Facade </a:t>
            </a:r>
            <a:r>
              <a:rPr lang="en-US" b="1" dirty="0" smtClean="0"/>
              <a:t>Pattern</a:t>
            </a:r>
            <a:r>
              <a:rPr lang="en-US" altLang="zh-TW" dirty="0" smtClean="0"/>
              <a:t>)</a:t>
            </a:r>
            <a:endParaRPr lang="en-US" altLang="zh-TW" dirty="0" smtClean="0"/>
          </a:p>
          <a:p>
            <a:pPr marL="742950" lvl="1" indent="-285750">
              <a:buFont typeface="Arial" panose="020B0604020202020204" pitchFamily="34" charset="0"/>
              <a:buChar char="•"/>
            </a:pPr>
            <a:r>
              <a:rPr lang="en-US" dirty="0"/>
              <a:t>The Facade Pattern provides the user with a simple interface, while hiding it’s underlying complexity.</a:t>
            </a:r>
            <a:br>
              <a:rPr lang="en-US" dirty="0"/>
            </a:br>
            <a:r>
              <a:rPr lang="zh-CN" altLang="en-US" dirty="0"/>
              <a:t>門面模式為使用者提供了一個簡單的界面，同時隱藏它的潛在的複雜性。</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安卓 </a:t>
            </a:r>
            <a:r>
              <a:rPr lang="en-US" b="1" dirty="0"/>
              <a:t>OpenGL ES </a:t>
            </a:r>
            <a:r>
              <a:rPr lang="en-US" b="1" dirty="0" smtClean="0"/>
              <a:t>2.0</a:t>
            </a:r>
            <a:endParaRPr lang="en-US" dirty="0"/>
          </a:p>
        </p:txBody>
      </p:sp>
      <p:sp>
        <p:nvSpPr>
          <p:cNvPr id="3" name="Content Placeholder 2"/>
          <p:cNvSpPr>
            <a:spLocks noGrp="1"/>
          </p:cNvSpPr>
          <p:nvPr>
            <p:ph idx="1"/>
          </p:nvPr>
        </p:nvSpPr>
        <p:spPr/>
        <p:txBody>
          <a:bodyPr>
            <a:normAutofit/>
          </a:bodyPr>
          <a:lstStyle/>
          <a:p>
            <a:r>
              <a:rPr lang="en-US" sz="1800" dirty="0">
                <a:hlinkClick r:id="rId1"/>
              </a:rPr>
              <a:t>https://blog.piasy.com/2016/06/07/Open-gl-es-android-2-part-1</a:t>
            </a:r>
            <a:r>
              <a:rPr lang="en-US" sz="1800" dirty="0" smtClean="0">
                <a:hlinkClick r:id="rId1"/>
              </a:rPr>
              <a:t>/</a:t>
            </a:r>
            <a:endParaRPr lang="en-US" sz="1800" dirty="0" smtClean="0"/>
          </a:p>
          <a:p>
            <a:r>
              <a:rPr lang="en-US" sz="1800" dirty="0"/>
              <a:t>https://learnopengl-cn.readthedocs.io/zh/latest/01%20Getting%20started/04%20Hello%20Triangle/</a:t>
            </a:r>
            <a:endParaRPr lang="en-US" sz="1800" dirty="0" smtClean="0"/>
          </a:p>
          <a:p>
            <a:endParaRPr lang="en-US" sz="1800" dirty="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CN" altLang="en-US" b="1" dirty="0"/>
              <a:t>行為型模式</a:t>
            </a:r>
            <a:endParaRPr lang="zh-CN" altLang="en-US" b="1" dirty="0"/>
          </a:p>
        </p:txBody>
      </p:sp>
      <p:sp>
        <p:nvSpPr>
          <p:cNvPr id="3" name="TextBox 2"/>
          <p:cNvSpPr txBox="1"/>
          <p:nvPr/>
        </p:nvSpPr>
        <p:spPr>
          <a:xfrm>
            <a:off x="838201" y="1263192"/>
            <a:ext cx="10907598" cy="2862322"/>
          </a:xfrm>
          <a:prstGeom prst="rect">
            <a:avLst/>
          </a:prstGeom>
          <a:noFill/>
        </p:spPr>
        <p:txBody>
          <a:bodyPr wrap="square" rtlCol="0">
            <a:spAutoFit/>
          </a:bodyPr>
          <a:lstStyle/>
          <a:p>
            <a:r>
              <a:rPr lang="zh-TW" altLang="en-US" dirty="0"/>
              <a:t>行為型設計模式規定了不同的方法來組織物件之間的交流。在這一節，我們要介紹觀察者模式和中介者模式</a:t>
            </a:r>
            <a:r>
              <a:rPr lang="zh-TW" altLang="en-US" dirty="0" smtClean="0"/>
              <a:t>。</a:t>
            </a:r>
            <a:endParaRPr lang="en-US" altLang="zh-TW" dirty="0" smtClean="0"/>
          </a:p>
          <a:p>
            <a:endParaRPr lang="en-US" altLang="zh-TW" dirty="0" smtClean="0"/>
          </a:p>
          <a:p>
            <a:r>
              <a:rPr lang="zh-CN" altLang="en-US" b="1" dirty="0"/>
              <a:t>觀察者模式</a:t>
            </a:r>
            <a:r>
              <a:rPr lang="en-US" altLang="zh-CN" b="1" dirty="0"/>
              <a:t>(</a:t>
            </a:r>
            <a:r>
              <a:rPr lang="en-US" b="1" dirty="0"/>
              <a:t>Observer Pattern)</a:t>
            </a:r>
            <a:endParaRPr lang="en-US" b="1" dirty="0"/>
          </a:p>
          <a:p>
            <a:r>
              <a:rPr lang="en-US" dirty="0"/>
              <a:t>In the Observer Pattern, a subject can have a list of observers that are interested in it’s lifecycle. Anytime the subject does something interesting, it sends a notification to its observers. If an observer is no longer interested in listening to the subject, the subject can remove it from its list.</a:t>
            </a:r>
            <a:br>
              <a:rPr lang="en-US" dirty="0"/>
            </a:br>
            <a:r>
              <a:rPr lang="zh-CN" altLang="en-US" dirty="0"/>
              <a:t>在觀察者模式中，一個主體在它的生命週期，可以有一個觀察者列表。任何時候，主體做的一些有趣的事情，它會發送一個通知到觀察者。如果一個觀察者對主體不再有興趣，主體可以從列表中刪除它</a:t>
            </a:r>
            <a:r>
              <a:rPr lang="zh-CN" altLang="en-US" dirty="0" smtClean="0"/>
              <a:t>。</a:t>
            </a:r>
            <a:endParaRPr lang="en-US" altLang="zh-CN" dirty="0" smtClean="0"/>
          </a:p>
          <a:p>
            <a:endParaRPr lang="en-US" dirty="0"/>
          </a:p>
        </p:txBody>
      </p:sp>
      <p:sp>
        <p:nvSpPr>
          <p:cNvPr id="5" name="Rectangle 2"/>
          <p:cNvSpPr>
            <a:spLocks noChangeArrowheads="1"/>
          </p:cNvSpPr>
          <p:nvPr/>
        </p:nvSpPr>
        <p:spPr bwMode="auto">
          <a:xfrm>
            <a:off x="923825" y="4353611"/>
            <a:ext cx="8250657" cy="1723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ea typeface="-apple-system"/>
              </a:rPr>
              <a:t>我們需要三個方法來描述這個模式</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smtClean="0">
                <a:ln>
                  <a:noFill/>
                </a:ln>
                <a:solidFill>
                  <a:srgbClr val="24292E"/>
                </a:solidFill>
                <a:effectLst/>
                <a:ea typeface="-apple-system"/>
              </a:rPr>
              <a:t>publish(data): </a:t>
            </a:r>
            <a:r>
              <a:rPr kumimoji="0" lang="en-US" altLang="en-US" sz="1600" b="0" i="0" u="none" strike="noStrike" cap="none" normalizeH="0" baseline="0" dirty="0" err="1" smtClean="0">
                <a:ln>
                  <a:noFill/>
                </a:ln>
                <a:solidFill>
                  <a:srgbClr val="24292E"/>
                </a:solidFill>
                <a:effectLst/>
                <a:ea typeface="-apple-system"/>
              </a:rPr>
              <a:t>被主體呼叫，當它有一個通知產生時。一些資料會由這個方法傳遞</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smtClean="0">
                <a:ln>
                  <a:noFill/>
                </a:ln>
                <a:solidFill>
                  <a:srgbClr val="24292E"/>
                </a:solidFill>
                <a:effectLst/>
                <a:ea typeface="-apple-system"/>
              </a:rPr>
              <a:t>subscribe(observer): </a:t>
            </a:r>
            <a:r>
              <a:rPr kumimoji="0" lang="en-US" altLang="en-US" sz="1600" b="0" i="0" u="none" strike="noStrike" cap="none" normalizeH="0" baseline="0" dirty="0" err="1" smtClean="0">
                <a:ln>
                  <a:noFill/>
                </a:ln>
                <a:solidFill>
                  <a:srgbClr val="24292E"/>
                </a:solidFill>
                <a:effectLst/>
                <a:ea typeface="-apple-system"/>
              </a:rPr>
              <a:t>被主體呼叫，將一個觀察者加入至觀察者列表</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smtClean="0">
                <a:ln>
                  <a:noFill/>
                </a:ln>
                <a:solidFill>
                  <a:srgbClr val="24292E"/>
                </a:solidFill>
                <a:effectLst/>
                <a:ea typeface="-apple-system"/>
              </a:rPr>
              <a:t>unsubscribe(observer): </a:t>
            </a:r>
            <a:r>
              <a:rPr kumimoji="0" lang="en-US" altLang="en-US" sz="1600" b="0" i="0" u="none" strike="noStrike" cap="none" normalizeH="0" baseline="0" dirty="0" err="1" smtClean="0">
                <a:ln>
                  <a:noFill/>
                </a:ln>
                <a:solidFill>
                  <a:srgbClr val="24292E"/>
                </a:solidFill>
                <a:effectLst/>
                <a:ea typeface="-apple-system"/>
              </a:rPr>
              <a:t>被主體呼叫，將一個觀察者從觀察者列表移除</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ea typeface="-apple-system"/>
              </a:rPr>
              <a:t>最新式的JavaScript</a:t>
            </a:r>
            <a:r>
              <a:rPr kumimoji="0" lang="en-US" altLang="en-US" sz="1600" b="0" i="0" u="none" strike="noStrike" cap="none" normalizeH="0" baseline="0" dirty="0" smtClean="0">
                <a:ln>
                  <a:noFill/>
                </a:ln>
                <a:solidFill>
                  <a:srgbClr val="24292E"/>
                </a:solidFill>
                <a:effectLst/>
                <a:ea typeface="-apple-system"/>
              </a:rPr>
              <a:t> </a:t>
            </a:r>
            <a:r>
              <a:rPr kumimoji="0" lang="en-US" altLang="en-US" sz="1600" b="0" i="0" u="none" strike="noStrike" cap="none" normalizeH="0" baseline="0" dirty="0" err="1" smtClean="0">
                <a:ln>
                  <a:noFill/>
                </a:ln>
                <a:solidFill>
                  <a:srgbClr val="24292E"/>
                </a:solidFill>
                <a:effectLst/>
                <a:ea typeface="-apple-system"/>
              </a:rPr>
              <a:t>libraries支持這三種方法作為自定義事件基礎的一部分</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ea typeface="-apple-system"/>
              </a:rPr>
              <a:t>通常，它們有一個</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on</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或</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attach</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方法，一個</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trigger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或</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fire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方法和一個</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off</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或</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detach</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方法</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chemeClr val="tx1"/>
              </a:solidFill>
              <a:effectLst/>
            </a:endParaRPr>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CN" altLang="en-US" b="1" dirty="0"/>
              <a:t>行為型模式</a:t>
            </a:r>
            <a:endParaRPr lang="zh-CN" altLang="en-US" b="1" dirty="0"/>
          </a:p>
        </p:txBody>
      </p:sp>
      <p:sp>
        <p:nvSpPr>
          <p:cNvPr id="3" name="TextBox 2"/>
          <p:cNvSpPr txBox="1"/>
          <p:nvPr/>
        </p:nvSpPr>
        <p:spPr>
          <a:xfrm>
            <a:off x="838201" y="1263192"/>
            <a:ext cx="10907598" cy="1477328"/>
          </a:xfrm>
          <a:prstGeom prst="rect">
            <a:avLst/>
          </a:prstGeom>
          <a:noFill/>
        </p:spPr>
        <p:txBody>
          <a:bodyPr wrap="square" rtlCol="0">
            <a:spAutoFit/>
          </a:bodyPr>
          <a:lstStyle/>
          <a:p>
            <a:r>
              <a:rPr lang="zh-CN" altLang="en-US" b="1" dirty="0"/>
              <a:t>中介者模式</a:t>
            </a:r>
            <a:r>
              <a:rPr lang="en-US" altLang="zh-CN" b="1" dirty="0"/>
              <a:t>(</a:t>
            </a:r>
            <a:r>
              <a:rPr lang="en-US" b="1" dirty="0"/>
              <a:t>Mediator Pattern</a:t>
            </a:r>
            <a:r>
              <a:rPr lang="en-US" b="1" dirty="0" smtClean="0"/>
              <a:t>)</a:t>
            </a:r>
            <a:endParaRPr lang="en-US" b="1" dirty="0" smtClean="0"/>
          </a:p>
          <a:p>
            <a:endParaRPr lang="en-US" b="1" dirty="0"/>
          </a:p>
          <a:p>
            <a:r>
              <a:rPr lang="en-US" dirty="0"/>
              <a:t>The Mediator Pattern promotes the use of a single shared subject that handles communication with multiple objects. All objects communicate with each other through the mediator.</a:t>
            </a:r>
            <a:br>
              <a:rPr lang="en-US" dirty="0"/>
            </a:br>
            <a:r>
              <a:rPr lang="zh-CN" altLang="en-US" dirty="0"/>
              <a:t>中介者模式提倡使用一個單一的共享主體，處理多個物件間的交流。所有的物件彼此交流都通過中介者。</a:t>
            </a:r>
            <a:endParaRPr lang="en-US" dirty="0"/>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20995"/>
          </a:xfrm>
        </p:spPr>
        <p:txBody>
          <a:bodyPr>
            <a:normAutofit fontScale="90000"/>
          </a:bodyPr>
          <a:lstStyle/>
          <a:p>
            <a:r>
              <a:rPr lang="en-US" dirty="0"/>
              <a:t>4 JavaScript Design Patterns </a:t>
            </a:r>
            <a:endParaRPr lang="en-US" dirty="0"/>
          </a:p>
        </p:txBody>
      </p:sp>
      <p:sp>
        <p:nvSpPr>
          <p:cNvPr id="3" name="Content Placeholder 2"/>
          <p:cNvSpPr>
            <a:spLocks noGrp="1"/>
          </p:cNvSpPr>
          <p:nvPr>
            <p:ph idx="1"/>
          </p:nvPr>
        </p:nvSpPr>
        <p:spPr>
          <a:xfrm>
            <a:off x="838200" y="1291472"/>
            <a:ext cx="10515600" cy="4885491"/>
          </a:xfrm>
        </p:spPr>
        <p:txBody>
          <a:bodyPr>
            <a:normAutofit/>
          </a:bodyPr>
          <a:lstStyle/>
          <a:p>
            <a:r>
              <a:rPr lang="en-US" dirty="0"/>
              <a:t>The design patterns in question include the following:</a:t>
            </a:r>
            <a:endParaRPr lang="en-US" dirty="0"/>
          </a:p>
          <a:p>
            <a:pPr lvl="1"/>
            <a:r>
              <a:rPr lang="en-US" dirty="0"/>
              <a:t>Module</a:t>
            </a:r>
            <a:endParaRPr lang="en-US" dirty="0"/>
          </a:p>
          <a:p>
            <a:pPr lvl="1"/>
            <a:r>
              <a:rPr lang="en-US" dirty="0"/>
              <a:t>Prototype</a:t>
            </a:r>
            <a:endParaRPr lang="en-US" dirty="0"/>
          </a:p>
          <a:p>
            <a:pPr lvl="1"/>
            <a:r>
              <a:rPr lang="en-US" dirty="0"/>
              <a:t>Observer</a:t>
            </a:r>
            <a:endParaRPr lang="en-US" dirty="0"/>
          </a:p>
          <a:p>
            <a:pPr lvl="1"/>
            <a:r>
              <a:rPr lang="en-US" dirty="0" smtClean="0"/>
              <a:t>Singleton</a:t>
            </a:r>
            <a:endParaRPr lang="en-US" dirty="0" smtClean="0"/>
          </a:p>
          <a:p>
            <a:endParaRPr lang="en-US" dirty="0" smtClean="0"/>
          </a:p>
          <a:p>
            <a:r>
              <a:rPr lang="en-US" dirty="0" smtClean="0"/>
              <a:t>Design Pattern is oriented to the following considerations</a:t>
            </a:r>
            <a:endParaRPr lang="en-US" dirty="0"/>
          </a:p>
          <a:p>
            <a:pPr lvl="1"/>
            <a:r>
              <a:rPr lang="en-US" dirty="0"/>
              <a:t>Context: Where/under what circumstances is the pattern used?</a:t>
            </a:r>
            <a:endParaRPr lang="en-US" dirty="0"/>
          </a:p>
          <a:p>
            <a:pPr lvl="1"/>
            <a:r>
              <a:rPr lang="en-US" dirty="0"/>
              <a:t>Problem: What are we trying to solve?</a:t>
            </a:r>
            <a:endParaRPr lang="en-US" dirty="0"/>
          </a:p>
          <a:p>
            <a:pPr lvl="1"/>
            <a:r>
              <a:rPr lang="en-US" dirty="0"/>
              <a:t>Solution: How does using this pattern solve our proposed problem?</a:t>
            </a:r>
            <a:endParaRPr lang="en-US" dirty="0"/>
          </a:p>
          <a:p>
            <a:pPr lvl="1"/>
            <a:r>
              <a:rPr lang="en-US" dirty="0"/>
              <a:t>Implementation: What does the implementation look like</a:t>
            </a:r>
            <a:r>
              <a:rPr lang="en-US" dirty="0" smtClean="0"/>
              <a:t>?</a:t>
            </a:r>
            <a:endParaRPr lang="en-US" dirty="0"/>
          </a:p>
          <a:p>
            <a:endParaRPr lang="en-US" dirty="0"/>
          </a:p>
          <a:p>
            <a:pPr marL="0" indent="0">
              <a:buNone/>
            </a:pPr>
            <a:endParaRPr lang="en-US" dirty="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64434"/>
          </a:xfrm>
        </p:spPr>
        <p:txBody>
          <a:bodyPr>
            <a:normAutofit fontScale="90000"/>
          </a:bodyPr>
          <a:lstStyle/>
          <a:p>
            <a:r>
              <a:rPr lang="en-US" dirty="0" smtClean="0"/>
              <a:t>Module Design Pattern</a:t>
            </a:r>
            <a:endParaRPr lang="en-US" dirty="0"/>
          </a:p>
        </p:txBody>
      </p:sp>
      <p:sp>
        <p:nvSpPr>
          <p:cNvPr id="3" name="Content Placeholder 2"/>
          <p:cNvSpPr>
            <a:spLocks noGrp="1"/>
          </p:cNvSpPr>
          <p:nvPr>
            <p:ph idx="1"/>
          </p:nvPr>
        </p:nvSpPr>
        <p:spPr>
          <a:xfrm>
            <a:off x="838200" y="1187777"/>
            <a:ext cx="10515600" cy="4989186"/>
          </a:xfrm>
        </p:spPr>
        <p:txBody>
          <a:bodyPr>
            <a:normAutofit lnSpcReduction="10000"/>
          </a:bodyPr>
          <a:lstStyle/>
          <a:p>
            <a:r>
              <a:rPr lang="en-US" dirty="0" smtClean="0"/>
              <a:t>Modules </a:t>
            </a:r>
            <a:r>
              <a:rPr lang="en-US" dirty="0"/>
              <a:t>are JavaScript “classes”. One of the many advantages of classes is </a:t>
            </a:r>
            <a:r>
              <a:rPr lang="en-US" i="1" dirty="0"/>
              <a:t>encapsulation</a:t>
            </a:r>
            <a:r>
              <a:rPr lang="en-US" dirty="0"/>
              <a:t> – protecting states and behaviors from being accessed from other classes. The module pattern allows for public and private (plus the lesser-know protected and privileged) access levels</a:t>
            </a:r>
            <a:r>
              <a:rPr lang="en-US" dirty="0" smtClean="0"/>
              <a:t>.</a:t>
            </a:r>
            <a:endParaRPr lang="en-US" dirty="0" smtClean="0"/>
          </a:p>
          <a:p>
            <a:pPr marL="0" indent="0">
              <a:buNone/>
            </a:pPr>
            <a:r>
              <a:rPr lang="en-US" dirty="0"/>
              <a:t>(function() { </a:t>
            </a:r>
            <a:endParaRPr lang="en-US" dirty="0" smtClean="0"/>
          </a:p>
          <a:p>
            <a:pPr marL="0" indent="0">
              <a:buNone/>
            </a:pPr>
            <a:r>
              <a:rPr lang="en-US" dirty="0"/>
              <a:t>	</a:t>
            </a:r>
            <a:r>
              <a:rPr lang="en-US" dirty="0" smtClean="0"/>
              <a:t>// </a:t>
            </a:r>
            <a:r>
              <a:rPr lang="en-US" dirty="0"/>
              <a:t>declare private variables and/or functions </a:t>
            </a:r>
            <a:endParaRPr lang="en-US" dirty="0" smtClean="0"/>
          </a:p>
          <a:p>
            <a:pPr marL="0" indent="0">
              <a:buNone/>
            </a:pPr>
            <a:r>
              <a:rPr lang="en-US" dirty="0"/>
              <a:t>	</a:t>
            </a:r>
            <a:r>
              <a:rPr lang="en-US" dirty="0" smtClean="0"/>
              <a:t>return { </a:t>
            </a:r>
            <a:endParaRPr lang="en-US" dirty="0" smtClean="0"/>
          </a:p>
          <a:p>
            <a:pPr marL="0" indent="0">
              <a:buNone/>
            </a:pPr>
            <a:r>
              <a:rPr lang="en-US" dirty="0"/>
              <a:t>	</a:t>
            </a:r>
            <a:r>
              <a:rPr lang="en-US" dirty="0" smtClean="0"/>
              <a:t>	// </a:t>
            </a:r>
            <a:r>
              <a:rPr lang="en-US" dirty="0"/>
              <a:t>declare public variables and/or functions </a:t>
            </a:r>
            <a:endParaRPr lang="en-US" dirty="0" smtClean="0"/>
          </a:p>
          <a:p>
            <a:pPr marL="0" indent="0">
              <a:buNone/>
            </a:pPr>
            <a:r>
              <a:rPr lang="en-US" dirty="0"/>
              <a:t>	</a:t>
            </a:r>
            <a:r>
              <a:rPr lang="en-US" dirty="0" smtClean="0"/>
              <a:t>} </a:t>
            </a:r>
            <a:endParaRPr lang="en-US" dirty="0" smtClean="0"/>
          </a:p>
          <a:p>
            <a:pPr marL="0" indent="0">
              <a:buNone/>
            </a:pPr>
            <a:r>
              <a:rPr lang="en-US" dirty="0" smtClean="0"/>
              <a:t>})();</a:t>
            </a:r>
            <a:endParaRPr lang="en-US" dirty="0"/>
          </a:p>
        </p:txBody>
      </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0256"/>
            <a:ext cx="10515600" cy="6016707"/>
          </a:xfrm>
        </p:spPr>
        <p:txBody>
          <a:bodyPr>
            <a:normAutofit/>
          </a:bodyPr>
          <a:lstStyle/>
          <a:p>
            <a:pPr marL="0" indent="0">
              <a:buNone/>
            </a:pPr>
            <a:r>
              <a:rPr lang="en-US" sz="1600" dirty="0" err="1"/>
              <a:t>var</a:t>
            </a:r>
            <a:r>
              <a:rPr lang="en-US" sz="1600" dirty="0"/>
              <a:t> </a:t>
            </a:r>
            <a:r>
              <a:rPr lang="en-US" sz="1600" dirty="0" err="1"/>
              <a:t>HTMLChanger</a:t>
            </a:r>
            <a:r>
              <a:rPr lang="en-US" sz="1600" dirty="0"/>
              <a:t> = (function() { </a:t>
            </a:r>
            <a:endParaRPr lang="en-US" sz="1600" dirty="0" smtClean="0"/>
          </a:p>
          <a:p>
            <a:pPr marL="0" indent="0">
              <a:buNone/>
            </a:pPr>
            <a:r>
              <a:rPr lang="en-US" sz="1600" dirty="0"/>
              <a:t>	</a:t>
            </a:r>
            <a:r>
              <a:rPr lang="en-US" sz="1600" dirty="0" err="1" smtClean="0"/>
              <a:t>var</a:t>
            </a:r>
            <a:r>
              <a:rPr lang="en-US" sz="1600" dirty="0" smtClean="0"/>
              <a:t> </a:t>
            </a:r>
            <a:r>
              <a:rPr lang="en-US" sz="1600" dirty="0"/>
              <a:t>contents = 'contents' </a:t>
            </a:r>
            <a:endParaRPr lang="en-US" sz="1600" dirty="0" smtClean="0"/>
          </a:p>
          <a:p>
            <a:pPr marL="0" indent="0">
              <a:buNone/>
            </a:pPr>
            <a:r>
              <a:rPr lang="en-US" sz="1600" dirty="0"/>
              <a:t>	</a:t>
            </a:r>
            <a:r>
              <a:rPr lang="en-US" sz="1600" dirty="0" err="1" smtClean="0"/>
              <a:t>var</a:t>
            </a:r>
            <a:r>
              <a:rPr lang="en-US" sz="1600" dirty="0" smtClean="0"/>
              <a:t> </a:t>
            </a:r>
            <a:r>
              <a:rPr lang="en-US" sz="1600" dirty="0" err="1"/>
              <a:t>changeHTML</a:t>
            </a:r>
            <a:r>
              <a:rPr lang="en-US" sz="1600" dirty="0"/>
              <a:t> = function() </a:t>
            </a:r>
            <a:endParaRPr lang="en-US" sz="1600" dirty="0" smtClean="0"/>
          </a:p>
          <a:p>
            <a:pPr marL="0" indent="0">
              <a:buNone/>
            </a:pPr>
            <a:r>
              <a:rPr lang="en-US" sz="1600" dirty="0"/>
              <a:t>	</a:t>
            </a:r>
            <a:r>
              <a:rPr lang="en-US" sz="1600" dirty="0" smtClean="0"/>
              <a:t>{ </a:t>
            </a:r>
            <a:endParaRPr lang="en-US" sz="1600" dirty="0" smtClean="0"/>
          </a:p>
          <a:p>
            <a:pPr marL="0" indent="0">
              <a:buNone/>
            </a:pPr>
            <a:r>
              <a:rPr lang="en-US" sz="1600" dirty="0"/>
              <a:t>	</a:t>
            </a:r>
            <a:r>
              <a:rPr lang="en-US" sz="1600" dirty="0" smtClean="0"/>
              <a:t>	</a:t>
            </a:r>
            <a:r>
              <a:rPr lang="en-US" sz="1600" dirty="0" err="1" smtClean="0"/>
              <a:t>var</a:t>
            </a:r>
            <a:r>
              <a:rPr lang="en-US" sz="1600" dirty="0" smtClean="0"/>
              <a:t> </a:t>
            </a:r>
            <a:r>
              <a:rPr lang="en-US" sz="1600" dirty="0"/>
              <a:t>element = </a:t>
            </a:r>
            <a:r>
              <a:rPr lang="en-US" sz="1600" dirty="0" err="1"/>
              <a:t>document.getElementById</a:t>
            </a:r>
            <a:r>
              <a:rPr lang="en-US" sz="1600" dirty="0"/>
              <a:t>('attribute-to-change'); </a:t>
            </a:r>
            <a:endParaRPr lang="en-US" sz="1600" dirty="0" smtClean="0"/>
          </a:p>
          <a:p>
            <a:pPr marL="0" indent="0">
              <a:buNone/>
            </a:pPr>
            <a:r>
              <a:rPr lang="en-US" sz="1600" dirty="0"/>
              <a:t>	</a:t>
            </a:r>
            <a:r>
              <a:rPr lang="en-US" sz="1600" dirty="0" smtClean="0"/>
              <a:t>	</a:t>
            </a:r>
            <a:r>
              <a:rPr lang="en-US" sz="1600" dirty="0" err="1" smtClean="0"/>
              <a:t>element.innerHTML</a:t>
            </a:r>
            <a:r>
              <a:rPr lang="en-US" sz="1600" dirty="0" smtClean="0"/>
              <a:t> </a:t>
            </a:r>
            <a:r>
              <a:rPr lang="en-US" sz="1600" dirty="0"/>
              <a:t>= contents; </a:t>
            </a:r>
            <a:endParaRPr lang="en-US" sz="1600" dirty="0" smtClean="0"/>
          </a:p>
          <a:p>
            <a:pPr marL="0" indent="0">
              <a:buNone/>
            </a:pPr>
            <a:r>
              <a:rPr lang="en-US" sz="1600" dirty="0"/>
              <a:t>	</a:t>
            </a:r>
            <a:r>
              <a:rPr lang="en-US" sz="1600" dirty="0" smtClean="0"/>
              <a:t>} </a:t>
            </a:r>
            <a:endParaRPr lang="en-US" sz="1600" dirty="0" smtClean="0"/>
          </a:p>
          <a:p>
            <a:pPr marL="0" indent="0">
              <a:buNone/>
            </a:pPr>
            <a:r>
              <a:rPr lang="en-US" sz="1600" dirty="0"/>
              <a:t>	</a:t>
            </a:r>
            <a:r>
              <a:rPr lang="en-US" sz="1600" dirty="0" smtClean="0"/>
              <a:t>return </a:t>
            </a:r>
            <a:r>
              <a:rPr lang="en-US" sz="1600" dirty="0"/>
              <a:t>{ </a:t>
            </a:r>
            <a:endParaRPr lang="en-US" sz="1600" dirty="0" smtClean="0"/>
          </a:p>
          <a:p>
            <a:pPr marL="0" indent="0">
              <a:buNone/>
            </a:pPr>
            <a:r>
              <a:rPr lang="en-US" sz="1600" dirty="0"/>
              <a:t>	</a:t>
            </a:r>
            <a:r>
              <a:rPr lang="en-US" sz="1600" dirty="0" smtClean="0"/>
              <a:t>	</a:t>
            </a:r>
            <a:r>
              <a:rPr lang="en-US" sz="1600" dirty="0" err="1" smtClean="0"/>
              <a:t>callChangeHTML</a:t>
            </a:r>
            <a:r>
              <a:rPr lang="en-US" sz="1600" dirty="0"/>
              <a:t>: function() </a:t>
            </a:r>
            <a:r>
              <a:rPr lang="en-US" sz="1600" dirty="0" smtClean="0"/>
              <a:t>{ </a:t>
            </a:r>
            <a:endParaRPr lang="en-US" sz="1600" dirty="0" smtClean="0"/>
          </a:p>
          <a:p>
            <a:pPr marL="0" indent="0">
              <a:buNone/>
            </a:pPr>
            <a:r>
              <a:rPr lang="en-US" sz="1600" dirty="0"/>
              <a:t>	</a:t>
            </a:r>
            <a:r>
              <a:rPr lang="en-US" sz="1600" dirty="0" smtClean="0"/>
              <a:t>		</a:t>
            </a:r>
            <a:r>
              <a:rPr lang="en-US" sz="1600" dirty="0" err="1" smtClean="0"/>
              <a:t>changeHTML</a:t>
            </a:r>
            <a:r>
              <a:rPr lang="en-US" sz="1600" dirty="0"/>
              <a:t>(); </a:t>
            </a:r>
            <a:endParaRPr lang="en-US" sz="1600" dirty="0" smtClean="0"/>
          </a:p>
          <a:p>
            <a:pPr marL="0" indent="0">
              <a:buNone/>
            </a:pPr>
            <a:r>
              <a:rPr lang="en-US" sz="1600" dirty="0"/>
              <a:t>	</a:t>
            </a:r>
            <a:r>
              <a:rPr lang="en-US" sz="1600" dirty="0" smtClean="0"/>
              <a:t>		console.log(contents</a:t>
            </a:r>
            <a:r>
              <a:rPr lang="en-US" sz="1600" dirty="0"/>
              <a:t>); </a:t>
            </a:r>
            <a:endParaRPr lang="en-US" sz="1600" dirty="0" smtClean="0"/>
          </a:p>
          <a:p>
            <a:pPr marL="0" indent="0">
              <a:buNone/>
            </a:pPr>
            <a:r>
              <a:rPr lang="en-US" sz="1600" dirty="0"/>
              <a:t>	</a:t>
            </a:r>
            <a:r>
              <a:rPr lang="en-US" sz="1600" dirty="0" smtClean="0"/>
              <a:t>	} </a:t>
            </a:r>
            <a:endParaRPr lang="en-US" sz="1600" dirty="0" smtClean="0"/>
          </a:p>
          <a:p>
            <a:pPr marL="0" indent="0">
              <a:buNone/>
            </a:pPr>
            <a:r>
              <a:rPr lang="en-US" sz="1600" dirty="0"/>
              <a:t>	</a:t>
            </a:r>
            <a:r>
              <a:rPr lang="en-US" sz="1600" dirty="0" smtClean="0"/>
              <a:t>}; </a:t>
            </a:r>
            <a:endParaRPr lang="en-US" sz="1600" dirty="0" smtClean="0"/>
          </a:p>
          <a:p>
            <a:pPr marL="0" indent="0">
              <a:buNone/>
            </a:pPr>
            <a:r>
              <a:rPr lang="en-US" sz="1600" dirty="0" smtClean="0"/>
              <a:t>})(); </a:t>
            </a:r>
            <a:endParaRPr lang="en-US" sz="1600" dirty="0" smtClean="0"/>
          </a:p>
          <a:p>
            <a:pPr marL="0" indent="0">
              <a:buNone/>
            </a:pPr>
            <a:endParaRPr lang="en-US" sz="1600" dirty="0"/>
          </a:p>
          <a:p>
            <a:pPr marL="0" indent="0">
              <a:buNone/>
            </a:pPr>
            <a:r>
              <a:rPr lang="en-US" sz="1600" dirty="0" err="1" smtClean="0"/>
              <a:t>HTMLChanger.callChangeHTML</a:t>
            </a:r>
            <a:r>
              <a:rPr lang="en-US" sz="1600" dirty="0"/>
              <a:t>(); // Outputs: 'contents' console.log(</a:t>
            </a:r>
            <a:r>
              <a:rPr lang="en-US" sz="1600" dirty="0" err="1"/>
              <a:t>HTMLChanger.contents</a:t>
            </a:r>
            <a:r>
              <a:rPr lang="en-US" sz="1600" dirty="0"/>
              <a:t>); // undefined</a:t>
            </a:r>
            <a:endParaRPr lang="en-US" sz="1600" dirty="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30421"/>
          </a:xfrm>
        </p:spPr>
        <p:txBody>
          <a:bodyPr>
            <a:normAutofit fontScale="90000"/>
          </a:bodyPr>
          <a:lstStyle/>
          <a:p>
            <a:r>
              <a:rPr lang="en-US" dirty="0" smtClean="0"/>
              <a:t>Revealing Module Pattern</a:t>
            </a:r>
            <a:endParaRPr lang="en-US" dirty="0"/>
          </a:p>
        </p:txBody>
      </p:sp>
      <p:sp>
        <p:nvSpPr>
          <p:cNvPr id="3" name="Content Placeholder 2"/>
          <p:cNvSpPr>
            <a:spLocks noGrp="1"/>
          </p:cNvSpPr>
          <p:nvPr>
            <p:ph idx="1"/>
          </p:nvPr>
        </p:nvSpPr>
        <p:spPr>
          <a:xfrm>
            <a:off x="838200" y="1046375"/>
            <a:ext cx="10515600" cy="989815"/>
          </a:xfrm>
        </p:spPr>
        <p:txBody>
          <a:bodyPr>
            <a:normAutofit fontScale="92500" lnSpcReduction="20000"/>
          </a:bodyPr>
          <a:lstStyle/>
          <a:p>
            <a:r>
              <a:rPr lang="en-US" dirty="0"/>
              <a:t>A variation of the module pattern is called the </a:t>
            </a:r>
            <a:r>
              <a:rPr lang="en-US" b="1" dirty="0"/>
              <a:t>Revealing Module Pattern</a:t>
            </a:r>
            <a:r>
              <a:rPr lang="en-US" dirty="0"/>
              <a:t>. The purpose is to maintain encapsulation and reveal certain variables and methods returned in an object literal</a:t>
            </a:r>
            <a:r>
              <a:rPr lang="en-US" dirty="0" smtClean="0"/>
              <a:t>.</a:t>
            </a:r>
            <a:endParaRPr lang="en-US" dirty="0" smtClean="0"/>
          </a:p>
          <a:p>
            <a:endParaRPr lang="en-US" dirty="0"/>
          </a:p>
        </p:txBody>
      </p:sp>
      <p:sp>
        <p:nvSpPr>
          <p:cNvPr id="4" name="TextBox 3"/>
          <p:cNvSpPr txBox="1"/>
          <p:nvPr/>
        </p:nvSpPr>
        <p:spPr>
          <a:xfrm>
            <a:off x="1121794" y="2243578"/>
            <a:ext cx="6966408" cy="4616648"/>
          </a:xfrm>
          <a:prstGeom prst="rect">
            <a:avLst/>
          </a:prstGeom>
          <a:noFill/>
        </p:spPr>
        <p:txBody>
          <a:bodyPr wrap="square" rtlCol="0">
            <a:spAutoFit/>
          </a:bodyPr>
          <a:lstStyle/>
          <a:p>
            <a:r>
              <a:rPr lang="en-US" sz="1400" dirty="0" err="1"/>
              <a:t>var</a:t>
            </a:r>
            <a:r>
              <a:rPr lang="en-US" sz="1400" dirty="0"/>
              <a:t> Exposer = (function() {  </a:t>
            </a:r>
            <a:endParaRPr lang="en-US" sz="1400" dirty="0" smtClean="0"/>
          </a:p>
          <a:p>
            <a:r>
              <a:rPr lang="en-US" sz="1400" dirty="0"/>
              <a:t>	</a:t>
            </a:r>
            <a:r>
              <a:rPr lang="en-US" sz="1400" dirty="0" err="1" smtClean="0"/>
              <a:t>var</a:t>
            </a:r>
            <a:r>
              <a:rPr lang="en-US" sz="1400" dirty="0" smtClean="0"/>
              <a:t> </a:t>
            </a:r>
            <a:r>
              <a:rPr lang="en-US" sz="1400" dirty="0" err="1"/>
              <a:t>privateVariable</a:t>
            </a:r>
            <a:r>
              <a:rPr lang="en-US" sz="1400" dirty="0"/>
              <a:t> = 10;  </a:t>
            </a:r>
            <a:endParaRPr lang="en-US" sz="1400" dirty="0" smtClean="0"/>
          </a:p>
          <a:p>
            <a:r>
              <a:rPr lang="en-US" sz="1400" dirty="0"/>
              <a:t>	</a:t>
            </a:r>
            <a:r>
              <a:rPr lang="en-US" sz="1400" dirty="0" err="1" smtClean="0"/>
              <a:t>var</a:t>
            </a:r>
            <a:r>
              <a:rPr lang="en-US" sz="1400" dirty="0" smtClean="0"/>
              <a:t> </a:t>
            </a:r>
            <a:r>
              <a:rPr lang="en-US" sz="1400" dirty="0" err="1"/>
              <a:t>privateMethod</a:t>
            </a:r>
            <a:r>
              <a:rPr lang="en-US" sz="1400" dirty="0"/>
              <a:t> = function() </a:t>
            </a:r>
            <a:r>
              <a:rPr lang="en-US" sz="1400" dirty="0" smtClean="0"/>
              <a:t>{    </a:t>
            </a:r>
            <a:endParaRPr lang="en-US" sz="1400" dirty="0" smtClean="0"/>
          </a:p>
          <a:p>
            <a:r>
              <a:rPr lang="en-US" sz="1400" dirty="0"/>
              <a:t>	</a:t>
            </a:r>
            <a:r>
              <a:rPr lang="en-US" sz="1400" dirty="0" smtClean="0"/>
              <a:t>	console.log</a:t>
            </a:r>
            <a:r>
              <a:rPr lang="en-US" sz="1400" dirty="0"/>
              <a:t>('Inside a private method!');    </a:t>
            </a:r>
            <a:r>
              <a:rPr lang="en-US" sz="1400" dirty="0" err="1"/>
              <a:t>privateVariable</a:t>
            </a:r>
            <a:r>
              <a:rPr lang="en-US" sz="1400" dirty="0"/>
              <a:t>++;  </a:t>
            </a:r>
            <a:endParaRPr lang="en-US" sz="1400" dirty="0" smtClean="0"/>
          </a:p>
          <a:p>
            <a:r>
              <a:rPr lang="en-US" sz="1400" dirty="0"/>
              <a:t>	</a:t>
            </a:r>
            <a:r>
              <a:rPr lang="en-US" sz="1400" dirty="0" smtClean="0"/>
              <a:t>}  </a:t>
            </a:r>
            <a:endParaRPr lang="en-US" sz="1400" dirty="0" smtClean="0"/>
          </a:p>
          <a:p>
            <a:r>
              <a:rPr lang="en-US" sz="1400" dirty="0"/>
              <a:t>	</a:t>
            </a:r>
            <a:r>
              <a:rPr lang="en-US" sz="1400" dirty="0" err="1" smtClean="0"/>
              <a:t>var</a:t>
            </a:r>
            <a:r>
              <a:rPr lang="en-US" sz="1400" dirty="0" smtClean="0"/>
              <a:t> </a:t>
            </a:r>
            <a:r>
              <a:rPr lang="en-US" sz="1400" dirty="0" err="1"/>
              <a:t>methodToExpose</a:t>
            </a:r>
            <a:r>
              <a:rPr lang="en-US" sz="1400" dirty="0"/>
              <a:t> = function() {    </a:t>
            </a:r>
            <a:endParaRPr lang="en-US" sz="1400" dirty="0" smtClean="0"/>
          </a:p>
          <a:p>
            <a:r>
              <a:rPr lang="en-US" sz="1400" dirty="0"/>
              <a:t>	</a:t>
            </a:r>
            <a:r>
              <a:rPr lang="en-US" sz="1400" dirty="0" smtClean="0"/>
              <a:t>	console.log</a:t>
            </a:r>
            <a:r>
              <a:rPr lang="en-US" sz="1400" dirty="0"/>
              <a:t>('This is a method I want to expose!');  </a:t>
            </a:r>
            <a:endParaRPr lang="en-US" sz="1400" dirty="0" smtClean="0"/>
          </a:p>
          <a:p>
            <a:r>
              <a:rPr lang="en-US" sz="1400" dirty="0"/>
              <a:t>	</a:t>
            </a:r>
            <a:r>
              <a:rPr lang="en-US" sz="1400" dirty="0" smtClean="0"/>
              <a:t>}  </a:t>
            </a:r>
            <a:endParaRPr lang="en-US" sz="1400" dirty="0" smtClean="0"/>
          </a:p>
          <a:p>
            <a:r>
              <a:rPr lang="en-US" sz="1400" dirty="0"/>
              <a:t>	</a:t>
            </a:r>
            <a:r>
              <a:rPr lang="en-US" sz="1400" dirty="0" err="1" smtClean="0"/>
              <a:t>var</a:t>
            </a:r>
            <a:r>
              <a:rPr lang="en-US" sz="1400" dirty="0" smtClean="0"/>
              <a:t> </a:t>
            </a:r>
            <a:r>
              <a:rPr lang="en-US" sz="1400" dirty="0" err="1"/>
              <a:t>otherMethodIWantToExpose</a:t>
            </a:r>
            <a:r>
              <a:rPr lang="en-US" sz="1400" dirty="0"/>
              <a:t> = function() {    </a:t>
            </a:r>
            <a:endParaRPr lang="en-US" sz="1400" dirty="0" smtClean="0"/>
          </a:p>
          <a:p>
            <a:r>
              <a:rPr lang="en-US" sz="1400" dirty="0"/>
              <a:t>	</a:t>
            </a:r>
            <a:r>
              <a:rPr lang="en-US" sz="1400" dirty="0" smtClean="0"/>
              <a:t>	</a:t>
            </a:r>
            <a:r>
              <a:rPr lang="en-US" sz="1400" dirty="0" err="1" smtClean="0"/>
              <a:t>privateMethod</a:t>
            </a:r>
            <a:r>
              <a:rPr lang="en-US" sz="1400" dirty="0"/>
              <a:t>();  </a:t>
            </a:r>
            <a:endParaRPr lang="en-US" sz="1400" dirty="0" smtClean="0"/>
          </a:p>
          <a:p>
            <a:r>
              <a:rPr lang="en-US" sz="1400" dirty="0"/>
              <a:t>	</a:t>
            </a:r>
            <a:r>
              <a:rPr lang="en-US" sz="1400" dirty="0" smtClean="0"/>
              <a:t>}  </a:t>
            </a:r>
            <a:endParaRPr lang="en-US" sz="1400" dirty="0" smtClean="0"/>
          </a:p>
          <a:p>
            <a:r>
              <a:rPr lang="en-US" sz="1400" dirty="0"/>
              <a:t>	</a:t>
            </a:r>
            <a:endParaRPr lang="en-US" sz="1400" dirty="0" smtClean="0"/>
          </a:p>
          <a:p>
            <a:r>
              <a:rPr lang="en-US" sz="1400" dirty="0"/>
              <a:t>	</a:t>
            </a:r>
            <a:r>
              <a:rPr lang="en-US" sz="1400" dirty="0" smtClean="0"/>
              <a:t>return </a:t>
            </a:r>
            <a:r>
              <a:rPr lang="en-US" sz="1400" dirty="0"/>
              <a:t>{      </a:t>
            </a:r>
            <a:endParaRPr lang="en-US" sz="1400" dirty="0" smtClean="0"/>
          </a:p>
          <a:p>
            <a:r>
              <a:rPr lang="en-US" sz="1400" dirty="0"/>
              <a:t>	</a:t>
            </a:r>
            <a:r>
              <a:rPr lang="en-US" sz="1400" dirty="0" smtClean="0"/>
              <a:t>	first</a:t>
            </a:r>
            <a:r>
              <a:rPr lang="en-US" sz="1400" dirty="0"/>
              <a:t>: </a:t>
            </a:r>
            <a:r>
              <a:rPr lang="en-US" sz="1400" dirty="0" err="1"/>
              <a:t>methodToExpose</a:t>
            </a:r>
            <a:r>
              <a:rPr lang="en-US" sz="1400" dirty="0"/>
              <a:t>,      </a:t>
            </a:r>
            <a:endParaRPr lang="en-US" sz="1400" dirty="0" smtClean="0"/>
          </a:p>
          <a:p>
            <a:r>
              <a:rPr lang="en-US" sz="1400" dirty="0"/>
              <a:t>	</a:t>
            </a:r>
            <a:r>
              <a:rPr lang="en-US" sz="1400" dirty="0" smtClean="0"/>
              <a:t>	second</a:t>
            </a:r>
            <a:r>
              <a:rPr lang="en-US" sz="1400" dirty="0"/>
              <a:t>: </a:t>
            </a:r>
            <a:r>
              <a:rPr lang="en-US" sz="1400" dirty="0" err="1"/>
              <a:t>otherMethodIWantToExpose</a:t>
            </a:r>
            <a:r>
              <a:rPr lang="en-US" sz="1400" dirty="0"/>
              <a:t>  </a:t>
            </a:r>
            <a:endParaRPr lang="en-US" sz="1400" dirty="0" smtClean="0"/>
          </a:p>
          <a:p>
            <a:r>
              <a:rPr lang="en-US" sz="1400" dirty="0"/>
              <a:t>	</a:t>
            </a:r>
            <a:r>
              <a:rPr lang="en-US" sz="1400" dirty="0" smtClean="0"/>
              <a:t>};</a:t>
            </a:r>
            <a:endParaRPr lang="en-US" sz="1400" dirty="0" smtClean="0"/>
          </a:p>
          <a:p>
            <a:r>
              <a:rPr lang="en-US" sz="1400" dirty="0" smtClean="0"/>
              <a:t>})();</a:t>
            </a:r>
            <a:endParaRPr lang="en-US" sz="1400" dirty="0" smtClean="0"/>
          </a:p>
          <a:p>
            <a:endParaRPr lang="en-US" sz="1400" dirty="0"/>
          </a:p>
          <a:p>
            <a:r>
              <a:rPr lang="en-US" sz="1400" dirty="0" err="1" smtClean="0"/>
              <a:t>Exposer.first</a:t>
            </a:r>
            <a:r>
              <a:rPr lang="en-US" sz="1400" dirty="0"/>
              <a:t>();        // Output: This is a method I want to expose</a:t>
            </a:r>
            <a:r>
              <a:rPr lang="en-US" sz="1400" dirty="0" smtClean="0"/>
              <a:t>!</a:t>
            </a:r>
            <a:endParaRPr lang="en-US" sz="1400" dirty="0" smtClean="0"/>
          </a:p>
          <a:p>
            <a:r>
              <a:rPr lang="en-US" sz="1400" dirty="0" err="1" smtClean="0"/>
              <a:t>Exposer.second</a:t>
            </a:r>
            <a:r>
              <a:rPr lang="en-US" sz="1400" dirty="0"/>
              <a:t>();       // Output: Inside a private method</a:t>
            </a:r>
            <a:r>
              <a:rPr lang="en-US" sz="1400" dirty="0" smtClean="0"/>
              <a:t>!</a:t>
            </a:r>
            <a:endParaRPr lang="en-US" sz="1400" dirty="0" smtClean="0"/>
          </a:p>
          <a:p>
            <a:r>
              <a:rPr lang="en-US" sz="1400" dirty="0" err="1" smtClean="0"/>
              <a:t>Exposer.methodToExpose</a:t>
            </a:r>
            <a:r>
              <a:rPr lang="en-US" sz="1400" dirty="0"/>
              <a:t>; // undefined</a:t>
            </a:r>
            <a:endParaRPr lang="en-US" sz="1400" dirty="0"/>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2397"/>
          </a:xfrm>
        </p:spPr>
        <p:txBody>
          <a:bodyPr>
            <a:normAutofit fontScale="90000"/>
          </a:bodyPr>
          <a:lstStyle/>
          <a:p>
            <a:r>
              <a:rPr lang="en-US" dirty="0" smtClean="0"/>
              <a:t>Prototype Design Pattern</a:t>
            </a:r>
            <a:endParaRPr lang="en-US" dirty="0"/>
          </a:p>
        </p:txBody>
      </p:sp>
      <p:sp>
        <p:nvSpPr>
          <p:cNvPr id="3" name="Content Placeholder 2"/>
          <p:cNvSpPr>
            <a:spLocks noGrp="1"/>
          </p:cNvSpPr>
          <p:nvPr>
            <p:ph idx="1"/>
          </p:nvPr>
        </p:nvSpPr>
        <p:spPr>
          <a:xfrm>
            <a:off x="838200" y="1197204"/>
            <a:ext cx="10515600" cy="1225485"/>
          </a:xfrm>
        </p:spPr>
        <p:txBody>
          <a:bodyPr>
            <a:normAutofit lnSpcReduction="10000"/>
          </a:bodyPr>
          <a:lstStyle/>
          <a:p>
            <a:r>
              <a:rPr lang="en-US" dirty="0"/>
              <a:t>The Prototype design pattern relies on the </a:t>
            </a:r>
            <a:r>
              <a:rPr lang="en-US" dirty="0">
                <a:hlinkClick r:id="rId1"/>
              </a:rPr>
              <a:t>JavaScript prototypical inheritance</a:t>
            </a:r>
            <a:r>
              <a:rPr lang="en-US" dirty="0"/>
              <a:t>. The prototype model is used mainly for creating objects in performance-intensive situations.</a:t>
            </a:r>
            <a:endParaRPr lang="en-US" dirty="0"/>
          </a:p>
        </p:txBody>
      </p:sp>
      <p:pic>
        <p:nvPicPr>
          <p:cNvPr id="7" name="Picture 6"/>
          <p:cNvPicPr>
            <a:picLocks noChangeAspect="1"/>
          </p:cNvPicPr>
          <p:nvPr/>
        </p:nvPicPr>
        <p:blipFill>
          <a:blip r:embed="rId2"/>
          <a:stretch>
            <a:fillRect/>
          </a:stretch>
        </p:blipFill>
        <p:spPr>
          <a:xfrm>
            <a:off x="838200" y="2422689"/>
            <a:ext cx="7060660" cy="2937252"/>
          </a:xfrm>
          <a:prstGeom prst="rect">
            <a:avLst/>
          </a:prstGeom>
        </p:spPr>
      </p:pic>
      <p:sp>
        <p:nvSpPr>
          <p:cNvPr id="8" name="TextBox 7"/>
          <p:cNvSpPr txBox="1"/>
          <p:nvPr/>
        </p:nvSpPr>
        <p:spPr>
          <a:xfrm>
            <a:off x="838201" y="5700409"/>
            <a:ext cx="11107366" cy="369332"/>
          </a:xfrm>
          <a:prstGeom prst="rect">
            <a:avLst/>
          </a:prstGeom>
          <a:noFill/>
        </p:spPr>
        <p:txBody>
          <a:bodyPr wrap="square" rtlCol="0">
            <a:spAutoFit/>
          </a:bodyPr>
          <a:lstStyle/>
          <a:p>
            <a:r>
              <a:rPr lang="en-US" dirty="0"/>
              <a:t>This UML describes how a prototype interface is used to clone concrete implementations.</a:t>
            </a:r>
            <a:endParaRPr lang="en-US" dirty="0"/>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2397"/>
          </a:xfrm>
        </p:spPr>
        <p:txBody>
          <a:bodyPr>
            <a:normAutofit fontScale="90000"/>
          </a:bodyPr>
          <a:lstStyle/>
          <a:p>
            <a:r>
              <a:rPr lang="en-US" dirty="0" smtClean="0"/>
              <a:t>Prototype Design Pattern</a:t>
            </a:r>
            <a:endParaRPr lang="en-US" dirty="0"/>
          </a:p>
        </p:txBody>
      </p:sp>
      <p:sp>
        <p:nvSpPr>
          <p:cNvPr id="3" name="Content Placeholder 2"/>
          <p:cNvSpPr>
            <a:spLocks noGrp="1"/>
          </p:cNvSpPr>
          <p:nvPr>
            <p:ph idx="1"/>
          </p:nvPr>
        </p:nvSpPr>
        <p:spPr>
          <a:xfrm>
            <a:off x="838200" y="1197204"/>
            <a:ext cx="10515600" cy="3864990"/>
          </a:xfrm>
        </p:spPr>
        <p:txBody>
          <a:bodyPr>
            <a:normAutofit fontScale="47500" lnSpcReduction="20000"/>
          </a:bodyPr>
          <a:lstStyle/>
          <a:p>
            <a:pPr marL="0" indent="0">
              <a:buNone/>
            </a:pPr>
            <a:r>
              <a:rPr lang="en-US" dirty="0" err="1"/>
              <a:t>var</a:t>
            </a:r>
            <a:r>
              <a:rPr lang="en-US" dirty="0"/>
              <a:t> </a:t>
            </a:r>
            <a:r>
              <a:rPr lang="en-US" dirty="0" err="1"/>
              <a:t>TeslaModelS</a:t>
            </a:r>
            <a:r>
              <a:rPr lang="en-US" dirty="0"/>
              <a:t> = function() { </a:t>
            </a:r>
            <a:endParaRPr lang="en-US" dirty="0" smtClean="0"/>
          </a:p>
          <a:p>
            <a:pPr marL="0" indent="0">
              <a:buNone/>
            </a:pPr>
            <a:r>
              <a:rPr lang="en-US" dirty="0"/>
              <a:t>	</a:t>
            </a:r>
            <a:r>
              <a:rPr lang="en-US" dirty="0" err="1" smtClean="0"/>
              <a:t>this.numWheels</a:t>
            </a:r>
            <a:r>
              <a:rPr lang="en-US" dirty="0" smtClean="0"/>
              <a:t> </a:t>
            </a:r>
            <a:r>
              <a:rPr lang="en-US" dirty="0"/>
              <a:t>= 4; </a:t>
            </a:r>
            <a:endParaRPr lang="en-US" dirty="0" smtClean="0"/>
          </a:p>
          <a:p>
            <a:pPr marL="0" indent="0">
              <a:buNone/>
            </a:pPr>
            <a:r>
              <a:rPr lang="en-US" dirty="0"/>
              <a:t>	</a:t>
            </a:r>
            <a:r>
              <a:rPr lang="en-US" dirty="0" err="1" smtClean="0"/>
              <a:t>this.manufacturer</a:t>
            </a:r>
            <a:r>
              <a:rPr lang="en-US" dirty="0" smtClean="0"/>
              <a:t> </a:t>
            </a:r>
            <a:r>
              <a:rPr lang="en-US" dirty="0"/>
              <a:t>= 'Tesla'; </a:t>
            </a:r>
            <a:endParaRPr lang="en-US" dirty="0" smtClean="0"/>
          </a:p>
          <a:p>
            <a:pPr marL="0" indent="0">
              <a:buNone/>
            </a:pPr>
            <a:r>
              <a:rPr lang="en-US" dirty="0"/>
              <a:t>	</a:t>
            </a:r>
            <a:r>
              <a:rPr lang="en-US" dirty="0" err="1" smtClean="0"/>
              <a:t>this.make</a:t>
            </a:r>
            <a:r>
              <a:rPr lang="en-US" dirty="0" smtClean="0"/>
              <a:t> </a:t>
            </a:r>
            <a:r>
              <a:rPr lang="en-US" dirty="0"/>
              <a:t>= 'Model S'; </a:t>
            </a:r>
            <a:endParaRPr lang="en-US" dirty="0" smtClean="0"/>
          </a:p>
          <a:p>
            <a:pPr marL="0" indent="0">
              <a:buNone/>
            </a:pPr>
            <a:r>
              <a:rPr lang="en-US" dirty="0" smtClean="0"/>
              <a:t>} </a:t>
            </a:r>
            <a:endParaRPr lang="en-US" dirty="0" smtClean="0"/>
          </a:p>
          <a:p>
            <a:pPr marL="0" indent="0">
              <a:buNone/>
            </a:pPr>
            <a:endParaRPr lang="en-US" dirty="0"/>
          </a:p>
          <a:p>
            <a:pPr marL="0" indent="0">
              <a:buNone/>
            </a:pPr>
            <a:r>
              <a:rPr lang="en-US" dirty="0" err="1" smtClean="0"/>
              <a:t>TeslaModelS.prototype</a:t>
            </a:r>
            <a:r>
              <a:rPr lang="en-US" dirty="0" smtClean="0"/>
              <a:t> </a:t>
            </a:r>
            <a:r>
              <a:rPr lang="en-US" dirty="0"/>
              <a:t>= { </a:t>
            </a:r>
            <a:endParaRPr lang="en-US" dirty="0" smtClean="0"/>
          </a:p>
          <a:p>
            <a:pPr marL="0" indent="0">
              <a:buNone/>
            </a:pPr>
            <a:r>
              <a:rPr lang="en-US" dirty="0"/>
              <a:t>	</a:t>
            </a:r>
            <a:r>
              <a:rPr lang="en-US" dirty="0" smtClean="0"/>
              <a:t>go</a:t>
            </a:r>
            <a:r>
              <a:rPr lang="en-US" dirty="0"/>
              <a:t>: function() { </a:t>
            </a:r>
            <a:endParaRPr lang="en-US" dirty="0" smtClean="0"/>
          </a:p>
          <a:p>
            <a:pPr marL="0" indent="0">
              <a:buNone/>
            </a:pPr>
            <a:r>
              <a:rPr lang="en-US" dirty="0"/>
              <a:t>	</a:t>
            </a:r>
            <a:r>
              <a:rPr lang="en-US" dirty="0" smtClean="0"/>
              <a:t>	// </a:t>
            </a:r>
            <a:r>
              <a:rPr lang="en-US" dirty="0"/>
              <a:t>Rotate wheels </a:t>
            </a:r>
            <a:endParaRPr lang="en-US" dirty="0" smtClean="0"/>
          </a:p>
          <a:p>
            <a:pPr marL="0" indent="0">
              <a:buNone/>
            </a:pPr>
            <a:r>
              <a:rPr lang="en-US" dirty="0"/>
              <a:t>	</a:t>
            </a:r>
            <a:r>
              <a:rPr lang="en-US" dirty="0" smtClean="0"/>
              <a:t>}, </a:t>
            </a:r>
            <a:endParaRPr lang="en-US" dirty="0" smtClean="0"/>
          </a:p>
          <a:p>
            <a:pPr marL="0" indent="0">
              <a:buNone/>
            </a:pPr>
            <a:r>
              <a:rPr lang="en-US" dirty="0"/>
              <a:t>	</a:t>
            </a:r>
            <a:r>
              <a:rPr lang="en-US" dirty="0" smtClean="0"/>
              <a:t>stop</a:t>
            </a:r>
            <a:r>
              <a:rPr lang="en-US" dirty="0"/>
              <a:t>: function() { </a:t>
            </a:r>
            <a:endParaRPr lang="en-US" dirty="0" smtClean="0"/>
          </a:p>
          <a:p>
            <a:pPr marL="0" indent="0">
              <a:buNone/>
            </a:pPr>
            <a:r>
              <a:rPr lang="en-US" dirty="0"/>
              <a:t>	</a:t>
            </a:r>
            <a:r>
              <a:rPr lang="en-US" dirty="0" smtClean="0"/>
              <a:t>	// </a:t>
            </a:r>
            <a:r>
              <a:rPr lang="en-US" dirty="0"/>
              <a:t>Apply brake pads </a:t>
            </a:r>
            <a:endParaRPr lang="en-US" dirty="0" smtClean="0"/>
          </a:p>
          <a:p>
            <a:pPr marL="0" indent="0">
              <a:buNone/>
            </a:pPr>
            <a:r>
              <a:rPr lang="en-US" dirty="0"/>
              <a:t>	</a:t>
            </a:r>
            <a:r>
              <a:rPr lang="en-US" dirty="0" smtClean="0"/>
              <a:t>} </a:t>
            </a:r>
            <a:endParaRPr lang="en-US" dirty="0" smtClean="0"/>
          </a:p>
          <a:p>
            <a:pPr marL="0" indent="0">
              <a:buNone/>
            </a:pPr>
            <a:r>
              <a:rPr lang="en-US" dirty="0" smtClean="0"/>
              <a:t>}</a:t>
            </a:r>
            <a:endParaRPr lang="en-US" dirty="0" smtClean="0"/>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10515600" cy="662397"/>
          </a:xfrm>
        </p:spPr>
        <p:txBody>
          <a:bodyPr>
            <a:normAutofit fontScale="90000"/>
          </a:bodyPr>
          <a:lstStyle/>
          <a:p>
            <a:r>
              <a:rPr lang="en-US" dirty="0" smtClean="0"/>
              <a:t>Revealing Prototype Pattern</a:t>
            </a:r>
            <a:endParaRPr lang="en-US" dirty="0"/>
          </a:p>
        </p:txBody>
      </p:sp>
      <p:sp>
        <p:nvSpPr>
          <p:cNvPr id="3" name="Content Placeholder 2"/>
          <p:cNvSpPr>
            <a:spLocks noGrp="1"/>
          </p:cNvSpPr>
          <p:nvPr>
            <p:ph idx="1"/>
          </p:nvPr>
        </p:nvSpPr>
        <p:spPr>
          <a:xfrm>
            <a:off x="838200" y="933254"/>
            <a:ext cx="10515600" cy="4572000"/>
          </a:xfrm>
        </p:spPr>
        <p:txBody>
          <a:bodyPr>
            <a:normAutofit fontScale="32500" lnSpcReduction="20000"/>
          </a:bodyPr>
          <a:lstStyle/>
          <a:p>
            <a:pPr marL="0" indent="0">
              <a:buNone/>
            </a:pPr>
            <a:r>
              <a:rPr lang="en-US" dirty="0" err="1"/>
              <a:t>var</a:t>
            </a:r>
            <a:r>
              <a:rPr lang="en-US" dirty="0"/>
              <a:t> </a:t>
            </a:r>
            <a:r>
              <a:rPr lang="en-US" dirty="0" err="1"/>
              <a:t>TeslaModelS</a:t>
            </a:r>
            <a:r>
              <a:rPr lang="en-US" dirty="0"/>
              <a:t> = function() { </a:t>
            </a:r>
            <a:endParaRPr lang="en-US" dirty="0" smtClean="0"/>
          </a:p>
          <a:p>
            <a:pPr marL="0" indent="0">
              <a:buNone/>
            </a:pPr>
            <a:r>
              <a:rPr lang="en-US" dirty="0"/>
              <a:t>	</a:t>
            </a:r>
            <a:r>
              <a:rPr lang="en-US" dirty="0" err="1" smtClean="0"/>
              <a:t>this.numWheels</a:t>
            </a:r>
            <a:r>
              <a:rPr lang="en-US" dirty="0" smtClean="0"/>
              <a:t> </a:t>
            </a:r>
            <a:r>
              <a:rPr lang="en-US" dirty="0"/>
              <a:t>= 4; </a:t>
            </a:r>
            <a:endParaRPr lang="en-US" dirty="0" smtClean="0"/>
          </a:p>
          <a:p>
            <a:pPr marL="0" indent="0">
              <a:buNone/>
            </a:pPr>
            <a:r>
              <a:rPr lang="en-US" dirty="0"/>
              <a:t>	</a:t>
            </a:r>
            <a:r>
              <a:rPr lang="en-US" dirty="0" err="1" smtClean="0"/>
              <a:t>this.manufacturer</a:t>
            </a:r>
            <a:r>
              <a:rPr lang="en-US" dirty="0" smtClean="0"/>
              <a:t> </a:t>
            </a:r>
            <a:r>
              <a:rPr lang="en-US" dirty="0"/>
              <a:t>= 'Tesla'; </a:t>
            </a:r>
            <a:endParaRPr lang="en-US" dirty="0" smtClean="0"/>
          </a:p>
          <a:p>
            <a:pPr marL="0" indent="0">
              <a:buNone/>
            </a:pPr>
            <a:r>
              <a:rPr lang="en-US" dirty="0"/>
              <a:t>	</a:t>
            </a:r>
            <a:r>
              <a:rPr lang="en-US" dirty="0" err="1" smtClean="0"/>
              <a:t>this.make</a:t>
            </a:r>
            <a:r>
              <a:rPr lang="en-US" dirty="0" smtClean="0"/>
              <a:t> </a:t>
            </a:r>
            <a:r>
              <a:rPr lang="en-US" dirty="0"/>
              <a:t>= 'Model S'; </a:t>
            </a:r>
            <a:endParaRPr lang="en-US" dirty="0" smtClean="0"/>
          </a:p>
          <a:p>
            <a:pPr marL="0" indent="0">
              <a:buNone/>
            </a:pPr>
            <a:r>
              <a:rPr lang="en-US" dirty="0" smtClean="0"/>
              <a:t>} </a:t>
            </a:r>
            <a:endParaRPr lang="en-US" dirty="0" smtClean="0"/>
          </a:p>
          <a:p>
            <a:pPr marL="0" indent="0">
              <a:buNone/>
            </a:pPr>
            <a:endParaRPr lang="en-US" dirty="0"/>
          </a:p>
          <a:p>
            <a:pPr marL="0" indent="0">
              <a:buNone/>
            </a:pPr>
            <a:r>
              <a:rPr lang="en-US" dirty="0" err="1" smtClean="0"/>
              <a:t>TeslaModelS.prototype</a:t>
            </a:r>
            <a:r>
              <a:rPr lang="en-US" dirty="0" smtClean="0"/>
              <a:t> </a:t>
            </a:r>
            <a:r>
              <a:rPr lang="en-US" dirty="0"/>
              <a:t>= function() { </a:t>
            </a:r>
            <a:endParaRPr lang="en-US" dirty="0" smtClean="0"/>
          </a:p>
          <a:p>
            <a:pPr marL="0" indent="0">
              <a:buNone/>
            </a:pPr>
            <a:r>
              <a:rPr lang="en-US" dirty="0"/>
              <a:t>	</a:t>
            </a:r>
            <a:r>
              <a:rPr lang="en-US" dirty="0" err="1" smtClean="0"/>
              <a:t>var</a:t>
            </a:r>
            <a:r>
              <a:rPr lang="en-US" dirty="0" smtClean="0"/>
              <a:t> </a:t>
            </a:r>
            <a:r>
              <a:rPr lang="en-US" dirty="0"/>
              <a:t>go = function() { </a:t>
            </a:r>
            <a:endParaRPr lang="en-US" dirty="0" smtClean="0"/>
          </a:p>
          <a:p>
            <a:pPr marL="0" indent="0">
              <a:buNone/>
            </a:pPr>
            <a:r>
              <a:rPr lang="en-US" dirty="0"/>
              <a:t>	</a:t>
            </a:r>
            <a:r>
              <a:rPr lang="en-US" dirty="0" smtClean="0"/>
              <a:t>	// </a:t>
            </a:r>
            <a:r>
              <a:rPr lang="en-US" dirty="0"/>
              <a:t>Rotate wheels </a:t>
            </a:r>
            <a:endParaRPr lang="en-US" dirty="0" smtClean="0"/>
          </a:p>
          <a:p>
            <a:pPr marL="0" indent="0">
              <a:buNone/>
            </a:pPr>
            <a:r>
              <a:rPr lang="en-US" dirty="0"/>
              <a:t>	</a:t>
            </a:r>
            <a:r>
              <a:rPr lang="en-US" dirty="0" smtClean="0"/>
              <a:t>}; </a:t>
            </a:r>
            <a:endParaRPr lang="en-US" dirty="0" smtClean="0"/>
          </a:p>
          <a:p>
            <a:pPr marL="0" indent="0">
              <a:buNone/>
            </a:pPr>
            <a:r>
              <a:rPr lang="en-US" dirty="0"/>
              <a:t>	</a:t>
            </a:r>
            <a:r>
              <a:rPr lang="en-US" dirty="0" err="1" smtClean="0"/>
              <a:t>var</a:t>
            </a:r>
            <a:r>
              <a:rPr lang="en-US" dirty="0" smtClean="0"/>
              <a:t> </a:t>
            </a:r>
            <a:r>
              <a:rPr lang="en-US" dirty="0"/>
              <a:t>stop = function() { </a:t>
            </a:r>
            <a:endParaRPr lang="en-US" dirty="0" smtClean="0"/>
          </a:p>
          <a:p>
            <a:pPr marL="0" indent="0">
              <a:buNone/>
            </a:pPr>
            <a:r>
              <a:rPr lang="en-US" dirty="0"/>
              <a:t>	</a:t>
            </a:r>
            <a:r>
              <a:rPr lang="en-US" dirty="0" smtClean="0"/>
              <a:t>	// </a:t>
            </a:r>
            <a:r>
              <a:rPr lang="en-US" dirty="0"/>
              <a:t>Apply brake pads </a:t>
            </a:r>
            <a:endParaRPr lang="en-US" dirty="0" smtClean="0"/>
          </a:p>
          <a:p>
            <a:pPr marL="0" indent="0">
              <a:buNone/>
            </a:pPr>
            <a:r>
              <a:rPr lang="en-US" dirty="0"/>
              <a:t>	</a:t>
            </a:r>
            <a:r>
              <a:rPr lang="en-US" dirty="0" smtClean="0"/>
              <a:t>}; </a:t>
            </a:r>
            <a:endParaRPr lang="en-US" dirty="0" smtClean="0"/>
          </a:p>
          <a:p>
            <a:pPr marL="0" indent="0">
              <a:buNone/>
            </a:pPr>
            <a:endParaRPr lang="en-US" dirty="0"/>
          </a:p>
          <a:p>
            <a:pPr marL="0" indent="0">
              <a:buNone/>
            </a:pPr>
            <a:r>
              <a:rPr lang="en-US" dirty="0" smtClean="0"/>
              <a:t>	return </a:t>
            </a:r>
            <a:r>
              <a:rPr lang="en-US" dirty="0"/>
              <a:t>{ </a:t>
            </a:r>
            <a:endParaRPr lang="en-US" dirty="0" smtClean="0"/>
          </a:p>
          <a:p>
            <a:pPr marL="0" indent="0">
              <a:buNone/>
            </a:pPr>
            <a:r>
              <a:rPr lang="en-US" dirty="0"/>
              <a:t>	</a:t>
            </a:r>
            <a:r>
              <a:rPr lang="en-US" dirty="0" smtClean="0"/>
              <a:t>	</a:t>
            </a:r>
            <a:r>
              <a:rPr lang="en-US" dirty="0" err="1" smtClean="0"/>
              <a:t>pressBrakePedal</a:t>
            </a:r>
            <a:r>
              <a:rPr lang="en-US" dirty="0"/>
              <a:t>: stop, </a:t>
            </a:r>
            <a:endParaRPr lang="en-US" dirty="0" smtClean="0"/>
          </a:p>
          <a:p>
            <a:pPr marL="0" indent="0">
              <a:buNone/>
            </a:pPr>
            <a:r>
              <a:rPr lang="en-US" dirty="0"/>
              <a:t>	</a:t>
            </a:r>
            <a:r>
              <a:rPr lang="en-US" dirty="0" smtClean="0"/>
              <a:t>	</a:t>
            </a:r>
            <a:r>
              <a:rPr lang="en-US" dirty="0" err="1" smtClean="0"/>
              <a:t>pressGasPedal</a:t>
            </a:r>
            <a:r>
              <a:rPr lang="en-US" dirty="0"/>
              <a:t>: go </a:t>
            </a:r>
            <a:endParaRPr lang="en-US" dirty="0" smtClean="0"/>
          </a:p>
          <a:p>
            <a:pPr marL="0" indent="0">
              <a:buNone/>
            </a:pPr>
            <a:r>
              <a:rPr lang="en-US" dirty="0"/>
              <a:t>	</a:t>
            </a:r>
            <a:r>
              <a:rPr lang="en-US" dirty="0" smtClean="0"/>
              <a:t>} </a:t>
            </a:r>
            <a:endParaRPr lang="en-US" dirty="0" smtClean="0"/>
          </a:p>
          <a:p>
            <a:pPr marL="0" indent="0">
              <a:buNone/>
            </a:pPr>
            <a:r>
              <a:rPr lang="en-US" dirty="0" smtClean="0"/>
              <a:t>}();</a:t>
            </a:r>
            <a:endParaRPr lang="en-US" dirty="0" smtClean="0"/>
          </a:p>
        </p:txBody>
      </p:sp>
      <p:sp>
        <p:nvSpPr>
          <p:cNvPr id="4" name="TextBox 3"/>
          <p:cNvSpPr txBox="1"/>
          <p:nvPr/>
        </p:nvSpPr>
        <p:spPr>
          <a:xfrm>
            <a:off x="838200" y="5505254"/>
            <a:ext cx="11039573" cy="923330"/>
          </a:xfrm>
          <a:prstGeom prst="rect">
            <a:avLst/>
          </a:prstGeom>
          <a:noFill/>
        </p:spPr>
        <p:txBody>
          <a:bodyPr wrap="square" rtlCol="0">
            <a:spAutoFit/>
          </a:bodyPr>
          <a:lstStyle/>
          <a:p>
            <a:r>
              <a:rPr lang="en-US" dirty="0"/>
              <a:t>Note how the functions stop and go will be shielded from the returning object due to being outside of returned object’s scope. Since JavaScript natively supports prototypical inheritance, there is no need to rewrite underlying features.</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a:t>
            </a:r>
            <a:r>
              <a:rPr lang="zh-CN" altLang="en-US" b="1" dirty="0"/>
              <a:t>给深度学习入门者的</a:t>
            </a:r>
            <a:r>
              <a:rPr lang="en-US" altLang="zh-CN" b="1" dirty="0"/>
              <a:t>Python</a:t>
            </a:r>
            <a:r>
              <a:rPr lang="zh-CN" altLang="en-US" b="1" dirty="0"/>
              <a:t>快速教</a:t>
            </a:r>
            <a:r>
              <a:rPr lang="zh-CN" altLang="en-US" b="1" dirty="0" smtClean="0"/>
              <a:t>程</a:t>
            </a:r>
            <a:endParaRPr lang="en-US" dirty="0"/>
          </a:p>
        </p:txBody>
      </p:sp>
      <p:sp>
        <p:nvSpPr>
          <p:cNvPr id="3" name="Content Placeholder 2"/>
          <p:cNvSpPr>
            <a:spLocks noGrp="1"/>
          </p:cNvSpPr>
          <p:nvPr>
            <p:ph idx="1"/>
          </p:nvPr>
        </p:nvSpPr>
        <p:spPr>
          <a:xfrm>
            <a:off x="838200" y="1825625"/>
            <a:ext cx="10515600" cy="464814"/>
          </a:xfrm>
        </p:spPr>
        <p:txBody>
          <a:bodyPr>
            <a:normAutofit lnSpcReduction="10000"/>
          </a:bodyPr>
          <a:lstStyle/>
          <a:p>
            <a:r>
              <a:rPr lang="en-US" dirty="0"/>
              <a:t>https://zhuanlan.zhihu.com/p/24162430</a:t>
            </a:r>
            <a:endParaRPr lang="en-US" dirty="0"/>
          </a:p>
        </p:txBody>
      </p:sp>
      <p:sp>
        <p:nvSpPr>
          <p:cNvPr id="6" name="Rectangle 5"/>
          <p:cNvSpPr/>
          <p:nvPr/>
        </p:nvSpPr>
        <p:spPr>
          <a:xfrm>
            <a:off x="838199" y="2290439"/>
            <a:ext cx="11022367" cy="646331"/>
          </a:xfrm>
          <a:prstGeom prst="rect">
            <a:avLst/>
          </a:prstGeom>
        </p:spPr>
        <p:txBody>
          <a:bodyPr wrap="square">
            <a:spAutoFit/>
          </a:bodyPr>
          <a:lstStyle/>
          <a:p>
            <a:r>
              <a:rPr lang="en-US"/>
              <a:t>﻿Loads of solutions exist, but for changing the system default, </a:t>
            </a:r>
            <a:r>
              <a:rPr lang="en-US" i="1"/>
              <a:t>alias</a:t>
            </a:r>
            <a:r>
              <a:rPr lang="en-US"/>
              <a:t> is not the way to go.</a:t>
            </a:r>
            <a:endParaRPr lang="en-US"/>
          </a:p>
          <a:p>
            <a:r>
              <a:rPr lang="en-US"/>
              <a:t>$ update-alternatives --list python update-alternatives: error: no alternatives for python</a:t>
            </a:r>
            <a:endParaRPr lang="en-US"/>
          </a:p>
        </p:txBody>
      </p:sp>
      <p:sp>
        <p:nvSpPr>
          <p:cNvPr id="7" name="Rectangle 3"/>
          <p:cNvSpPr>
            <a:spLocks noChangeArrowheads="1"/>
          </p:cNvSpPr>
          <p:nvPr/>
        </p:nvSpPr>
        <p:spPr bwMode="auto">
          <a:xfrm>
            <a:off x="908483" y="2859413"/>
            <a:ext cx="5187517"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smtClean="0">
                <a:ln>
                  <a:noFill/>
                </a:ln>
                <a:solidFill>
                  <a:schemeClr val="tx1"/>
                </a:solidFill>
                <a:effectLst/>
                <a:latin typeface="Arial" panose="020B0604020202020204" pitchFamily="34" charset="0"/>
              </a:rPr>
              <a:t>﻿</a:t>
            </a:r>
            <a:r>
              <a:rPr kumimoji="0" lang="en-US" altLang="en-US" sz="1000" b="0" i="0" u="none" strike="noStrike" cap="none" normalizeH="0" baseline="0" smtClean="0">
                <a:ln>
                  <a:noFill/>
                </a:ln>
                <a:solidFill>
                  <a:schemeClr val="tx1"/>
                </a:solidFill>
                <a:effectLst/>
                <a:latin typeface="Arial Unicode MS" panose="020B0604020202020204" pitchFamily="34" charset="-128"/>
              </a:rPr>
              <a:t>ls -larth `which python`* -rwxr-xr-x 2 root root 4.3M Nov 17 19:23 /usr/bin/python3.5 -rwxr-xr-x 1 root root 3.4M Nov 19 09:35 /usr/bin/python2.7 lrwxrwxrwx 1 root root 24 Feb 5 09:36 /usr/bin/python -&gt; /etc/alternatives/python</a:t>
            </a:r>
            <a:r>
              <a:rPr kumimoji="0" lang="en-US" altLang="en-US" sz="8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8"/>
          <p:cNvSpPr/>
          <p:nvPr/>
        </p:nvSpPr>
        <p:spPr>
          <a:xfrm>
            <a:off x="838199" y="3658037"/>
            <a:ext cx="10906958" cy="369332"/>
          </a:xfrm>
          <a:prstGeom prst="rect">
            <a:avLst/>
          </a:prstGeom>
        </p:spPr>
        <p:txBody>
          <a:bodyPr wrap="square">
            <a:spAutoFit/>
          </a:bodyPr>
          <a:lstStyle/>
          <a:p>
            <a:r>
              <a:rPr lang="en-US" dirty="0"/>
              <a:t>https://gist.github.com/patrickmmartin/5b6b2ddecd29d6a1b2ffee2d8eea31ec</a:t>
            </a:r>
            <a:endParaRPr lang="en-US"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10515600" cy="662397"/>
          </a:xfrm>
        </p:spPr>
        <p:txBody>
          <a:bodyPr>
            <a:normAutofit fontScale="90000"/>
          </a:bodyPr>
          <a:lstStyle/>
          <a:p>
            <a:r>
              <a:rPr lang="en-US" dirty="0" smtClean="0"/>
              <a:t>Observer Design Pattern</a:t>
            </a:r>
            <a:endParaRPr lang="en-US" dirty="0"/>
          </a:p>
        </p:txBody>
      </p:sp>
      <p:pic>
        <p:nvPicPr>
          <p:cNvPr id="2050" name="Picture 2" descr="Observer Design Patter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199" y="829554"/>
            <a:ext cx="8842375" cy="334652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p:cNvSpPr>
            <a:spLocks noChangeArrowheads="1"/>
          </p:cNvSpPr>
          <p:nvPr/>
        </p:nvSpPr>
        <p:spPr bwMode="auto">
          <a:xfrm>
            <a:off x="739302" y="4376359"/>
            <a:ext cx="10564046" cy="738664"/>
          </a:xfrm>
          <a:prstGeom prst="rect">
            <a:avLst/>
          </a:prstGeom>
          <a:solidFill>
            <a:srgbClr val="F2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effectLst/>
                <a:latin typeface="Arial" panose="020B0604020202020204" pitchFamily="34" charset="0"/>
                <a:ea typeface="Noto Sans"/>
              </a:rPr>
              <a:t>As shown in the UML diagram, the necessary objects are the </a:t>
            </a:r>
            <a:r>
              <a:rPr kumimoji="0" lang="en-US" altLang="en-US" sz="1100" b="0" i="0" u="none" strike="noStrike" cap="none" normalizeH="0" baseline="0" dirty="0" smtClean="0">
                <a:ln>
                  <a:noFill/>
                </a:ln>
                <a:effectLst/>
                <a:latin typeface="Arial Unicode MS" panose="020B0604020202020204" pitchFamily="34" charset="-128"/>
                <a:ea typeface="Inconsolata"/>
              </a:rPr>
              <a:t>subject</a:t>
            </a:r>
            <a:r>
              <a:rPr kumimoji="0" lang="en-US" altLang="en-US" sz="1400" b="0" i="0" u="none" strike="noStrike" cap="none" normalizeH="0" baseline="0" dirty="0" smtClean="0">
                <a:ln>
                  <a:noFill/>
                </a:ln>
                <a:effectLst/>
                <a:ea typeface="Noto Sans"/>
              </a:rPr>
              <a:t>,</a:t>
            </a:r>
            <a:r>
              <a:rPr kumimoji="0" lang="en-US" altLang="en-US" sz="1400" b="0" i="0" u="none" strike="noStrike" cap="none" normalizeH="0" baseline="0" dirty="0" smtClean="0">
                <a:ln>
                  <a:noFill/>
                </a:ln>
                <a:effectLst/>
                <a:latin typeface="Arial" panose="020B0604020202020204" pitchFamily="34" charset="0"/>
                <a:ea typeface="Noto Sans"/>
              </a:rPr>
              <a:t> </a:t>
            </a:r>
            <a:r>
              <a:rPr kumimoji="0" lang="en-US" altLang="en-US" sz="1100" b="0" i="0" u="none" strike="noStrike" cap="none" normalizeH="0" baseline="0" dirty="0" smtClean="0">
                <a:ln>
                  <a:noFill/>
                </a:ln>
                <a:effectLst/>
                <a:latin typeface="Arial Unicode MS" panose="020B0604020202020204" pitchFamily="34" charset="-128"/>
                <a:ea typeface="Inconsolata"/>
              </a:rPr>
              <a:t>observer</a:t>
            </a:r>
            <a:r>
              <a:rPr kumimoji="0" lang="en-US" altLang="en-US" sz="1400" b="0" i="0" u="none" strike="noStrike" cap="none" normalizeH="0" baseline="0" dirty="0" smtClean="0">
                <a:ln>
                  <a:noFill/>
                </a:ln>
                <a:effectLst/>
                <a:ea typeface="Noto Sans"/>
              </a:rPr>
              <a:t>, and</a:t>
            </a:r>
            <a:r>
              <a:rPr kumimoji="0" lang="en-US" altLang="en-US" sz="1400" b="0" i="0" u="none" strike="noStrike" cap="none" normalizeH="0" baseline="0" dirty="0" smtClean="0">
                <a:ln>
                  <a:noFill/>
                </a:ln>
                <a:effectLst/>
                <a:latin typeface="Arial" panose="020B0604020202020204" pitchFamily="34" charset="0"/>
                <a:ea typeface="Noto Sans"/>
              </a:rPr>
              <a:t> </a:t>
            </a:r>
            <a:r>
              <a:rPr kumimoji="0" lang="en-US" altLang="en-US" sz="1100" b="0" i="0" u="none" strike="noStrike" cap="none" normalizeH="0" baseline="0" dirty="0" smtClean="0">
                <a:ln>
                  <a:noFill/>
                </a:ln>
                <a:effectLst/>
                <a:latin typeface="Arial Unicode MS" panose="020B0604020202020204" pitchFamily="34" charset="-128"/>
                <a:ea typeface="Inconsolata"/>
              </a:rPr>
              <a:t>concrete</a:t>
            </a:r>
            <a:r>
              <a:rPr kumimoji="0" lang="en-US" altLang="en-US" sz="1400" b="0" i="0" u="none" strike="noStrike" cap="none" normalizeH="0" baseline="0" dirty="0" smtClean="0">
                <a:ln>
                  <a:noFill/>
                </a:ln>
                <a:effectLst/>
                <a:ea typeface="Noto Sans"/>
              </a:rPr>
              <a:t> </a:t>
            </a:r>
            <a:r>
              <a:rPr kumimoji="0" lang="en-US" altLang="en-US" sz="1400" b="0" i="0" u="none" strike="noStrike" cap="none" normalizeH="0" baseline="0" dirty="0" smtClean="0">
                <a:ln>
                  <a:noFill/>
                </a:ln>
                <a:effectLst/>
                <a:latin typeface="Arial" panose="020B0604020202020204" pitchFamily="34" charset="0"/>
                <a:ea typeface="Noto Sans"/>
              </a:rPr>
              <a:t>objects. The subject contains references </a:t>
            </a:r>
            <a:endParaRPr kumimoji="0" lang="en-US" altLang="en-US" sz="1400" b="0" i="0" u="none" strike="noStrike" cap="none" normalizeH="0" baseline="0" dirty="0" smtClean="0">
              <a:ln>
                <a:noFill/>
              </a:ln>
              <a:effectLst/>
              <a:latin typeface="Arial" panose="020B0604020202020204" pitchFamily="34" charset="0"/>
              <a:ea typeface="Noto Sans"/>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effectLst/>
                <a:latin typeface="Arial" panose="020B0604020202020204" pitchFamily="34" charset="0"/>
                <a:ea typeface="Noto Sans"/>
              </a:rPr>
              <a:t>to the concrete observers to notify for any changes. The Observer object is an abstract class that allows for the concrete observers </a:t>
            </a:r>
            <a:endParaRPr kumimoji="0" lang="en-US" altLang="en-US" sz="1400" b="0" i="0" u="none" strike="noStrike" cap="none" normalizeH="0" baseline="0" dirty="0" smtClean="0">
              <a:ln>
                <a:noFill/>
              </a:ln>
              <a:effectLst/>
              <a:latin typeface="Arial" panose="020B0604020202020204" pitchFamily="34" charset="0"/>
              <a:ea typeface="Noto Sans"/>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effectLst/>
                <a:latin typeface="Arial" panose="020B0604020202020204" pitchFamily="34" charset="0"/>
                <a:ea typeface="Noto Sans"/>
              </a:rPr>
              <a:t>to implements the notify method.</a:t>
            </a:r>
            <a:r>
              <a:rPr kumimoji="0" lang="en-US" altLang="en-US" sz="800" b="0" i="0" u="none" strike="noStrike" cap="none" normalizeH="0" baseline="0" dirty="0" smtClean="0">
                <a:ln>
                  <a:noFill/>
                </a:ln>
                <a:effectLst/>
                <a:latin typeface="Arial" panose="020B0604020202020204" pitchFamily="34" charset="0"/>
              </a:rPr>
              <a:t> </a:t>
            </a:r>
            <a:endParaRPr kumimoji="0" lang="en-US" altLang="en-US" sz="1800" b="0" i="0" u="none" strike="noStrike" cap="none" normalizeH="0" baseline="0" dirty="0" smtClean="0">
              <a:ln>
                <a:noFill/>
              </a:ln>
              <a:effectLst/>
              <a:latin typeface="Arial" panose="020B0604020202020204" pitchFamily="34" charset="0"/>
            </a:endParaRPr>
          </a:p>
        </p:txBody>
      </p:sp>
      <p:sp>
        <p:nvSpPr>
          <p:cNvPr id="9" name="Rectangle 8"/>
          <p:cNvSpPr/>
          <p:nvPr/>
        </p:nvSpPr>
        <p:spPr>
          <a:xfrm>
            <a:off x="739302" y="5315308"/>
            <a:ext cx="6096000" cy="1569660"/>
          </a:xfrm>
          <a:prstGeom prst="rect">
            <a:avLst/>
          </a:prstGeom>
        </p:spPr>
        <p:txBody>
          <a:bodyPr>
            <a:spAutoFit/>
          </a:bodyPr>
          <a:lstStyle/>
          <a:p>
            <a:r>
              <a:rPr lang="en-US" sz="1200" dirty="0">
                <a:latin typeface="Inconsolata"/>
              </a:rPr>
              <a:t>// Controller 1 </a:t>
            </a:r>
            <a:endParaRPr lang="en-US" sz="1200" dirty="0" smtClean="0">
              <a:latin typeface="Inconsolata"/>
            </a:endParaRPr>
          </a:p>
          <a:p>
            <a:r>
              <a:rPr lang="en-US" sz="1200" dirty="0" smtClean="0">
                <a:latin typeface="Inconsolata"/>
              </a:rPr>
              <a:t>$</a:t>
            </a:r>
            <a:r>
              <a:rPr lang="en-US" sz="1200" dirty="0" err="1">
                <a:latin typeface="Inconsolata"/>
              </a:rPr>
              <a:t>scope.$on</a:t>
            </a:r>
            <a:r>
              <a:rPr lang="en-US" sz="1200" dirty="0">
                <a:latin typeface="Inconsolata"/>
              </a:rPr>
              <a:t>('</a:t>
            </a:r>
            <a:r>
              <a:rPr lang="en-US" sz="1200" dirty="0" err="1">
                <a:latin typeface="Inconsolata"/>
              </a:rPr>
              <a:t>nameChanged</a:t>
            </a:r>
            <a:r>
              <a:rPr lang="en-US" sz="1200" dirty="0">
                <a:latin typeface="Inconsolata"/>
              </a:rPr>
              <a:t>', function(event, </a:t>
            </a:r>
            <a:r>
              <a:rPr lang="en-US" sz="1200" dirty="0" err="1">
                <a:latin typeface="Inconsolata"/>
              </a:rPr>
              <a:t>args</a:t>
            </a:r>
            <a:r>
              <a:rPr lang="en-US" sz="1200" dirty="0">
                <a:latin typeface="Inconsolata"/>
              </a:rPr>
              <a:t>) { </a:t>
            </a:r>
            <a:r>
              <a:rPr lang="en-US" sz="1200" dirty="0" smtClean="0">
                <a:latin typeface="Inconsolata"/>
              </a:rPr>
              <a:t>	$scope.name </a:t>
            </a:r>
            <a:r>
              <a:rPr lang="en-US" sz="1200" dirty="0">
                <a:latin typeface="Inconsolata"/>
              </a:rPr>
              <a:t>= args.name; </a:t>
            </a:r>
            <a:endParaRPr lang="en-US" sz="1200" dirty="0" smtClean="0">
              <a:latin typeface="Inconsolata"/>
            </a:endParaRPr>
          </a:p>
          <a:p>
            <a:r>
              <a:rPr lang="en-US" sz="1200" dirty="0" smtClean="0">
                <a:latin typeface="Inconsolata"/>
              </a:rPr>
              <a:t>});</a:t>
            </a:r>
            <a:endParaRPr lang="en-US" sz="1200" dirty="0" smtClean="0">
              <a:latin typeface="Inconsolata"/>
            </a:endParaRPr>
          </a:p>
          <a:p>
            <a:r>
              <a:rPr lang="en-US" sz="1200" dirty="0" smtClean="0">
                <a:latin typeface="Inconsolata"/>
              </a:rPr>
              <a:t> </a:t>
            </a:r>
            <a:r>
              <a:rPr lang="en-US" sz="1200" dirty="0">
                <a:latin typeface="Inconsolata"/>
              </a:rPr>
              <a:t>... </a:t>
            </a:r>
            <a:endParaRPr lang="en-US" sz="1200" dirty="0" smtClean="0">
              <a:latin typeface="Inconsolata"/>
            </a:endParaRPr>
          </a:p>
          <a:p>
            <a:r>
              <a:rPr lang="en-US" sz="1200" dirty="0" smtClean="0">
                <a:latin typeface="Inconsolata"/>
              </a:rPr>
              <a:t>// </a:t>
            </a:r>
            <a:r>
              <a:rPr lang="en-US" sz="1200" dirty="0">
                <a:latin typeface="Inconsolata"/>
              </a:rPr>
              <a:t>Controller 2 </a:t>
            </a:r>
            <a:endParaRPr lang="en-US" sz="1200" dirty="0" smtClean="0">
              <a:latin typeface="Inconsolata"/>
            </a:endParaRPr>
          </a:p>
          <a:p>
            <a:r>
              <a:rPr lang="en-US" sz="1200" dirty="0" smtClean="0">
                <a:latin typeface="Inconsolata"/>
              </a:rPr>
              <a:t>$</a:t>
            </a:r>
            <a:r>
              <a:rPr lang="en-US" sz="1200" dirty="0" err="1">
                <a:latin typeface="Inconsolata"/>
              </a:rPr>
              <a:t>scope.userNameChanged</a:t>
            </a:r>
            <a:r>
              <a:rPr lang="en-US" sz="1200" dirty="0">
                <a:latin typeface="Inconsolata"/>
              </a:rPr>
              <a:t> = function(name) { </a:t>
            </a:r>
            <a:endParaRPr lang="en-US" sz="1200" dirty="0" smtClean="0">
              <a:latin typeface="Inconsolata"/>
            </a:endParaRPr>
          </a:p>
          <a:p>
            <a:r>
              <a:rPr lang="en-US" sz="1200" dirty="0">
                <a:latin typeface="Inconsolata"/>
              </a:rPr>
              <a:t>	</a:t>
            </a:r>
            <a:r>
              <a:rPr lang="en-US" sz="1200" dirty="0" smtClean="0">
                <a:latin typeface="Inconsolata"/>
              </a:rPr>
              <a:t>$</a:t>
            </a:r>
            <a:r>
              <a:rPr lang="en-US" sz="1200" dirty="0" err="1">
                <a:latin typeface="Inconsolata"/>
              </a:rPr>
              <a:t>scope.$emit</a:t>
            </a:r>
            <a:r>
              <a:rPr lang="en-US" sz="1200" dirty="0">
                <a:latin typeface="Inconsolata"/>
              </a:rPr>
              <a:t>('</a:t>
            </a:r>
            <a:r>
              <a:rPr lang="en-US" sz="1200" dirty="0" err="1">
                <a:latin typeface="Inconsolata"/>
              </a:rPr>
              <a:t>nameChanged</a:t>
            </a:r>
            <a:r>
              <a:rPr lang="en-US" sz="1200" dirty="0">
                <a:latin typeface="Inconsolata"/>
              </a:rPr>
              <a:t>', {name: name}); </a:t>
            </a:r>
            <a:endParaRPr lang="en-US" sz="1200" dirty="0" smtClean="0">
              <a:latin typeface="Inconsolata"/>
            </a:endParaRPr>
          </a:p>
          <a:p>
            <a:r>
              <a:rPr lang="en-US" sz="1200" dirty="0" smtClean="0">
                <a:latin typeface="Inconsolata"/>
              </a:rPr>
              <a:t>};</a:t>
            </a:r>
            <a:endParaRPr lang="en-US" sz="1200" dirty="0"/>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10515600" cy="662397"/>
          </a:xfrm>
        </p:spPr>
        <p:txBody>
          <a:bodyPr>
            <a:normAutofit fontScale="90000"/>
          </a:bodyPr>
          <a:lstStyle/>
          <a:p>
            <a:r>
              <a:rPr lang="en-US" dirty="0" smtClean="0"/>
              <a:t>Observer Design Pattern</a:t>
            </a:r>
            <a:endParaRPr lang="en-US" dirty="0"/>
          </a:p>
        </p:txBody>
      </p:sp>
      <p:sp>
        <p:nvSpPr>
          <p:cNvPr id="3" name="TextBox 2"/>
          <p:cNvSpPr txBox="1"/>
          <p:nvPr/>
        </p:nvSpPr>
        <p:spPr>
          <a:xfrm>
            <a:off x="933252" y="820127"/>
            <a:ext cx="10345132" cy="6001643"/>
          </a:xfrm>
          <a:prstGeom prst="rect">
            <a:avLst/>
          </a:prstGeom>
          <a:noFill/>
        </p:spPr>
        <p:txBody>
          <a:bodyPr wrap="square" rtlCol="0">
            <a:spAutoFit/>
          </a:bodyPr>
          <a:lstStyle/>
          <a:p>
            <a:r>
              <a:rPr lang="en-US" sz="800" dirty="0" err="1"/>
              <a:t>var</a:t>
            </a:r>
            <a:r>
              <a:rPr lang="en-US" sz="800" dirty="0"/>
              <a:t> Subject = function() { </a:t>
            </a:r>
            <a:endParaRPr lang="en-US" sz="800" dirty="0" smtClean="0"/>
          </a:p>
          <a:p>
            <a:r>
              <a:rPr lang="en-US" sz="800" dirty="0" smtClean="0"/>
              <a:t>	</a:t>
            </a:r>
            <a:r>
              <a:rPr lang="en-US" sz="800" dirty="0" err="1" smtClean="0"/>
              <a:t>this.observers</a:t>
            </a:r>
            <a:r>
              <a:rPr lang="en-US" sz="800" dirty="0" smtClean="0"/>
              <a:t> </a:t>
            </a:r>
            <a:r>
              <a:rPr lang="en-US" sz="800" dirty="0"/>
              <a:t>= []; </a:t>
            </a:r>
            <a:endParaRPr lang="en-US" sz="800" dirty="0" smtClean="0"/>
          </a:p>
          <a:p>
            <a:r>
              <a:rPr lang="en-US" sz="800" dirty="0" smtClean="0"/>
              <a:t>	return </a:t>
            </a:r>
            <a:r>
              <a:rPr lang="en-US" sz="800" dirty="0"/>
              <a:t>{ </a:t>
            </a:r>
            <a:endParaRPr lang="en-US" sz="800" dirty="0" smtClean="0"/>
          </a:p>
          <a:p>
            <a:r>
              <a:rPr lang="en-US" sz="800" dirty="0"/>
              <a:t>	</a:t>
            </a:r>
            <a:r>
              <a:rPr lang="en-US" sz="800" dirty="0" smtClean="0"/>
              <a:t>	</a:t>
            </a:r>
            <a:r>
              <a:rPr lang="en-US" sz="800" dirty="0" err="1" smtClean="0"/>
              <a:t>subscribeObserver</a:t>
            </a:r>
            <a:r>
              <a:rPr lang="en-US" sz="800" dirty="0"/>
              <a:t>: function(observer) { </a:t>
            </a:r>
            <a:endParaRPr lang="en-US" sz="800" dirty="0" smtClean="0"/>
          </a:p>
          <a:p>
            <a:r>
              <a:rPr lang="en-US" sz="800" dirty="0"/>
              <a:t>	</a:t>
            </a:r>
            <a:r>
              <a:rPr lang="en-US" sz="800" dirty="0" smtClean="0"/>
              <a:t>		</a:t>
            </a:r>
            <a:r>
              <a:rPr lang="en-US" sz="800" dirty="0" err="1" smtClean="0"/>
              <a:t>this.observers.push</a:t>
            </a:r>
            <a:r>
              <a:rPr lang="en-US" sz="800" dirty="0" smtClean="0"/>
              <a:t>(observer</a:t>
            </a:r>
            <a:r>
              <a:rPr lang="en-US" sz="800" dirty="0"/>
              <a:t>); </a:t>
            </a:r>
            <a:endParaRPr lang="en-US" sz="800" dirty="0" smtClean="0"/>
          </a:p>
          <a:p>
            <a:r>
              <a:rPr lang="en-US" sz="800" dirty="0"/>
              <a:t>	</a:t>
            </a:r>
            <a:r>
              <a:rPr lang="en-US" sz="800" dirty="0" smtClean="0"/>
              <a:t>	}, </a:t>
            </a:r>
            <a:endParaRPr lang="en-US" sz="800" dirty="0" smtClean="0"/>
          </a:p>
          <a:p>
            <a:r>
              <a:rPr lang="en-US" sz="800" dirty="0"/>
              <a:t>	</a:t>
            </a:r>
            <a:r>
              <a:rPr lang="en-US" sz="800" dirty="0" smtClean="0"/>
              <a:t>	</a:t>
            </a:r>
            <a:r>
              <a:rPr lang="en-US" sz="800" dirty="0" err="1" smtClean="0"/>
              <a:t>unsubscribeObserver</a:t>
            </a:r>
            <a:r>
              <a:rPr lang="en-US" sz="800" dirty="0"/>
              <a:t>: function(observer) { </a:t>
            </a:r>
            <a:endParaRPr lang="en-US" sz="800" dirty="0" smtClean="0"/>
          </a:p>
          <a:p>
            <a:r>
              <a:rPr lang="en-US" sz="800" dirty="0"/>
              <a:t>	</a:t>
            </a:r>
            <a:r>
              <a:rPr lang="en-US" sz="800" dirty="0" smtClean="0"/>
              <a:t>		</a:t>
            </a:r>
            <a:r>
              <a:rPr lang="en-US" sz="800" dirty="0" err="1" smtClean="0"/>
              <a:t>var</a:t>
            </a:r>
            <a:r>
              <a:rPr lang="en-US" sz="800" dirty="0" smtClean="0"/>
              <a:t> </a:t>
            </a:r>
            <a:r>
              <a:rPr lang="en-US" sz="800" dirty="0"/>
              <a:t>index = </a:t>
            </a:r>
            <a:r>
              <a:rPr lang="en-US" sz="800" dirty="0" err="1"/>
              <a:t>this.observers.indexOf</a:t>
            </a:r>
            <a:r>
              <a:rPr lang="en-US" sz="800" dirty="0"/>
              <a:t>(observer); </a:t>
            </a:r>
            <a:endParaRPr lang="en-US" sz="800" dirty="0" smtClean="0"/>
          </a:p>
          <a:p>
            <a:r>
              <a:rPr lang="en-US" sz="800" dirty="0"/>
              <a:t>	</a:t>
            </a:r>
            <a:r>
              <a:rPr lang="en-US" sz="800" dirty="0" smtClean="0"/>
              <a:t>		if(index </a:t>
            </a:r>
            <a:r>
              <a:rPr lang="en-US" sz="800" dirty="0"/>
              <a:t>&gt; -1) { </a:t>
            </a:r>
            <a:endParaRPr lang="en-US" sz="800" dirty="0" smtClean="0"/>
          </a:p>
          <a:p>
            <a:r>
              <a:rPr lang="en-US" sz="800" dirty="0"/>
              <a:t>	</a:t>
            </a:r>
            <a:r>
              <a:rPr lang="en-US" sz="800" dirty="0" smtClean="0"/>
              <a:t>			</a:t>
            </a:r>
            <a:r>
              <a:rPr lang="en-US" sz="800" dirty="0" err="1" smtClean="0"/>
              <a:t>this.observers.splice</a:t>
            </a:r>
            <a:r>
              <a:rPr lang="en-US" sz="800" dirty="0" smtClean="0"/>
              <a:t>(index</a:t>
            </a:r>
            <a:r>
              <a:rPr lang="en-US" sz="800" dirty="0"/>
              <a:t>, 1); </a:t>
            </a:r>
            <a:endParaRPr lang="en-US" sz="800" dirty="0" smtClean="0"/>
          </a:p>
          <a:p>
            <a:r>
              <a:rPr lang="en-US" sz="800" dirty="0"/>
              <a:t>	</a:t>
            </a:r>
            <a:r>
              <a:rPr lang="en-US" sz="800" dirty="0" smtClean="0"/>
              <a:t>		} </a:t>
            </a:r>
            <a:endParaRPr lang="en-US" sz="800" dirty="0" smtClean="0"/>
          </a:p>
          <a:p>
            <a:r>
              <a:rPr lang="en-US" sz="800" dirty="0"/>
              <a:t>	</a:t>
            </a:r>
            <a:r>
              <a:rPr lang="en-US" sz="800" dirty="0" smtClean="0"/>
              <a:t>	}, </a:t>
            </a:r>
            <a:endParaRPr lang="en-US" sz="800" dirty="0" smtClean="0"/>
          </a:p>
          <a:p>
            <a:r>
              <a:rPr lang="en-US" sz="800" dirty="0"/>
              <a:t>	</a:t>
            </a:r>
            <a:r>
              <a:rPr lang="en-US" sz="800" dirty="0" smtClean="0"/>
              <a:t>	</a:t>
            </a:r>
            <a:r>
              <a:rPr lang="en-US" sz="800" dirty="0" err="1" smtClean="0"/>
              <a:t>notifyObserver</a:t>
            </a:r>
            <a:r>
              <a:rPr lang="en-US" sz="800" dirty="0"/>
              <a:t>: function(observer) { </a:t>
            </a:r>
            <a:endParaRPr lang="en-US" sz="800" dirty="0" smtClean="0"/>
          </a:p>
          <a:p>
            <a:r>
              <a:rPr lang="en-US" sz="800" dirty="0"/>
              <a:t>	</a:t>
            </a:r>
            <a:r>
              <a:rPr lang="en-US" sz="800" dirty="0" smtClean="0"/>
              <a:t>		</a:t>
            </a:r>
            <a:r>
              <a:rPr lang="en-US" sz="800" dirty="0" err="1" smtClean="0"/>
              <a:t>var</a:t>
            </a:r>
            <a:r>
              <a:rPr lang="en-US" sz="800" dirty="0" smtClean="0"/>
              <a:t> </a:t>
            </a:r>
            <a:r>
              <a:rPr lang="en-US" sz="800" dirty="0"/>
              <a:t>index = </a:t>
            </a:r>
            <a:r>
              <a:rPr lang="en-US" sz="800" dirty="0" err="1"/>
              <a:t>this.observers.indexOf</a:t>
            </a:r>
            <a:r>
              <a:rPr lang="en-US" sz="800" dirty="0"/>
              <a:t>(observer); </a:t>
            </a:r>
            <a:endParaRPr lang="en-US" sz="800" dirty="0" smtClean="0"/>
          </a:p>
          <a:p>
            <a:r>
              <a:rPr lang="en-US" sz="800" dirty="0"/>
              <a:t>	</a:t>
            </a:r>
            <a:r>
              <a:rPr lang="en-US" sz="800" dirty="0" smtClean="0"/>
              <a:t>		if(index </a:t>
            </a:r>
            <a:r>
              <a:rPr lang="en-US" sz="800" dirty="0"/>
              <a:t>&gt; -1) { </a:t>
            </a:r>
            <a:endParaRPr lang="en-US" sz="800" dirty="0" smtClean="0"/>
          </a:p>
          <a:p>
            <a:r>
              <a:rPr lang="en-US" sz="800" dirty="0"/>
              <a:t>	</a:t>
            </a:r>
            <a:r>
              <a:rPr lang="en-US" sz="800" dirty="0" smtClean="0"/>
              <a:t>			</a:t>
            </a:r>
            <a:r>
              <a:rPr lang="en-US" sz="800" dirty="0" err="1" smtClean="0"/>
              <a:t>this.observers</a:t>
            </a:r>
            <a:r>
              <a:rPr lang="en-US" sz="800" dirty="0" smtClean="0"/>
              <a:t>[index</a:t>
            </a:r>
            <a:r>
              <a:rPr lang="en-US" sz="800" dirty="0"/>
              <a:t>].notify(index); </a:t>
            </a:r>
            <a:endParaRPr lang="en-US" sz="800" dirty="0" smtClean="0"/>
          </a:p>
          <a:p>
            <a:r>
              <a:rPr lang="en-US" sz="800" dirty="0"/>
              <a:t>	</a:t>
            </a:r>
            <a:r>
              <a:rPr lang="en-US" sz="800" dirty="0" smtClean="0"/>
              <a:t>		} </a:t>
            </a:r>
            <a:endParaRPr lang="en-US" sz="800" dirty="0" smtClean="0"/>
          </a:p>
          <a:p>
            <a:r>
              <a:rPr lang="en-US" sz="800" dirty="0"/>
              <a:t>	</a:t>
            </a:r>
            <a:r>
              <a:rPr lang="en-US" sz="800" dirty="0" smtClean="0"/>
              <a:t>	}, </a:t>
            </a:r>
            <a:endParaRPr lang="en-US" sz="800" dirty="0" smtClean="0"/>
          </a:p>
          <a:p>
            <a:r>
              <a:rPr lang="en-US" sz="800" dirty="0"/>
              <a:t>	</a:t>
            </a:r>
            <a:r>
              <a:rPr lang="en-US" sz="800" dirty="0" smtClean="0"/>
              <a:t>	</a:t>
            </a:r>
            <a:r>
              <a:rPr lang="en-US" sz="800" dirty="0" err="1" smtClean="0"/>
              <a:t>notifyAllObservers</a:t>
            </a:r>
            <a:r>
              <a:rPr lang="en-US" sz="800" dirty="0"/>
              <a:t>: function() { </a:t>
            </a:r>
            <a:endParaRPr lang="en-US" sz="800" dirty="0" smtClean="0"/>
          </a:p>
          <a:p>
            <a:r>
              <a:rPr lang="en-US" sz="800" dirty="0"/>
              <a:t>	</a:t>
            </a:r>
            <a:r>
              <a:rPr lang="en-US" sz="800" dirty="0" smtClean="0"/>
              <a:t>		for(</a:t>
            </a:r>
            <a:r>
              <a:rPr lang="en-US" sz="800" dirty="0" err="1" smtClean="0"/>
              <a:t>var</a:t>
            </a:r>
            <a:r>
              <a:rPr lang="en-US" sz="800" dirty="0" smtClean="0"/>
              <a:t> </a:t>
            </a:r>
            <a:r>
              <a:rPr lang="en-US" sz="800" dirty="0" err="1"/>
              <a:t>i</a:t>
            </a:r>
            <a:r>
              <a:rPr lang="en-US" sz="800" dirty="0"/>
              <a:t> = 0; </a:t>
            </a:r>
            <a:r>
              <a:rPr lang="en-US" sz="800" dirty="0" err="1"/>
              <a:t>i</a:t>
            </a:r>
            <a:r>
              <a:rPr lang="en-US" sz="800" dirty="0"/>
              <a:t> &lt; </a:t>
            </a:r>
            <a:r>
              <a:rPr lang="en-US" sz="800" dirty="0" err="1"/>
              <a:t>this.observers.length</a:t>
            </a:r>
            <a:r>
              <a:rPr lang="en-US" sz="800" dirty="0"/>
              <a:t>; </a:t>
            </a:r>
            <a:r>
              <a:rPr lang="en-US" sz="800" dirty="0" err="1"/>
              <a:t>i</a:t>
            </a:r>
            <a:r>
              <a:rPr lang="en-US" sz="800" dirty="0"/>
              <a:t>++){ </a:t>
            </a:r>
            <a:endParaRPr lang="en-US" sz="800" dirty="0" smtClean="0"/>
          </a:p>
          <a:p>
            <a:r>
              <a:rPr lang="en-US" sz="800" dirty="0"/>
              <a:t>	</a:t>
            </a:r>
            <a:r>
              <a:rPr lang="en-US" sz="800" dirty="0" smtClean="0"/>
              <a:t>			</a:t>
            </a:r>
            <a:r>
              <a:rPr lang="en-US" sz="800" dirty="0" err="1" smtClean="0"/>
              <a:t>this.observers</a:t>
            </a:r>
            <a:r>
              <a:rPr lang="en-US" sz="800" dirty="0" smtClean="0"/>
              <a:t>[</a:t>
            </a:r>
            <a:r>
              <a:rPr lang="en-US" sz="800" dirty="0" err="1" smtClean="0"/>
              <a:t>i</a:t>
            </a:r>
            <a:r>
              <a:rPr lang="en-US" sz="800" dirty="0"/>
              <a:t>].notify(</a:t>
            </a:r>
            <a:r>
              <a:rPr lang="en-US" sz="800" dirty="0" err="1"/>
              <a:t>i</a:t>
            </a:r>
            <a:r>
              <a:rPr lang="en-US" sz="800" dirty="0"/>
              <a:t>); </a:t>
            </a:r>
            <a:endParaRPr lang="en-US" sz="800" dirty="0" smtClean="0"/>
          </a:p>
          <a:p>
            <a:r>
              <a:rPr lang="en-US" sz="800" dirty="0"/>
              <a:t>	</a:t>
            </a:r>
            <a:r>
              <a:rPr lang="en-US" sz="800" dirty="0" smtClean="0"/>
              <a:t>		}; </a:t>
            </a:r>
            <a:endParaRPr lang="en-US" sz="800" dirty="0" smtClean="0"/>
          </a:p>
          <a:p>
            <a:r>
              <a:rPr lang="en-US" sz="800" dirty="0"/>
              <a:t>	</a:t>
            </a:r>
            <a:r>
              <a:rPr lang="en-US" sz="800" dirty="0" smtClean="0"/>
              <a:t>	} </a:t>
            </a:r>
            <a:endParaRPr lang="en-US" sz="800" dirty="0" smtClean="0"/>
          </a:p>
          <a:p>
            <a:r>
              <a:rPr lang="en-US" sz="800" dirty="0"/>
              <a:t>	</a:t>
            </a:r>
            <a:r>
              <a:rPr lang="en-US" sz="800" dirty="0" smtClean="0"/>
              <a:t>};</a:t>
            </a:r>
            <a:endParaRPr lang="en-US" sz="800" dirty="0" smtClean="0"/>
          </a:p>
          <a:p>
            <a:r>
              <a:rPr lang="en-US" sz="800" dirty="0" smtClean="0"/>
              <a:t>}; </a:t>
            </a:r>
            <a:endParaRPr lang="en-US" sz="800" dirty="0" smtClean="0"/>
          </a:p>
          <a:p>
            <a:r>
              <a:rPr lang="en-US" sz="800" dirty="0" err="1" smtClean="0"/>
              <a:t>var</a:t>
            </a:r>
            <a:r>
              <a:rPr lang="en-US" sz="800" dirty="0" smtClean="0"/>
              <a:t> </a:t>
            </a:r>
            <a:r>
              <a:rPr lang="en-US" sz="800" dirty="0"/>
              <a:t>Observer = function() { </a:t>
            </a:r>
            <a:endParaRPr lang="en-US" sz="800" dirty="0" smtClean="0"/>
          </a:p>
          <a:p>
            <a:r>
              <a:rPr lang="en-US" sz="800" dirty="0"/>
              <a:t>	</a:t>
            </a:r>
            <a:r>
              <a:rPr lang="en-US" sz="800" dirty="0" smtClean="0"/>
              <a:t>return </a:t>
            </a:r>
            <a:r>
              <a:rPr lang="en-US" sz="800" dirty="0"/>
              <a:t>{ </a:t>
            </a:r>
            <a:endParaRPr lang="en-US" sz="800" dirty="0" smtClean="0"/>
          </a:p>
          <a:p>
            <a:r>
              <a:rPr lang="en-US" sz="800" dirty="0"/>
              <a:t>	</a:t>
            </a:r>
            <a:r>
              <a:rPr lang="en-US" sz="800" dirty="0" smtClean="0"/>
              <a:t>	notify</a:t>
            </a:r>
            <a:r>
              <a:rPr lang="en-US" sz="800" dirty="0"/>
              <a:t>: function(index) { </a:t>
            </a:r>
            <a:endParaRPr lang="en-US" sz="800" dirty="0" smtClean="0"/>
          </a:p>
          <a:p>
            <a:r>
              <a:rPr lang="en-US" sz="800" dirty="0"/>
              <a:t>	</a:t>
            </a:r>
            <a:r>
              <a:rPr lang="en-US" sz="800" dirty="0" smtClean="0"/>
              <a:t>		console.log</a:t>
            </a:r>
            <a:r>
              <a:rPr lang="en-US" sz="800" dirty="0"/>
              <a:t>("Observer " + index + " is notified!"); </a:t>
            </a:r>
            <a:endParaRPr lang="en-US" sz="800" dirty="0" smtClean="0"/>
          </a:p>
          <a:p>
            <a:r>
              <a:rPr lang="en-US" sz="800" dirty="0"/>
              <a:t>	</a:t>
            </a:r>
            <a:r>
              <a:rPr lang="en-US" sz="800" dirty="0" smtClean="0"/>
              <a:t>	} </a:t>
            </a:r>
            <a:endParaRPr lang="en-US" sz="800" dirty="0" smtClean="0"/>
          </a:p>
          <a:p>
            <a:r>
              <a:rPr lang="en-US" sz="800" dirty="0"/>
              <a:t>	</a:t>
            </a:r>
            <a:r>
              <a:rPr lang="en-US" sz="800" dirty="0" smtClean="0"/>
              <a:t>} </a:t>
            </a:r>
            <a:endParaRPr lang="en-US" sz="800" dirty="0" smtClean="0"/>
          </a:p>
          <a:p>
            <a:r>
              <a:rPr lang="en-US" sz="800" dirty="0" smtClean="0"/>
              <a:t>} </a:t>
            </a:r>
            <a:endParaRPr lang="en-US" sz="800" dirty="0" smtClean="0"/>
          </a:p>
          <a:p>
            <a:r>
              <a:rPr lang="en-US" sz="800" dirty="0" err="1" smtClean="0"/>
              <a:t>var</a:t>
            </a:r>
            <a:r>
              <a:rPr lang="en-US" sz="800" dirty="0" smtClean="0"/>
              <a:t> </a:t>
            </a:r>
            <a:r>
              <a:rPr lang="en-US" sz="800" dirty="0"/>
              <a:t>subject = new Subject(); </a:t>
            </a:r>
            <a:endParaRPr lang="en-US" sz="800" dirty="0" smtClean="0"/>
          </a:p>
          <a:p>
            <a:r>
              <a:rPr lang="en-US" sz="800" dirty="0" err="1" smtClean="0"/>
              <a:t>var</a:t>
            </a:r>
            <a:r>
              <a:rPr lang="en-US" sz="800" dirty="0" smtClean="0"/>
              <a:t> </a:t>
            </a:r>
            <a:r>
              <a:rPr lang="en-US" sz="800" dirty="0"/>
              <a:t>observer1 = new Observer(); </a:t>
            </a:r>
            <a:endParaRPr lang="en-US" sz="800" dirty="0" smtClean="0"/>
          </a:p>
          <a:p>
            <a:r>
              <a:rPr lang="en-US" sz="800" dirty="0" err="1" smtClean="0"/>
              <a:t>var</a:t>
            </a:r>
            <a:r>
              <a:rPr lang="en-US" sz="800" dirty="0" smtClean="0"/>
              <a:t> </a:t>
            </a:r>
            <a:r>
              <a:rPr lang="en-US" sz="800" dirty="0"/>
              <a:t>observer2 = new Observer(); </a:t>
            </a:r>
            <a:endParaRPr lang="en-US" sz="800" dirty="0" smtClean="0"/>
          </a:p>
          <a:p>
            <a:r>
              <a:rPr lang="en-US" sz="800" dirty="0" err="1" smtClean="0"/>
              <a:t>var</a:t>
            </a:r>
            <a:r>
              <a:rPr lang="en-US" sz="800" dirty="0" smtClean="0"/>
              <a:t> </a:t>
            </a:r>
            <a:r>
              <a:rPr lang="en-US" sz="800" dirty="0"/>
              <a:t>observer3 = new Observer(); </a:t>
            </a:r>
            <a:endParaRPr lang="en-US" sz="800" dirty="0" smtClean="0"/>
          </a:p>
          <a:p>
            <a:r>
              <a:rPr lang="en-US" sz="800" dirty="0" err="1" smtClean="0"/>
              <a:t>var</a:t>
            </a:r>
            <a:r>
              <a:rPr lang="en-US" sz="800" dirty="0" smtClean="0"/>
              <a:t> </a:t>
            </a:r>
            <a:r>
              <a:rPr lang="en-US" sz="800" dirty="0"/>
              <a:t>observer4 = new Observer(); </a:t>
            </a:r>
            <a:endParaRPr lang="en-US" sz="800" dirty="0" smtClean="0"/>
          </a:p>
          <a:p>
            <a:r>
              <a:rPr lang="en-US" sz="800" dirty="0" err="1" smtClean="0"/>
              <a:t>subject.subscribeObserver</a:t>
            </a:r>
            <a:r>
              <a:rPr lang="en-US" sz="800" dirty="0" smtClean="0"/>
              <a:t>(observer1</a:t>
            </a:r>
            <a:r>
              <a:rPr lang="en-US" sz="800" dirty="0"/>
              <a:t>); </a:t>
            </a:r>
            <a:endParaRPr lang="en-US" sz="800" dirty="0" smtClean="0"/>
          </a:p>
          <a:p>
            <a:r>
              <a:rPr lang="en-US" sz="800" dirty="0" err="1" smtClean="0"/>
              <a:t>subject.subscribeObserver</a:t>
            </a:r>
            <a:r>
              <a:rPr lang="en-US" sz="800" dirty="0" smtClean="0"/>
              <a:t>(observer2</a:t>
            </a:r>
            <a:r>
              <a:rPr lang="en-US" sz="800" dirty="0"/>
              <a:t>); </a:t>
            </a:r>
            <a:endParaRPr lang="en-US" sz="800" dirty="0" smtClean="0"/>
          </a:p>
          <a:p>
            <a:r>
              <a:rPr lang="en-US" sz="800" dirty="0" err="1" smtClean="0"/>
              <a:t>subject.subscribeObserver</a:t>
            </a:r>
            <a:r>
              <a:rPr lang="en-US" sz="800" dirty="0" smtClean="0"/>
              <a:t>(observer3</a:t>
            </a:r>
            <a:r>
              <a:rPr lang="en-US" sz="800" dirty="0"/>
              <a:t>); </a:t>
            </a:r>
            <a:endParaRPr lang="en-US" sz="800" dirty="0" smtClean="0"/>
          </a:p>
          <a:p>
            <a:r>
              <a:rPr lang="en-US" sz="800" dirty="0" err="1" smtClean="0"/>
              <a:t>subject.subscribeObserver</a:t>
            </a:r>
            <a:r>
              <a:rPr lang="en-US" sz="800" dirty="0" smtClean="0"/>
              <a:t>(observer4</a:t>
            </a:r>
            <a:r>
              <a:rPr lang="en-US" sz="800" dirty="0"/>
              <a:t>); </a:t>
            </a:r>
            <a:endParaRPr lang="en-US" sz="800" dirty="0" smtClean="0"/>
          </a:p>
          <a:p>
            <a:r>
              <a:rPr lang="en-US" sz="800" dirty="0" err="1" smtClean="0"/>
              <a:t>subject.notifyObserver</a:t>
            </a:r>
            <a:r>
              <a:rPr lang="en-US" sz="800" dirty="0" smtClean="0"/>
              <a:t>(observer2</a:t>
            </a:r>
            <a:r>
              <a:rPr lang="en-US" sz="800" dirty="0"/>
              <a:t>); </a:t>
            </a:r>
            <a:endParaRPr lang="en-US" sz="800" dirty="0" smtClean="0"/>
          </a:p>
          <a:p>
            <a:r>
              <a:rPr lang="en-US" sz="800" dirty="0" smtClean="0"/>
              <a:t>// </a:t>
            </a:r>
            <a:r>
              <a:rPr lang="en-US" sz="800" dirty="0"/>
              <a:t>Observer 2 is notified! </a:t>
            </a:r>
            <a:endParaRPr lang="en-US" sz="800" dirty="0" smtClean="0"/>
          </a:p>
          <a:p>
            <a:r>
              <a:rPr lang="en-US" sz="800" dirty="0" err="1" smtClean="0"/>
              <a:t>subject.notifyAllObservers</a:t>
            </a:r>
            <a:r>
              <a:rPr lang="en-US" sz="800" dirty="0"/>
              <a:t>(); </a:t>
            </a:r>
            <a:endParaRPr lang="en-US" sz="800" dirty="0" smtClean="0"/>
          </a:p>
          <a:p>
            <a:r>
              <a:rPr lang="en-US" sz="800" dirty="0" smtClean="0"/>
              <a:t>// </a:t>
            </a:r>
            <a:r>
              <a:rPr lang="en-US" sz="800" dirty="0"/>
              <a:t>Observer 1 is notified! </a:t>
            </a:r>
            <a:endParaRPr lang="en-US" sz="800" dirty="0" smtClean="0"/>
          </a:p>
          <a:p>
            <a:r>
              <a:rPr lang="en-US" sz="800" dirty="0" smtClean="0"/>
              <a:t>// </a:t>
            </a:r>
            <a:r>
              <a:rPr lang="en-US" sz="800" dirty="0"/>
              <a:t>Observer 2 is notified! </a:t>
            </a:r>
            <a:endParaRPr lang="en-US" sz="800" dirty="0" smtClean="0"/>
          </a:p>
          <a:p>
            <a:r>
              <a:rPr lang="en-US" sz="800" dirty="0" smtClean="0"/>
              <a:t>// </a:t>
            </a:r>
            <a:r>
              <a:rPr lang="en-US" sz="800" dirty="0"/>
              <a:t>Observer 3 is notified! </a:t>
            </a:r>
            <a:endParaRPr lang="en-US" sz="800" dirty="0"/>
          </a:p>
          <a:p>
            <a:r>
              <a:rPr lang="en-US" sz="800" dirty="0" smtClean="0"/>
              <a:t>// </a:t>
            </a:r>
            <a:r>
              <a:rPr lang="en-US" sz="800" dirty="0"/>
              <a:t>Observer 4 is notified!</a:t>
            </a:r>
            <a:endParaRPr lang="en-US" sz="800" dirty="0"/>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10515600" cy="662397"/>
          </a:xfrm>
        </p:spPr>
        <p:txBody>
          <a:bodyPr>
            <a:normAutofit fontScale="90000"/>
          </a:bodyPr>
          <a:lstStyle/>
          <a:p>
            <a:r>
              <a:rPr lang="en-US" dirty="0" smtClean="0"/>
              <a:t>Singleton Pattern</a:t>
            </a:r>
            <a:endParaRPr lang="en-US" dirty="0"/>
          </a:p>
        </p:txBody>
      </p:sp>
      <p:sp>
        <p:nvSpPr>
          <p:cNvPr id="9" name="Rectangle 8"/>
          <p:cNvSpPr/>
          <p:nvPr/>
        </p:nvSpPr>
        <p:spPr>
          <a:xfrm>
            <a:off x="767583" y="829555"/>
            <a:ext cx="6096000" cy="6186309"/>
          </a:xfrm>
          <a:prstGeom prst="rect">
            <a:avLst/>
          </a:prstGeom>
        </p:spPr>
        <p:txBody>
          <a:bodyPr>
            <a:spAutoFit/>
          </a:bodyPr>
          <a:lstStyle/>
          <a:p>
            <a:r>
              <a:rPr lang="en-US" sz="1200" dirty="0" err="1"/>
              <a:t>var</a:t>
            </a:r>
            <a:r>
              <a:rPr lang="en-US" sz="1200" dirty="0"/>
              <a:t> printer = (function () { </a:t>
            </a:r>
            <a:endParaRPr lang="en-US" sz="1200" dirty="0" smtClean="0"/>
          </a:p>
          <a:p>
            <a:r>
              <a:rPr lang="en-US" sz="1200" dirty="0"/>
              <a:t>	</a:t>
            </a:r>
            <a:r>
              <a:rPr lang="en-US" sz="1200" dirty="0" err="1" smtClean="0"/>
              <a:t>var</a:t>
            </a:r>
            <a:r>
              <a:rPr lang="en-US" sz="1200" dirty="0" smtClean="0"/>
              <a:t> </a:t>
            </a:r>
            <a:r>
              <a:rPr lang="en-US" sz="1200" dirty="0" err="1"/>
              <a:t>printerInstance</a:t>
            </a:r>
            <a:r>
              <a:rPr lang="en-US" sz="1200" dirty="0"/>
              <a:t>; </a:t>
            </a:r>
            <a:endParaRPr lang="en-US" sz="1200" dirty="0" smtClean="0"/>
          </a:p>
          <a:p>
            <a:r>
              <a:rPr lang="en-US" sz="1200" dirty="0"/>
              <a:t>	</a:t>
            </a:r>
            <a:r>
              <a:rPr lang="en-US" sz="1200" dirty="0" smtClean="0"/>
              <a:t>function </a:t>
            </a:r>
            <a:r>
              <a:rPr lang="en-US" sz="1200" dirty="0"/>
              <a:t>create () { </a:t>
            </a:r>
            <a:endParaRPr lang="en-US" sz="1200" dirty="0" smtClean="0"/>
          </a:p>
          <a:p>
            <a:r>
              <a:rPr lang="en-US" sz="1200" dirty="0"/>
              <a:t>	</a:t>
            </a:r>
            <a:r>
              <a:rPr lang="en-US" sz="1200" dirty="0" smtClean="0"/>
              <a:t>	function </a:t>
            </a:r>
            <a:r>
              <a:rPr lang="en-US" sz="1200" dirty="0"/>
              <a:t>print() { </a:t>
            </a:r>
            <a:endParaRPr lang="en-US" sz="1200" dirty="0" smtClean="0"/>
          </a:p>
          <a:p>
            <a:r>
              <a:rPr lang="en-US" sz="1200" dirty="0"/>
              <a:t>	</a:t>
            </a:r>
            <a:r>
              <a:rPr lang="en-US" sz="1200" dirty="0" smtClean="0"/>
              <a:t>		// </a:t>
            </a:r>
            <a:r>
              <a:rPr lang="en-US" sz="1200" dirty="0"/>
              <a:t>underlying printer mechanics </a:t>
            </a:r>
            <a:endParaRPr lang="en-US" sz="1200" dirty="0" smtClean="0"/>
          </a:p>
          <a:p>
            <a:r>
              <a:rPr lang="en-US" sz="1200" dirty="0"/>
              <a:t>	</a:t>
            </a:r>
            <a:r>
              <a:rPr lang="en-US" sz="1200" dirty="0" smtClean="0"/>
              <a:t>	} </a:t>
            </a:r>
            <a:endParaRPr lang="en-US" sz="1200" dirty="0" smtClean="0"/>
          </a:p>
          <a:p>
            <a:r>
              <a:rPr lang="en-US" sz="1200" dirty="0"/>
              <a:t>	</a:t>
            </a:r>
            <a:r>
              <a:rPr lang="en-US" sz="1200" dirty="0" smtClean="0"/>
              <a:t>	function </a:t>
            </a:r>
            <a:r>
              <a:rPr lang="en-US" sz="1200" dirty="0" err="1"/>
              <a:t>turnOn</a:t>
            </a:r>
            <a:r>
              <a:rPr lang="en-US" sz="1200" dirty="0"/>
              <a:t>() { </a:t>
            </a:r>
            <a:endParaRPr lang="en-US" sz="1200" dirty="0" smtClean="0"/>
          </a:p>
          <a:p>
            <a:r>
              <a:rPr lang="en-US" sz="1200" dirty="0"/>
              <a:t>	</a:t>
            </a:r>
            <a:r>
              <a:rPr lang="en-US" sz="1200" dirty="0" smtClean="0"/>
              <a:t>		// </a:t>
            </a:r>
            <a:r>
              <a:rPr lang="en-US" sz="1200" dirty="0"/>
              <a:t>warm up </a:t>
            </a:r>
            <a:endParaRPr lang="en-US" sz="1200" dirty="0" smtClean="0"/>
          </a:p>
          <a:p>
            <a:r>
              <a:rPr lang="en-US" sz="1200" dirty="0"/>
              <a:t>	</a:t>
            </a:r>
            <a:r>
              <a:rPr lang="en-US" sz="1200" dirty="0" smtClean="0"/>
              <a:t>		// </a:t>
            </a:r>
            <a:r>
              <a:rPr lang="en-US" sz="1200" dirty="0"/>
              <a:t>check for paper </a:t>
            </a:r>
            <a:endParaRPr lang="en-US" sz="1200" dirty="0" smtClean="0"/>
          </a:p>
          <a:p>
            <a:r>
              <a:rPr lang="en-US" sz="1200" dirty="0"/>
              <a:t>	</a:t>
            </a:r>
            <a:r>
              <a:rPr lang="en-US" sz="1200" dirty="0" smtClean="0"/>
              <a:t>	} </a:t>
            </a:r>
            <a:endParaRPr lang="en-US" sz="1200" dirty="0" smtClean="0"/>
          </a:p>
          <a:p>
            <a:r>
              <a:rPr lang="en-US" sz="1200" dirty="0"/>
              <a:t>	</a:t>
            </a:r>
            <a:r>
              <a:rPr lang="en-US" sz="1200" dirty="0" smtClean="0"/>
              <a:t>	return </a:t>
            </a:r>
            <a:r>
              <a:rPr lang="en-US" sz="1200" dirty="0"/>
              <a:t>{ </a:t>
            </a:r>
            <a:endParaRPr lang="en-US" sz="1200" dirty="0" smtClean="0"/>
          </a:p>
          <a:p>
            <a:r>
              <a:rPr lang="en-US" sz="1200" dirty="0"/>
              <a:t>	</a:t>
            </a:r>
            <a:r>
              <a:rPr lang="en-US" sz="1200" dirty="0" smtClean="0"/>
              <a:t>		// </a:t>
            </a:r>
            <a:r>
              <a:rPr lang="en-US" sz="1200" dirty="0"/>
              <a:t>public + private states and behaviors </a:t>
            </a:r>
            <a:endParaRPr lang="en-US" sz="1200" dirty="0" smtClean="0"/>
          </a:p>
          <a:p>
            <a:r>
              <a:rPr lang="en-US" sz="1200" dirty="0"/>
              <a:t>	</a:t>
            </a:r>
            <a:r>
              <a:rPr lang="en-US" sz="1200" dirty="0" smtClean="0"/>
              <a:t>		print</a:t>
            </a:r>
            <a:r>
              <a:rPr lang="en-US" sz="1200" dirty="0"/>
              <a:t>: print, </a:t>
            </a:r>
            <a:endParaRPr lang="en-US" sz="1200" dirty="0" smtClean="0"/>
          </a:p>
          <a:p>
            <a:r>
              <a:rPr lang="en-US" sz="1200" dirty="0"/>
              <a:t>	</a:t>
            </a:r>
            <a:r>
              <a:rPr lang="en-US" sz="1200" dirty="0" smtClean="0"/>
              <a:t>		</a:t>
            </a:r>
            <a:r>
              <a:rPr lang="en-US" sz="1200" dirty="0" err="1" smtClean="0"/>
              <a:t>turnOn</a:t>
            </a:r>
            <a:r>
              <a:rPr lang="en-US" sz="1200" dirty="0"/>
              <a:t>: </a:t>
            </a:r>
            <a:r>
              <a:rPr lang="en-US" sz="1200" dirty="0" err="1"/>
              <a:t>turnOn</a:t>
            </a:r>
            <a:r>
              <a:rPr lang="en-US" sz="1200" dirty="0"/>
              <a:t> </a:t>
            </a:r>
            <a:endParaRPr lang="en-US" sz="1200" dirty="0" smtClean="0"/>
          </a:p>
          <a:p>
            <a:r>
              <a:rPr lang="en-US" sz="1200" dirty="0"/>
              <a:t>	</a:t>
            </a:r>
            <a:r>
              <a:rPr lang="en-US" sz="1200" dirty="0" smtClean="0"/>
              <a:t>	}; </a:t>
            </a:r>
            <a:endParaRPr lang="en-US" sz="1200" dirty="0" smtClean="0"/>
          </a:p>
          <a:p>
            <a:r>
              <a:rPr lang="en-US" sz="1200" dirty="0" smtClean="0"/>
              <a:t>	} </a:t>
            </a:r>
            <a:endParaRPr lang="en-US" sz="1200" dirty="0" smtClean="0"/>
          </a:p>
          <a:p>
            <a:r>
              <a:rPr lang="en-US" sz="1200" dirty="0"/>
              <a:t>	</a:t>
            </a:r>
            <a:r>
              <a:rPr lang="en-US" sz="1200" dirty="0" smtClean="0"/>
              <a:t>return </a:t>
            </a:r>
            <a:r>
              <a:rPr lang="en-US" sz="1200" dirty="0"/>
              <a:t>{ </a:t>
            </a:r>
            <a:endParaRPr lang="en-US" sz="1200" dirty="0" smtClean="0"/>
          </a:p>
          <a:p>
            <a:r>
              <a:rPr lang="en-US" sz="1200" dirty="0"/>
              <a:t>	</a:t>
            </a:r>
            <a:r>
              <a:rPr lang="en-US" sz="1200" dirty="0" smtClean="0"/>
              <a:t>	</a:t>
            </a:r>
            <a:r>
              <a:rPr lang="en-US" sz="1200" dirty="0" err="1" smtClean="0"/>
              <a:t>getInstance</a:t>
            </a:r>
            <a:r>
              <a:rPr lang="en-US" sz="1200" dirty="0"/>
              <a:t>: function() { </a:t>
            </a:r>
            <a:endParaRPr lang="en-US" sz="1200" dirty="0" smtClean="0"/>
          </a:p>
          <a:p>
            <a:r>
              <a:rPr lang="en-US" sz="1200" dirty="0"/>
              <a:t>	</a:t>
            </a:r>
            <a:r>
              <a:rPr lang="en-US" sz="1200" dirty="0" smtClean="0"/>
              <a:t>		if</a:t>
            </a:r>
            <a:r>
              <a:rPr lang="en-US" sz="1200" dirty="0"/>
              <a:t>(!</a:t>
            </a:r>
            <a:r>
              <a:rPr lang="en-US" sz="1200" dirty="0" err="1"/>
              <a:t>printerInstance</a:t>
            </a:r>
            <a:r>
              <a:rPr lang="en-US" sz="1200" dirty="0"/>
              <a:t>) { </a:t>
            </a:r>
            <a:endParaRPr lang="en-US" sz="1200" dirty="0" smtClean="0"/>
          </a:p>
          <a:p>
            <a:r>
              <a:rPr lang="en-US" sz="1200" dirty="0"/>
              <a:t>	</a:t>
            </a:r>
            <a:r>
              <a:rPr lang="en-US" sz="1200" dirty="0" smtClean="0"/>
              <a:t>			</a:t>
            </a:r>
            <a:r>
              <a:rPr lang="en-US" sz="1200" dirty="0" err="1" smtClean="0"/>
              <a:t>printerInstance</a:t>
            </a:r>
            <a:r>
              <a:rPr lang="en-US" sz="1200" dirty="0" smtClean="0"/>
              <a:t> </a:t>
            </a:r>
            <a:r>
              <a:rPr lang="en-US" sz="1200" dirty="0"/>
              <a:t>= create(); </a:t>
            </a:r>
            <a:endParaRPr lang="en-US" sz="1200" dirty="0" smtClean="0"/>
          </a:p>
          <a:p>
            <a:r>
              <a:rPr lang="en-US" sz="1200" dirty="0"/>
              <a:t>	</a:t>
            </a:r>
            <a:r>
              <a:rPr lang="en-US" sz="1200" dirty="0" smtClean="0"/>
              <a:t>		} </a:t>
            </a:r>
            <a:endParaRPr lang="en-US" sz="1200" dirty="0" smtClean="0"/>
          </a:p>
          <a:p>
            <a:r>
              <a:rPr lang="en-US" sz="1200" dirty="0"/>
              <a:t>	</a:t>
            </a:r>
            <a:r>
              <a:rPr lang="en-US" sz="1200" dirty="0" smtClean="0"/>
              <a:t>		return </a:t>
            </a:r>
            <a:r>
              <a:rPr lang="en-US" sz="1200" dirty="0" err="1"/>
              <a:t>printerInstance</a:t>
            </a:r>
            <a:r>
              <a:rPr lang="en-US" sz="1200" dirty="0"/>
              <a:t>; </a:t>
            </a:r>
            <a:endParaRPr lang="en-US" sz="1200" dirty="0" smtClean="0"/>
          </a:p>
          <a:p>
            <a:r>
              <a:rPr lang="en-US" sz="1200" dirty="0"/>
              <a:t>	</a:t>
            </a:r>
            <a:r>
              <a:rPr lang="en-US" sz="1200" dirty="0" smtClean="0"/>
              <a:t>	} </a:t>
            </a:r>
            <a:endParaRPr lang="en-US" sz="1200" dirty="0" smtClean="0"/>
          </a:p>
          <a:p>
            <a:r>
              <a:rPr lang="en-US" sz="1200" dirty="0"/>
              <a:t>	</a:t>
            </a:r>
            <a:r>
              <a:rPr lang="en-US" sz="1200" dirty="0" smtClean="0"/>
              <a:t>}; </a:t>
            </a:r>
            <a:endParaRPr lang="en-US" sz="1200" dirty="0" smtClean="0"/>
          </a:p>
          <a:p>
            <a:r>
              <a:rPr lang="en-US" sz="1200" dirty="0"/>
              <a:t>	</a:t>
            </a:r>
            <a:r>
              <a:rPr lang="en-US" sz="1200" dirty="0" smtClean="0"/>
              <a:t>function </a:t>
            </a:r>
            <a:r>
              <a:rPr lang="en-US" sz="1200" dirty="0"/>
              <a:t>Singleton () { </a:t>
            </a:r>
            <a:endParaRPr lang="en-US" sz="1200" dirty="0" smtClean="0"/>
          </a:p>
          <a:p>
            <a:r>
              <a:rPr lang="en-US" sz="1200" dirty="0"/>
              <a:t>	</a:t>
            </a:r>
            <a:r>
              <a:rPr lang="en-US" sz="1200" dirty="0" smtClean="0"/>
              <a:t>	if</a:t>
            </a:r>
            <a:r>
              <a:rPr lang="en-US" sz="1200" dirty="0"/>
              <a:t>(!</a:t>
            </a:r>
            <a:r>
              <a:rPr lang="en-US" sz="1200" dirty="0" err="1"/>
              <a:t>printerInstance</a:t>
            </a:r>
            <a:r>
              <a:rPr lang="en-US" sz="1200" dirty="0"/>
              <a:t>) { </a:t>
            </a:r>
            <a:endParaRPr lang="en-US" sz="1200" dirty="0" smtClean="0"/>
          </a:p>
          <a:p>
            <a:r>
              <a:rPr lang="en-US" sz="1200" dirty="0"/>
              <a:t>	</a:t>
            </a:r>
            <a:r>
              <a:rPr lang="en-US" sz="1200" dirty="0" smtClean="0"/>
              <a:t>		</a:t>
            </a:r>
            <a:r>
              <a:rPr lang="en-US" sz="1200" dirty="0" err="1" smtClean="0"/>
              <a:t>printerInstance</a:t>
            </a:r>
            <a:r>
              <a:rPr lang="en-US" sz="1200" dirty="0" smtClean="0"/>
              <a:t> </a:t>
            </a:r>
            <a:r>
              <a:rPr lang="en-US" sz="1200" dirty="0"/>
              <a:t>= </a:t>
            </a:r>
            <a:r>
              <a:rPr lang="en-US" sz="1200" dirty="0" err="1"/>
              <a:t>intialize</a:t>
            </a:r>
            <a:r>
              <a:rPr lang="en-US" sz="1200" dirty="0"/>
              <a:t>(); </a:t>
            </a:r>
            <a:endParaRPr lang="en-US" sz="1200" dirty="0" smtClean="0"/>
          </a:p>
          <a:p>
            <a:r>
              <a:rPr lang="en-US" sz="1200" dirty="0"/>
              <a:t>	</a:t>
            </a:r>
            <a:r>
              <a:rPr lang="en-US" sz="1200" dirty="0" smtClean="0"/>
              <a:t>	} </a:t>
            </a:r>
            <a:endParaRPr lang="en-US" sz="1200" dirty="0" smtClean="0"/>
          </a:p>
          <a:p>
            <a:r>
              <a:rPr lang="en-US" sz="1200" dirty="0"/>
              <a:t>	</a:t>
            </a:r>
            <a:r>
              <a:rPr lang="en-US" sz="1200" dirty="0" smtClean="0"/>
              <a:t>}; </a:t>
            </a:r>
            <a:endParaRPr lang="en-US" sz="1200" dirty="0" smtClean="0"/>
          </a:p>
          <a:p>
            <a:r>
              <a:rPr lang="en-US" sz="1200" dirty="0" smtClean="0"/>
              <a:t>})();</a:t>
            </a:r>
            <a:endParaRPr lang="en-US" sz="1200" dirty="0" smtClean="0"/>
          </a:p>
          <a:p>
            <a:endParaRPr lang="en-US" sz="1200" dirty="0"/>
          </a:p>
          <a:p>
            <a:r>
              <a:rPr lang="en-US" sz="1200" dirty="0" err="1" smtClean="0"/>
              <a:t>var</a:t>
            </a:r>
            <a:r>
              <a:rPr lang="en-US" sz="1200" dirty="0" smtClean="0"/>
              <a:t> </a:t>
            </a:r>
            <a:r>
              <a:rPr lang="en-US" sz="1200" dirty="0" err="1" smtClean="0"/>
              <a:t>officePrinter</a:t>
            </a:r>
            <a:r>
              <a:rPr lang="en-US" sz="1200" dirty="0" smtClean="0"/>
              <a:t> = </a:t>
            </a:r>
            <a:r>
              <a:rPr lang="en-US" sz="1200" dirty="0" err="1" smtClean="0"/>
              <a:t>printer.getInstance</a:t>
            </a:r>
            <a:r>
              <a:rPr lang="en-US" sz="1200" dirty="0" smtClean="0"/>
              <a:t>();</a:t>
            </a:r>
            <a:endParaRPr lang="en-US" sz="1200" dirty="0" smtClean="0"/>
          </a:p>
          <a:p>
            <a:endParaRPr lang="en-US" sz="1200" dirty="0"/>
          </a:p>
        </p:txBody>
      </p:sp>
      <p:sp>
        <p:nvSpPr>
          <p:cNvPr id="3" name="TextBox 2"/>
          <p:cNvSpPr txBox="1"/>
          <p:nvPr/>
        </p:nvSpPr>
        <p:spPr>
          <a:xfrm>
            <a:off x="7334054" y="1065229"/>
            <a:ext cx="4685121" cy="1477328"/>
          </a:xfrm>
          <a:prstGeom prst="rect">
            <a:avLst/>
          </a:prstGeom>
          <a:noFill/>
        </p:spPr>
        <p:txBody>
          <a:bodyPr wrap="square" rtlCol="0">
            <a:spAutoFit/>
          </a:bodyPr>
          <a:lstStyle/>
          <a:p>
            <a:r>
              <a:rPr lang="en-US" dirty="0" smtClean="0"/>
              <a:t>In AngularJS, Singletons are prevalent because the most being services, factories, and providers that maintain runtime states are mandatory, multi-instances may defeat the maintaining states in consistent way.</a:t>
            </a:r>
            <a:endParaRPr lang="en-US" dirty="0"/>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and Conclusion</a:t>
            </a:r>
            <a:endParaRPr lang="en-US" dirty="0"/>
          </a:p>
        </p:txBody>
      </p:sp>
      <p:sp>
        <p:nvSpPr>
          <p:cNvPr id="3" name="Content Placeholder 2"/>
          <p:cNvSpPr>
            <a:spLocks noGrp="1"/>
          </p:cNvSpPr>
          <p:nvPr>
            <p:ph idx="1"/>
          </p:nvPr>
        </p:nvSpPr>
        <p:spPr/>
        <p:txBody>
          <a:bodyPr/>
          <a:lstStyle/>
          <a:p>
            <a:r>
              <a:rPr lang="zh-CN" altLang="en-US" dirty="0" smtClean="0"/>
              <a:t>热力学定律定义了原子、分子的基本运动规律；</a:t>
            </a:r>
            <a:endParaRPr lang="en-US" altLang="zh-CN" dirty="0" smtClean="0"/>
          </a:p>
          <a:p>
            <a:r>
              <a:rPr lang="zh-CN" altLang="en-US" dirty="0" smtClean="0"/>
              <a:t>细胞是一个活的生命体；</a:t>
            </a:r>
            <a:endParaRPr lang="en-US" altLang="zh-CN" dirty="0" smtClean="0"/>
          </a:p>
          <a:p>
            <a:r>
              <a:rPr lang="zh-CN" altLang="en-US" dirty="0" smtClean="0"/>
              <a:t>细胞与外界交换物质和能量的形式和边界是什么？</a:t>
            </a:r>
            <a:endParaRPr lang="en-US" altLang="zh-CN" dirty="0" smtClean="0"/>
          </a:p>
          <a:p>
            <a:r>
              <a:rPr lang="zh-CN" altLang="en-US" dirty="0" smtClean="0"/>
              <a:t>细胞内部是如何把输入的物质和能量转化为己有的？</a:t>
            </a:r>
            <a:endParaRPr lang="en-US" altLang="zh-CN" dirty="0" smtClean="0"/>
          </a:p>
          <a:p>
            <a:r>
              <a:rPr lang="zh-CN" altLang="en-US" dirty="0" smtClean="0"/>
              <a:t>细胞如何把自身的代谢交换出去？</a:t>
            </a:r>
            <a:endParaRPr lang="en-US" altLang="zh-CN" dirty="0" smtClean="0"/>
          </a:p>
          <a:p>
            <a:r>
              <a:rPr lang="zh-CN" altLang="en-US" dirty="0" smtClean="0"/>
              <a:t>基因如何控制细胞的生长？</a:t>
            </a:r>
            <a:endParaRPr lang="en-US" altLang="zh-CN" dirty="0" smtClean="0"/>
          </a:p>
          <a:p>
            <a:r>
              <a:rPr lang="zh-CN" altLang="en-US" dirty="0" smtClean="0"/>
              <a:t>细胞如何组成可见的实体形状？</a:t>
            </a:r>
            <a:endParaRPr lang="en-US" altLang="zh-CN" dirty="0" smtClean="0"/>
          </a:p>
          <a:p>
            <a:r>
              <a:rPr lang="zh-CN" altLang="en-US" dirty="0" smtClean="0"/>
              <a:t>分子是如何按特定形状形成细胞的？</a:t>
            </a:r>
            <a:endParaRPr lang="en-US" dirty="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667"/>
            <a:ext cx="10515600" cy="646935"/>
          </a:xfrm>
        </p:spPr>
        <p:txBody>
          <a:bodyPr>
            <a:normAutofit/>
          </a:bodyPr>
          <a:lstStyle/>
          <a:p>
            <a:r>
              <a:rPr lang="en-US" sz="2800" dirty="0" smtClean="0"/>
              <a:t>Apollo Lake </a:t>
            </a:r>
            <a:r>
              <a:rPr lang="en-US" sz="2800" dirty="0" err="1" smtClean="0"/>
              <a:t>Yocto</a:t>
            </a:r>
            <a:r>
              <a:rPr lang="en-US" sz="2800" dirty="0" smtClean="0"/>
              <a:t> Release</a:t>
            </a:r>
            <a:endParaRPr lang="en-US" sz="2800" dirty="0"/>
          </a:p>
        </p:txBody>
      </p:sp>
      <p:sp>
        <p:nvSpPr>
          <p:cNvPr id="4" name="Rectangle 1"/>
          <p:cNvSpPr>
            <a:spLocks noChangeArrowheads="1"/>
          </p:cNvSpPr>
          <p:nvPr/>
        </p:nvSpPr>
        <p:spPr bwMode="auto">
          <a:xfrm>
            <a:off x="301841" y="282093"/>
            <a:ext cx="11543930" cy="5724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12" tIns="914112" rIns="914112" bIns="914112" numCol="1" anchor="t" anchorCtr="0" compatLnSpc="1">
            <a:spAutoFit/>
          </a:bodyPr>
          <a:lstStyle/>
          <a:p>
            <a:pPr lvl="0" eaLnBrk="0" fontAlgn="base" hangingPunct="0">
              <a:spcBef>
                <a:spcPct val="0"/>
              </a:spcBef>
              <a:spcAft>
                <a:spcPct val="0"/>
              </a:spcAft>
            </a:pPr>
            <a:r>
              <a:rPr lang="en-US" altLang="zh-SG" dirty="0" smtClean="0">
                <a:latin typeface="Arial" panose="020B0604020202020204" pitchFamily="34" charset="0"/>
                <a:cs typeface="Arial" panose="020B0604020202020204" pitchFamily="34" charset="0"/>
              </a:rPr>
              <a:t>Wiki page: </a:t>
            </a:r>
            <a:endParaRPr lang="en-US" altLang="zh-SG" dirty="0" smtClean="0">
              <a:latin typeface="Arial" panose="020B0604020202020204" pitchFamily="34" charset="0"/>
              <a:cs typeface="Arial" panose="020B0604020202020204" pitchFamily="34" charset="0"/>
            </a:endParaRPr>
          </a:p>
          <a:p>
            <a:pPr lvl="0" eaLnBrk="0" fontAlgn="base" hangingPunct="0">
              <a:spcBef>
                <a:spcPct val="0"/>
              </a:spcBef>
              <a:spcAft>
                <a:spcPct val="0"/>
              </a:spcAft>
            </a:pPr>
            <a:r>
              <a:rPr lang="en-US" altLang="zh-SG" dirty="0" smtClean="0">
                <a:latin typeface="Arial" panose="020B0604020202020204" pitchFamily="34" charset="0"/>
                <a:cs typeface="Arial" panose="020B0604020202020204" pitchFamily="34" charset="0"/>
                <a:hlinkClick r:id="rId1"/>
              </a:rPr>
              <a:t>https</a:t>
            </a:r>
            <a:r>
              <a:rPr lang="en-US" altLang="zh-SG" dirty="0">
                <a:latin typeface="Arial" panose="020B0604020202020204" pitchFamily="34" charset="0"/>
                <a:cs typeface="Arial" panose="020B0604020202020204" pitchFamily="34" charset="0"/>
                <a:hlinkClick r:id="rId1"/>
              </a:rPr>
              <a:t>://</a:t>
            </a:r>
            <a:r>
              <a:rPr lang="en-US" altLang="zh-SG" dirty="0" smtClean="0">
                <a:latin typeface="Arial" panose="020B0604020202020204" pitchFamily="34" charset="0"/>
                <a:cs typeface="Arial" panose="020B0604020202020204" pitchFamily="34" charset="0"/>
                <a:hlinkClick r:id="rId1"/>
              </a:rPr>
              <a:t>securewiki.ith.intel.com/display/BXTLinux/Software+BKC</a:t>
            </a:r>
            <a:endParaRPr lang="en-US" altLang="zh-SG" dirty="0" smtClean="0">
              <a:latin typeface="Arial" panose="020B0604020202020204" pitchFamily="34" charset="0"/>
              <a:cs typeface="Arial" panose="020B0604020202020204" pitchFamily="34" charset="0"/>
            </a:endParaRPr>
          </a:p>
          <a:p>
            <a:pPr lvl="0" eaLnBrk="0" fontAlgn="base" hangingPunct="0">
              <a:spcBef>
                <a:spcPct val="0"/>
              </a:spcBef>
              <a:spcAft>
                <a:spcPct val="0"/>
              </a:spcAft>
            </a:pPr>
            <a:r>
              <a:rPr lang="en-US" altLang="zh-SG" dirty="0">
                <a:latin typeface="Arial" panose="020B0604020202020204" pitchFamily="34" charset="0"/>
                <a:cs typeface="Arial" panose="020B0604020202020204" pitchFamily="34" charset="0"/>
                <a:hlinkClick r:id="rId2"/>
              </a:rPr>
              <a:t>https://securewiki.ith.intel.com/display/BXTLinux/WW31%2717+%5BMR3.1+Track-D0%5D+MR3.1+Release+-+</a:t>
            </a:r>
            <a:r>
              <a:rPr lang="en-US" altLang="zh-SG" dirty="0" smtClean="0">
                <a:latin typeface="Arial" panose="020B0604020202020204" pitchFamily="34" charset="0"/>
                <a:cs typeface="Arial" panose="020B0604020202020204" pitchFamily="34" charset="0"/>
                <a:hlinkClick r:id="rId2"/>
              </a:rPr>
              <a:t>Leaf+Hill</a:t>
            </a:r>
            <a:endParaRPr lang="en-US" altLang="zh-SG" dirty="0" smtClean="0">
              <a:latin typeface="Arial" panose="020B0604020202020204" pitchFamily="34" charset="0"/>
              <a:cs typeface="Arial" panose="020B0604020202020204" pitchFamily="34" charset="0"/>
            </a:endParaRPr>
          </a:p>
          <a:p>
            <a:pPr lvl="0" eaLnBrk="0" fontAlgn="base" hangingPunct="0">
              <a:spcBef>
                <a:spcPct val="0"/>
              </a:spcBef>
              <a:spcAft>
                <a:spcPct val="0"/>
              </a:spcAft>
            </a:pPr>
            <a:endParaRPr lang="en-US" altLang="zh-SG" dirty="0">
              <a:latin typeface="Arial" panose="020B0604020202020204" pitchFamily="34" charset="0"/>
              <a:cs typeface="Arial" panose="020B0604020202020204" pitchFamily="34" charset="0"/>
            </a:endParaRPr>
          </a:p>
          <a:p>
            <a:pPr lvl="0" eaLnBrk="0" fontAlgn="base" hangingPunct="0">
              <a:spcBef>
                <a:spcPct val="0"/>
              </a:spcBef>
              <a:spcAft>
                <a:spcPct val="0"/>
              </a:spcAft>
            </a:pPr>
            <a:r>
              <a:rPr lang="en-US" altLang="zh-SG" dirty="0" smtClean="0">
                <a:latin typeface="Arial" panose="020B0604020202020204" pitchFamily="34" charset="0"/>
                <a:cs typeface="Arial" panose="020B0604020202020204" pitchFamily="34" charset="0"/>
              </a:rPr>
              <a:t>Release:</a:t>
            </a:r>
            <a:endParaRPr lang="en-US" altLang="zh-SG" dirty="0" smtClean="0">
              <a:latin typeface="Arial" panose="020B0604020202020204" pitchFamily="34" charset="0"/>
              <a:cs typeface="Arial" panose="020B0604020202020204" pitchFamily="34" charset="0"/>
            </a:endParaRPr>
          </a:p>
          <a:p>
            <a:pPr eaLnBrk="0" fontAlgn="base" hangingPunct="0">
              <a:spcBef>
                <a:spcPct val="0"/>
              </a:spcBef>
              <a:spcAft>
                <a:spcPct val="0"/>
              </a:spcAft>
            </a:pPr>
            <a:r>
              <a:rPr lang="en-US" altLang="zh-SG" dirty="0">
                <a:latin typeface="Arial" panose="020B0604020202020204" pitchFamily="34" charset="0"/>
                <a:cs typeface="Arial" panose="020B0604020202020204" pitchFamily="34" charset="0"/>
                <a:hlinkClick r:id="rId3"/>
              </a:rPr>
              <a:t>https://</a:t>
            </a:r>
            <a:r>
              <a:rPr lang="en-US" altLang="zh-SG" dirty="0" smtClean="0">
                <a:latin typeface="Arial" panose="020B0604020202020204" pitchFamily="34" charset="0"/>
                <a:cs typeface="Arial" panose="020B0604020202020204" pitchFamily="34" charset="0"/>
                <a:hlinkClick r:id="rId3"/>
              </a:rPr>
              <a:t>ubit-artifactory-ba.intel.com/artifactory/ped-bxt-local/yocto/builds/2017/stable/ww31.4/images/release/default/core-image-sato-sdk-intel-corei7-64-03-08-2017-hddimg.tar.bz2</a:t>
            </a:r>
            <a:endParaRPr lang="en-US" altLang="zh-SG" dirty="0" smtClean="0">
              <a:latin typeface="Arial" panose="020B0604020202020204" pitchFamily="34" charset="0"/>
              <a:cs typeface="Arial" panose="020B0604020202020204" pitchFamily="34" charset="0"/>
            </a:endParaRPr>
          </a:p>
          <a:p>
            <a:pPr eaLnBrk="0" fontAlgn="base" hangingPunct="0">
              <a:spcBef>
                <a:spcPct val="0"/>
              </a:spcBef>
              <a:spcAft>
                <a:spcPct val="0"/>
              </a:spcAft>
            </a:pPr>
            <a:endParaRPr lang="en-US" altLang="zh-SG" dirty="0">
              <a:latin typeface="Arial" panose="020B0604020202020204" pitchFamily="34" charset="0"/>
              <a:cs typeface="Arial" panose="020B0604020202020204" pitchFamily="34" charset="0"/>
            </a:endParaRPr>
          </a:p>
          <a:p>
            <a:pPr eaLnBrk="0" fontAlgn="base" hangingPunct="0">
              <a:spcBef>
                <a:spcPct val="0"/>
              </a:spcBef>
              <a:spcAft>
                <a:spcPct val="0"/>
              </a:spcAft>
            </a:pPr>
            <a:r>
              <a:rPr lang="en-US" altLang="zh-SG" dirty="0" smtClean="0">
                <a:latin typeface="Arial" panose="020B0604020202020204" pitchFamily="34" charset="0"/>
                <a:cs typeface="Arial" panose="020B0604020202020204" pitchFamily="34" charset="0"/>
              </a:rPr>
              <a:t>Release </a:t>
            </a:r>
            <a:r>
              <a:rPr lang="en-US" altLang="zh-SG" smtClean="0">
                <a:latin typeface="Arial" panose="020B0604020202020204" pitchFamily="34" charset="0"/>
                <a:cs typeface="Arial" panose="020B0604020202020204" pitchFamily="34" charset="0"/>
              </a:rPr>
              <a:t>site and Important </a:t>
            </a:r>
            <a:r>
              <a:rPr lang="en-US" altLang="zh-SG" dirty="0" smtClean="0">
                <a:latin typeface="Arial" panose="020B0604020202020204" pitchFamily="34" charset="0"/>
                <a:cs typeface="Arial" panose="020B0604020202020204" pitchFamily="34" charset="0"/>
              </a:rPr>
              <a:t>Guidance to Integrate Intel proprietary modules:</a:t>
            </a:r>
            <a:endParaRPr lang="en-US" altLang="zh-SG" dirty="0" smtClean="0">
              <a:latin typeface="Arial" panose="020B0604020202020204" pitchFamily="34" charset="0"/>
              <a:cs typeface="Arial" panose="020B0604020202020204" pitchFamily="34" charset="0"/>
            </a:endParaRPr>
          </a:p>
          <a:p>
            <a:pPr eaLnBrk="0" fontAlgn="base" hangingPunct="0">
              <a:spcBef>
                <a:spcPct val="0"/>
              </a:spcBef>
              <a:spcAft>
                <a:spcPct val="0"/>
              </a:spcAft>
            </a:pPr>
            <a:r>
              <a:rPr lang="en-US" altLang="zh-SG" dirty="0">
                <a:latin typeface="Arial" panose="020B0604020202020204" pitchFamily="34" charset="0"/>
                <a:cs typeface="Arial" panose="020B0604020202020204" pitchFamily="34" charset="0"/>
                <a:hlinkClick r:id="rId4"/>
              </a:rPr>
              <a:t>https://ubit-artifactory-ba.intel.com/artifactory/ped-bxt-local/yocto/releases</a:t>
            </a:r>
            <a:r>
              <a:rPr lang="en-US" altLang="zh-SG" dirty="0" smtClean="0">
                <a:latin typeface="Arial" panose="020B0604020202020204" pitchFamily="34" charset="0"/>
                <a:cs typeface="Arial" panose="020B0604020202020204" pitchFamily="34" charset="0"/>
                <a:hlinkClick r:id="rId4"/>
              </a:rPr>
              <a:t>/</a:t>
            </a:r>
            <a:endParaRPr lang="en-US" altLang="zh-SG" dirty="0" smtClean="0">
              <a:latin typeface="Arial" panose="020B0604020202020204" pitchFamily="34" charset="0"/>
              <a:cs typeface="Arial" panose="020B0604020202020204" pitchFamily="34" charset="0"/>
            </a:endParaRPr>
          </a:p>
          <a:p>
            <a:pPr eaLnBrk="0" fontAlgn="base" hangingPunct="0">
              <a:spcBef>
                <a:spcPct val="0"/>
              </a:spcBef>
              <a:spcAft>
                <a:spcPct val="0"/>
              </a:spcAft>
            </a:pPr>
            <a:endParaRPr lang="en-US" altLang="zh-SG" dirty="0" smtClean="0">
              <a:latin typeface="Arial" panose="020B0604020202020204" pitchFamily="34" charset="0"/>
              <a:cs typeface="Arial" panose="020B0604020202020204" pitchFamily="34" charset="0"/>
            </a:endParaRPr>
          </a:p>
          <a:p>
            <a:pPr lvl="0" eaLnBrk="0" fontAlgn="base" hangingPunct="0">
              <a:spcBef>
                <a:spcPct val="0"/>
              </a:spcBef>
              <a:spcAft>
                <a:spcPct val="0"/>
              </a:spcAft>
            </a:pPr>
            <a:endParaRPr kumimoji="0" lang="en-US" altLang="zh-SG"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4685"/>
          </a:xfrm>
        </p:spPr>
        <p:txBody>
          <a:bodyPr>
            <a:normAutofit fontScale="90000"/>
          </a:bodyPr>
          <a:lstStyle/>
          <a:p>
            <a:r>
              <a:rPr lang="en-US" dirty="0" smtClean="0"/>
              <a:t>Material Design</a:t>
            </a:r>
            <a:r>
              <a:rPr lang="zh-CN" altLang="en-US" dirty="0" smtClean="0"/>
              <a:t>实质</a:t>
            </a:r>
            <a:endParaRPr lang="en-US" dirty="0"/>
          </a:p>
        </p:txBody>
      </p:sp>
      <p:sp>
        <p:nvSpPr>
          <p:cNvPr id="3" name="Content Placeholder 2"/>
          <p:cNvSpPr>
            <a:spLocks noGrp="1"/>
          </p:cNvSpPr>
          <p:nvPr>
            <p:ph idx="1"/>
          </p:nvPr>
        </p:nvSpPr>
        <p:spPr/>
        <p:txBody>
          <a:bodyPr/>
          <a:lstStyle/>
          <a:p>
            <a:r>
              <a:rPr lang="zh-CN" altLang="en-US" dirty="0"/>
              <a:t>用动画的形式来表达信息页之间的</a:t>
            </a:r>
            <a:r>
              <a:rPr lang="en-US" altLang="zh-CN" dirty="0"/>
              <a:t>Transition</a:t>
            </a:r>
            <a:r>
              <a:rPr lang="zh-CN" altLang="en-US" dirty="0"/>
              <a:t>，表达它们之间的“时间线”和“因果链”。</a:t>
            </a:r>
            <a:endParaRPr lang="en-US" dirty="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8"/>
            <a:ext cx="10515600" cy="700198"/>
          </a:xfrm>
        </p:spPr>
        <p:txBody>
          <a:bodyPr/>
          <a:lstStyle/>
          <a:p>
            <a:r>
              <a:rPr lang="en-US" dirty="0"/>
              <a:t>A</a:t>
            </a:r>
            <a:r>
              <a:rPr lang="en-US" dirty="0" smtClean="0"/>
              <a:t>ngular2.0</a:t>
            </a:r>
            <a:r>
              <a:rPr lang="zh-CN" altLang="en-US" dirty="0"/>
              <a:t>以后</a:t>
            </a:r>
            <a:r>
              <a:rPr lang="zh-CN" altLang="en-US" dirty="0" smtClean="0"/>
              <a:t>与</a:t>
            </a:r>
            <a:r>
              <a:rPr lang="en-US" altLang="zh-CN" dirty="0"/>
              <a:t>R</a:t>
            </a:r>
            <a:r>
              <a:rPr lang="en-US" dirty="0" smtClean="0"/>
              <a:t>eact</a:t>
            </a:r>
            <a:r>
              <a:rPr lang="zh-CN" altLang="en-US" dirty="0" smtClean="0"/>
              <a:t>和</a:t>
            </a:r>
            <a:r>
              <a:rPr lang="en-US" altLang="zh-CN" dirty="0" err="1"/>
              <a:t>V</a:t>
            </a:r>
            <a:r>
              <a:rPr lang="en-US" dirty="0" err="1" smtClean="0"/>
              <a:t>ue</a:t>
            </a:r>
            <a:r>
              <a:rPr lang="zh-CN" altLang="en-US" dirty="0"/>
              <a:t>的区别</a:t>
            </a:r>
            <a:endParaRPr lang="en-US" dirty="0"/>
          </a:p>
        </p:txBody>
      </p:sp>
      <p:pic>
        <p:nvPicPr>
          <p:cNvPr id="1026" name="Picture 2" descr="https://img-blog.csdn.net/20180403173722950?watermark/2/text/aHR0cHM6Ly9ibG9nLmNzZG4ubmV0L002MTJhMzQ=/font/5a6L5L2T/fontsize/400/fill/I0JBQkFCMA==/dissolve/7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1225117"/>
            <a:ext cx="10756037" cy="55307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mg-blog.csdn.net/20180412151112349?watermark/2/text/aHR0cHM6Ly9ibG9nLmNzZG4ubmV0L002MTJhMzQ=/font/5a6L5L2T/fontsize/400/fill/I0JBQkFCMA==/dissolve/7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1299" y="390617"/>
            <a:ext cx="9964969" cy="60723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8797"/>
            <a:ext cx="10515600" cy="584786"/>
          </a:xfrm>
        </p:spPr>
        <p:txBody>
          <a:bodyPr>
            <a:normAutofit fontScale="90000"/>
          </a:bodyPr>
          <a:lstStyle/>
          <a:p>
            <a:endParaRPr lang="en-US" dirty="0"/>
          </a:p>
        </p:txBody>
      </p:sp>
      <p:sp>
        <p:nvSpPr>
          <p:cNvPr id="3" name="Content Placeholder 2"/>
          <p:cNvSpPr>
            <a:spLocks noGrp="1"/>
          </p:cNvSpPr>
          <p:nvPr>
            <p:ph idx="1"/>
          </p:nvPr>
        </p:nvSpPr>
        <p:spPr>
          <a:xfrm>
            <a:off x="838200" y="1056443"/>
            <a:ext cx="5092083" cy="5628442"/>
          </a:xfrm>
        </p:spPr>
        <p:txBody>
          <a:bodyPr>
            <a:normAutofit fontScale="40000" lnSpcReduction="20000"/>
          </a:bodyPr>
          <a:lstStyle/>
          <a:p>
            <a:r>
              <a:rPr lang="en-US" altLang="zh-CN" dirty="0"/>
              <a:t>1</a:t>
            </a:r>
            <a:r>
              <a:rPr lang="zh-CN" altLang="en-US" dirty="0"/>
              <a:t>、创建新项目</a:t>
            </a:r>
            <a:endParaRPr lang="zh-CN" altLang="en-US" dirty="0"/>
          </a:p>
          <a:p>
            <a:r>
              <a:rPr lang="en-US" dirty="0"/>
              <a:t>ng new  </a:t>
            </a:r>
            <a:r>
              <a:rPr lang="zh-CN" altLang="en-US" dirty="0"/>
              <a:t>项目名称</a:t>
            </a:r>
            <a:endParaRPr lang="zh-CN" altLang="en-US" dirty="0"/>
          </a:p>
          <a:p>
            <a:r>
              <a:rPr lang="en-US" altLang="zh-CN" dirty="0"/>
              <a:t>2</a:t>
            </a:r>
            <a:r>
              <a:rPr lang="zh-CN" altLang="en-US" dirty="0"/>
              <a:t>、启动服务</a:t>
            </a:r>
            <a:endParaRPr lang="zh-CN" altLang="en-US" dirty="0"/>
          </a:p>
          <a:p>
            <a:r>
              <a:rPr lang="en-US" dirty="0"/>
              <a:t>ng serve --open</a:t>
            </a:r>
            <a:endParaRPr lang="en-US" dirty="0"/>
          </a:p>
          <a:p>
            <a:r>
              <a:rPr lang="en-US" dirty="0"/>
              <a:t>3、typescript</a:t>
            </a:r>
            <a:endParaRPr lang="en-US" dirty="0"/>
          </a:p>
          <a:p>
            <a:r>
              <a:rPr lang="zh-CN" altLang="en-US" dirty="0"/>
              <a:t>与</a:t>
            </a:r>
            <a:r>
              <a:rPr lang="en-US" dirty="0"/>
              <a:t>JavaScript</a:t>
            </a:r>
            <a:r>
              <a:rPr lang="zh-CN" altLang="en-US" dirty="0"/>
              <a:t>不同点：</a:t>
            </a:r>
            <a:endParaRPr lang="zh-CN" altLang="en-US" dirty="0"/>
          </a:p>
          <a:p>
            <a:r>
              <a:rPr lang="zh-CN" altLang="en-US" b="1" dirty="0"/>
              <a:t>类型声明</a:t>
            </a:r>
            <a:endParaRPr lang="zh-CN" altLang="en-US" dirty="0"/>
          </a:p>
          <a:p>
            <a:r>
              <a:rPr lang="en-US" dirty="0" err="1"/>
              <a:t>myVar:string</a:t>
            </a:r>
            <a:r>
              <a:rPr lang="en-US" dirty="0"/>
              <a:t>="hello"</a:t>
            </a:r>
            <a:endParaRPr lang="en-US" dirty="0"/>
          </a:p>
          <a:p>
            <a:r>
              <a:rPr lang="en-US" dirty="0" err="1"/>
              <a:t>myVar:boolean</a:t>
            </a:r>
            <a:r>
              <a:rPr lang="en-US" dirty="0"/>
              <a:t>=true</a:t>
            </a:r>
            <a:br>
              <a:rPr lang="en-US" dirty="0"/>
            </a:br>
            <a:endParaRPr lang="en-US" dirty="0"/>
          </a:p>
          <a:p>
            <a:r>
              <a:rPr lang="en-US" dirty="0" err="1"/>
              <a:t>myVar:any</a:t>
            </a:r>
            <a:r>
              <a:rPr lang="en-US" dirty="0"/>
              <a:t>   </a:t>
            </a:r>
            <a:r>
              <a:rPr lang="zh-CN" altLang="en-US" dirty="0"/>
              <a:t>可以是任何类型</a:t>
            </a:r>
            <a:endParaRPr lang="zh-CN" altLang="en-US" dirty="0"/>
          </a:p>
          <a:p>
            <a:r>
              <a:rPr lang="zh-CN" altLang="en-US" b="1" dirty="0"/>
              <a:t>类的概</a:t>
            </a:r>
            <a:r>
              <a:rPr lang="zh-CN" altLang="en-US" b="1" dirty="0" smtClean="0"/>
              <a:t>念</a:t>
            </a:r>
            <a:endParaRPr lang="en-US" altLang="zh-CN" b="1" dirty="0" smtClean="0"/>
          </a:p>
          <a:p>
            <a:r>
              <a:rPr lang="zh-CN" altLang="en-US" dirty="0"/>
              <a:t>构造函数：当类被创建出来的时候会立即执</a:t>
            </a:r>
            <a:r>
              <a:rPr lang="zh-CN" altLang="en-US" dirty="0" smtClean="0"/>
              <a:t>行</a:t>
            </a:r>
            <a:endParaRPr lang="en-US" altLang="zh-CN" dirty="0" smtClean="0"/>
          </a:p>
          <a:p>
            <a:r>
              <a:rPr lang="zh-CN" altLang="en-US" b="1" dirty="0"/>
              <a:t>可见度</a:t>
            </a:r>
            <a:endParaRPr lang="zh-CN" altLang="en-US" dirty="0"/>
          </a:p>
          <a:p>
            <a:r>
              <a:rPr lang="en-US" dirty="0" err="1"/>
              <a:t>public、protected</a:t>
            </a:r>
            <a:r>
              <a:rPr lang="en-US" dirty="0"/>
              <a:t>（</a:t>
            </a:r>
            <a:r>
              <a:rPr lang="zh-CN" altLang="en-US" dirty="0"/>
              <a:t>当前类和子类）、</a:t>
            </a:r>
            <a:r>
              <a:rPr lang="en-US" dirty="0"/>
              <a:t>private（</a:t>
            </a:r>
            <a:r>
              <a:rPr lang="zh-CN" altLang="en-US" dirty="0"/>
              <a:t>当前类）</a:t>
            </a:r>
            <a:endParaRPr lang="zh-CN" altLang="en-US" dirty="0"/>
          </a:p>
          <a:p>
            <a:r>
              <a:rPr lang="zh-CN" altLang="en-US" b="1" dirty="0"/>
              <a:t>箭头函数</a:t>
            </a:r>
            <a:endParaRPr lang="zh-CN" altLang="en-US" dirty="0"/>
          </a:p>
          <a:p>
            <a:r>
              <a:rPr lang="en-US" altLang="zh-CN" dirty="0"/>
              <a:t>1.()=&gt;</a:t>
            </a:r>
            <a:r>
              <a:rPr lang="zh-CN" altLang="en-US" dirty="0"/>
              <a:t>相当于</a:t>
            </a:r>
            <a:r>
              <a:rPr lang="en-US" dirty="0"/>
              <a:t>function()</a:t>
            </a:r>
            <a:endParaRPr lang="en-US" dirty="0"/>
          </a:p>
          <a:p>
            <a:r>
              <a:rPr lang="en-US" dirty="0"/>
              <a:t>2.()=&gt;{something}</a:t>
            </a:r>
            <a:endParaRPr lang="en-US" dirty="0"/>
          </a:p>
          <a:p>
            <a:r>
              <a:rPr lang="zh-CN" altLang="en-US" dirty="0"/>
              <a:t>数据绑定</a:t>
            </a:r>
            <a:endParaRPr lang="zh-CN" altLang="en-US" dirty="0"/>
          </a:p>
          <a:p>
            <a:r>
              <a:rPr lang="zh-CN" altLang="en-US" dirty="0"/>
              <a:t>模板绑定只能使用字符串但是属性绑定可以使用表达式。</a:t>
            </a:r>
            <a:endParaRPr lang="zh-CN" altLang="en-US" dirty="0"/>
          </a:p>
          <a:p>
            <a:r>
              <a:rPr lang="zh-CN" altLang="en-US" dirty="0"/>
              <a:t>单项数据绑定：模板绑定（双花括号</a:t>
            </a:r>
            <a:r>
              <a:rPr lang="en-US" altLang="zh-CN" dirty="0"/>
              <a:t>{{}}</a:t>
            </a:r>
            <a:r>
              <a:rPr lang="zh-CN" altLang="en-US" dirty="0"/>
              <a:t>）</a:t>
            </a:r>
            <a:r>
              <a:rPr lang="en-US" altLang="zh-CN" dirty="0"/>
              <a:t>----</a:t>
            </a:r>
            <a:r>
              <a:rPr lang="zh-CN" altLang="en-US" dirty="0"/>
              <a:t>准备数据：使用数据</a:t>
            </a:r>
            <a:endParaRPr lang="zh-CN" altLang="en-US" dirty="0"/>
          </a:p>
          <a:p>
            <a:r>
              <a:rPr lang="zh-CN" altLang="en-US" dirty="0"/>
              <a:t>属性绑定：</a:t>
            </a:r>
            <a:r>
              <a:rPr lang="en-US" altLang="zh-CN" dirty="0"/>
              <a:t>[something]="</a:t>
            </a:r>
            <a:r>
              <a:rPr lang="zh-CN" altLang="en-US" dirty="0"/>
              <a:t>表达式</a:t>
            </a:r>
            <a:r>
              <a:rPr lang="en-US" altLang="zh-CN" dirty="0"/>
              <a:t>"</a:t>
            </a:r>
            <a:endParaRPr lang="en-US" altLang="zh-CN" dirty="0"/>
          </a:p>
          <a:p>
            <a:r>
              <a:rPr lang="zh-CN" altLang="en-US" dirty="0"/>
              <a:t>双向数据绑定：</a:t>
            </a:r>
            <a:r>
              <a:rPr lang="en-US" altLang="zh-CN" dirty="0"/>
              <a:t>&lt;input [(</a:t>
            </a:r>
            <a:r>
              <a:rPr lang="en-US" altLang="zh-CN" dirty="0" err="1"/>
              <a:t>ngModel</a:t>
            </a:r>
            <a:r>
              <a:rPr lang="en-US" altLang="zh-CN" dirty="0"/>
              <a:t>)]="person.name" &gt;    &lt;p&gt;{{person.name}}&lt;/p</a:t>
            </a:r>
            <a:r>
              <a:rPr lang="en-US" altLang="zh-CN" dirty="0" smtClean="0"/>
              <a:t>&gt;</a:t>
            </a:r>
            <a:endParaRPr lang="en-US" altLang="zh-CN" dirty="0"/>
          </a:p>
        </p:txBody>
      </p:sp>
      <p:sp>
        <p:nvSpPr>
          <p:cNvPr id="4" name="Rectangle 3"/>
          <p:cNvSpPr/>
          <p:nvPr/>
        </p:nvSpPr>
        <p:spPr>
          <a:xfrm>
            <a:off x="6578353" y="1056443"/>
            <a:ext cx="5228948" cy="5909310"/>
          </a:xfrm>
          <a:prstGeom prst="rect">
            <a:avLst/>
          </a:prstGeom>
        </p:spPr>
        <p:txBody>
          <a:bodyPr wrap="square">
            <a:spAutoFit/>
          </a:bodyPr>
          <a:lstStyle/>
          <a:p>
            <a:pPr algn="just"/>
            <a:r>
              <a:rPr lang="zh-CN" altLang="en-US" dirty="0">
                <a:solidFill>
                  <a:srgbClr val="4F4F4F"/>
                </a:solidFill>
                <a:latin typeface="PingFang SC"/>
              </a:rPr>
              <a:t>指令</a:t>
            </a:r>
            <a:endParaRPr lang="zh-CN" altLang="en-US" dirty="0">
              <a:solidFill>
                <a:srgbClr val="4F4F4F"/>
              </a:solidFill>
              <a:latin typeface="PingFang SC"/>
            </a:endParaRPr>
          </a:p>
          <a:p>
            <a:pPr algn="just"/>
            <a:r>
              <a:rPr lang="zh-CN" altLang="en-US" dirty="0">
                <a:solidFill>
                  <a:srgbClr val="4F4F4F"/>
                </a:solidFill>
                <a:latin typeface="PingFang SC"/>
              </a:rPr>
              <a:t>什么是指令？具备某种能力完成某种任务，在</a:t>
            </a:r>
            <a:r>
              <a:rPr lang="en-US" altLang="zh-CN" dirty="0">
                <a:solidFill>
                  <a:srgbClr val="4F4F4F"/>
                </a:solidFill>
                <a:latin typeface="PingFang SC"/>
              </a:rPr>
              <a:t>ng2</a:t>
            </a:r>
            <a:r>
              <a:rPr lang="zh-CN" altLang="en-US" dirty="0">
                <a:solidFill>
                  <a:srgbClr val="4F4F4F"/>
                </a:solidFill>
                <a:latin typeface="PingFang SC"/>
              </a:rPr>
              <a:t>中有是那种类型的指令，分别是组件、属性和结构指令。</a:t>
            </a:r>
            <a:endParaRPr lang="zh-CN" altLang="en-US" dirty="0">
              <a:solidFill>
                <a:srgbClr val="4F4F4F"/>
              </a:solidFill>
              <a:latin typeface="PingFang SC"/>
            </a:endParaRPr>
          </a:p>
          <a:p>
            <a:pPr algn="just"/>
            <a:r>
              <a:rPr lang="zh-CN" altLang="en-US" dirty="0">
                <a:solidFill>
                  <a:srgbClr val="4F4F4F"/>
                </a:solidFill>
                <a:latin typeface="PingFang SC"/>
              </a:rPr>
              <a:t>属性指令：</a:t>
            </a:r>
            <a:r>
              <a:rPr lang="en-US" altLang="zh-CN" dirty="0" err="1">
                <a:solidFill>
                  <a:srgbClr val="4F4F4F"/>
                </a:solidFill>
                <a:latin typeface="PingFang SC"/>
              </a:rPr>
              <a:t>ngClass</a:t>
            </a:r>
            <a:r>
              <a:rPr lang="en-US" altLang="zh-CN" dirty="0">
                <a:solidFill>
                  <a:srgbClr val="4F4F4F"/>
                </a:solidFill>
                <a:latin typeface="PingFang SC"/>
              </a:rPr>
              <a:t>="</a:t>
            </a:r>
            <a:r>
              <a:rPr lang="zh-CN" altLang="en-US" dirty="0">
                <a:solidFill>
                  <a:srgbClr val="4F4F4F"/>
                </a:solidFill>
                <a:latin typeface="PingFang SC"/>
              </a:rPr>
              <a:t>类名</a:t>
            </a:r>
            <a:r>
              <a:rPr lang="en-US" altLang="zh-CN" dirty="0">
                <a:solidFill>
                  <a:srgbClr val="4F4F4F"/>
                </a:solidFill>
                <a:latin typeface="PingFang SC"/>
              </a:rPr>
              <a:t>"</a:t>
            </a:r>
            <a:r>
              <a:rPr lang="zh-CN" altLang="en-US" dirty="0">
                <a:solidFill>
                  <a:srgbClr val="4F4F4F"/>
                </a:solidFill>
                <a:latin typeface="PingFang SC"/>
              </a:rPr>
              <a:t>，改变当前</a:t>
            </a:r>
            <a:r>
              <a:rPr lang="en-US" altLang="zh-CN" dirty="0" err="1">
                <a:solidFill>
                  <a:srgbClr val="4F4F4F"/>
                </a:solidFill>
                <a:latin typeface="PingFang SC"/>
              </a:rPr>
              <a:t>dom</a:t>
            </a:r>
            <a:r>
              <a:rPr lang="zh-CN" altLang="en-US" dirty="0">
                <a:solidFill>
                  <a:srgbClr val="4F4F4F"/>
                </a:solidFill>
                <a:latin typeface="PingFang SC"/>
              </a:rPr>
              <a:t>结构的样式，</a:t>
            </a:r>
            <a:endParaRPr lang="zh-CN" altLang="en-US" dirty="0">
              <a:solidFill>
                <a:srgbClr val="4F4F4F"/>
              </a:solidFill>
              <a:latin typeface="PingFang SC"/>
            </a:endParaRPr>
          </a:p>
          <a:p>
            <a:pPr algn="just"/>
            <a:r>
              <a:rPr lang="zh-CN" altLang="en-US" dirty="0">
                <a:solidFill>
                  <a:srgbClr val="4F4F4F"/>
                </a:solidFill>
                <a:latin typeface="PingFang SC"/>
              </a:rPr>
              <a:t>结构指令：*</a:t>
            </a:r>
            <a:r>
              <a:rPr lang="en-US" altLang="zh-CN" dirty="0" err="1">
                <a:solidFill>
                  <a:srgbClr val="4F4F4F"/>
                </a:solidFill>
                <a:latin typeface="PingFang SC"/>
              </a:rPr>
              <a:t>ngif</a:t>
            </a:r>
            <a:r>
              <a:rPr lang="en-US" altLang="zh-CN" dirty="0">
                <a:solidFill>
                  <a:srgbClr val="4F4F4F"/>
                </a:solidFill>
                <a:latin typeface="PingFang SC"/>
              </a:rPr>
              <a:t>="</a:t>
            </a:r>
            <a:r>
              <a:rPr lang="zh-CN" altLang="en-US" dirty="0">
                <a:solidFill>
                  <a:srgbClr val="4F4F4F"/>
                </a:solidFill>
                <a:latin typeface="PingFang SC"/>
              </a:rPr>
              <a:t>表达式</a:t>
            </a:r>
            <a:r>
              <a:rPr lang="en-US" altLang="zh-CN" dirty="0">
                <a:solidFill>
                  <a:srgbClr val="4F4F4F"/>
                </a:solidFill>
                <a:latin typeface="PingFang SC"/>
              </a:rPr>
              <a:t>"</a:t>
            </a:r>
            <a:r>
              <a:rPr lang="zh-CN" altLang="en-US" dirty="0">
                <a:solidFill>
                  <a:srgbClr val="4F4F4F"/>
                </a:solidFill>
                <a:latin typeface="PingFang SC"/>
              </a:rPr>
              <a:t>改变当前</a:t>
            </a:r>
            <a:r>
              <a:rPr lang="en-US" altLang="zh-CN" dirty="0" err="1">
                <a:solidFill>
                  <a:srgbClr val="4F4F4F"/>
                </a:solidFill>
                <a:latin typeface="PingFang SC"/>
              </a:rPr>
              <a:t>dom</a:t>
            </a:r>
            <a:r>
              <a:rPr lang="zh-CN" altLang="en-US" dirty="0">
                <a:solidFill>
                  <a:srgbClr val="4F4F4F"/>
                </a:solidFill>
                <a:latin typeface="PingFang SC"/>
              </a:rPr>
              <a:t>结构</a:t>
            </a:r>
            <a:endParaRPr lang="zh-CN" altLang="en-US" dirty="0">
              <a:solidFill>
                <a:srgbClr val="4F4F4F"/>
              </a:solidFill>
              <a:latin typeface="PingFang SC"/>
            </a:endParaRPr>
          </a:p>
          <a:p>
            <a:pPr algn="just"/>
            <a:r>
              <a:rPr lang="en-US" altLang="zh-CN" dirty="0" err="1">
                <a:solidFill>
                  <a:srgbClr val="4F4F4F"/>
                </a:solidFill>
                <a:latin typeface="PingFang SC"/>
              </a:rPr>
              <a:t>ngClass</a:t>
            </a:r>
            <a:r>
              <a:rPr lang="zh-CN" altLang="en-US" dirty="0">
                <a:solidFill>
                  <a:srgbClr val="4F4F4F"/>
                </a:solidFill>
                <a:latin typeface="PingFang SC"/>
              </a:rPr>
              <a:t>：主要作用添加一些样</a:t>
            </a:r>
            <a:r>
              <a:rPr lang="zh-CN" altLang="en-US" dirty="0" smtClean="0">
                <a:solidFill>
                  <a:srgbClr val="4F4F4F"/>
                </a:solidFill>
                <a:latin typeface="PingFang SC"/>
              </a:rPr>
              <a:t>式</a:t>
            </a:r>
            <a:endParaRPr lang="en-US" altLang="zh-CN" dirty="0" smtClean="0">
              <a:solidFill>
                <a:srgbClr val="4F4F4F"/>
              </a:solidFill>
              <a:latin typeface="PingFang SC"/>
            </a:endParaRPr>
          </a:p>
          <a:p>
            <a:r>
              <a:rPr lang="en-US" altLang="zh-CN" dirty="0"/>
              <a:t>pipe</a:t>
            </a:r>
            <a:r>
              <a:rPr lang="zh-CN" altLang="en-US" dirty="0"/>
              <a:t>实现搜索</a:t>
            </a:r>
            <a:endParaRPr lang="zh-CN" altLang="en-US" dirty="0"/>
          </a:p>
          <a:p>
            <a:r>
              <a:rPr lang="zh-CN" altLang="en-US" dirty="0"/>
              <a:t>简单来说管道的作用就是传输。</a:t>
            </a:r>
            <a:br>
              <a:rPr lang="zh-CN" altLang="en-US" dirty="0"/>
            </a:br>
            <a:endParaRPr lang="zh-CN" altLang="en-US" dirty="0"/>
          </a:p>
          <a:p>
            <a:r>
              <a:rPr lang="en-US" altLang="zh-CN" dirty="0"/>
              <a:t>1</a:t>
            </a:r>
            <a:r>
              <a:rPr lang="zh-CN" altLang="en-US" dirty="0"/>
              <a:t>、内置管道</a:t>
            </a:r>
            <a:endParaRPr lang="zh-CN" altLang="en-US" dirty="0"/>
          </a:p>
          <a:p>
            <a:r>
              <a:rPr lang="en-US" altLang="zh-CN" dirty="0"/>
              <a:t>2</a:t>
            </a:r>
            <a:r>
              <a:rPr lang="zh-CN" altLang="en-US" dirty="0"/>
              <a:t>、自定义管道  首先创建管道，</a:t>
            </a:r>
            <a:r>
              <a:rPr lang="en-US" altLang="zh-CN" dirty="0"/>
              <a:t>ng -g pipe </a:t>
            </a:r>
            <a:r>
              <a:rPr lang="en-US" altLang="zh-CN" dirty="0" err="1"/>
              <a:t>guandaomingzi</a:t>
            </a:r>
            <a:r>
              <a:rPr lang="en-US" altLang="zh-CN" dirty="0"/>
              <a:t>  </a:t>
            </a:r>
            <a:r>
              <a:rPr lang="zh-CN" altLang="en-US" dirty="0"/>
              <a:t>然后进行管道设置：进入</a:t>
            </a:r>
            <a:r>
              <a:rPr lang="en-US" altLang="zh-CN" dirty="0" err="1"/>
              <a:t>pipe.ts</a:t>
            </a:r>
            <a:r>
              <a:rPr lang="zh-CN" altLang="en-US" dirty="0"/>
              <a:t>文件</a:t>
            </a:r>
            <a:endParaRPr lang="zh-CN" altLang="en-US" dirty="0"/>
          </a:p>
          <a:p>
            <a:r>
              <a:rPr lang="zh-CN" altLang="en-US" dirty="0"/>
              <a:t>服务</a:t>
            </a:r>
            <a:r>
              <a:rPr lang="en-US" altLang="zh-CN" dirty="0"/>
              <a:t>service</a:t>
            </a:r>
            <a:endParaRPr lang="en-US" altLang="zh-CN" dirty="0"/>
          </a:p>
          <a:p>
            <a:r>
              <a:rPr lang="zh-CN" altLang="en-US" dirty="0"/>
              <a:t>变当前</a:t>
            </a:r>
            <a:r>
              <a:rPr lang="en-US" altLang="zh-CN" dirty="0" err="1"/>
              <a:t>dom</a:t>
            </a:r>
            <a:r>
              <a:rPr lang="zh-CN" altLang="en-US" dirty="0"/>
              <a:t>结构，想要使用服务的组件要进行</a:t>
            </a:r>
            <a:r>
              <a:rPr lang="en-US" altLang="zh-CN" dirty="0"/>
              <a:t>import[],</a:t>
            </a:r>
            <a:endParaRPr lang="en-US" altLang="zh-CN" dirty="0"/>
          </a:p>
          <a:p>
            <a:r>
              <a:rPr lang="zh-CN" altLang="en-US" dirty="0"/>
              <a:t>然后通过这个类创建这个对象，拥有这个对象之后才能使用这个类，在</a:t>
            </a:r>
            <a:r>
              <a:rPr lang="en-US" altLang="zh-CN" dirty="0"/>
              <a:t>component</a:t>
            </a:r>
            <a:r>
              <a:rPr lang="zh-CN" altLang="en-US" dirty="0"/>
              <a:t>中添加</a:t>
            </a:r>
            <a:r>
              <a:rPr lang="en-US" altLang="zh-CN" dirty="0"/>
              <a:t>provide</a:t>
            </a:r>
            <a:r>
              <a:rPr lang="zh-CN" altLang="en-US" dirty="0"/>
              <a:t>属性</a:t>
            </a:r>
            <a:endParaRPr lang="zh-CN" altLang="en-US" dirty="0"/>
          </a:p>
          <a:p>
            <a:pPr algn="just"/>
            <a:endParaRPr lang="zh-CN" altLang="en-US" b="0" i="0" dirty="0">
              <a:solidFill>
                <a:srgbClr val="4F4F4F"/>
              </a:solidFill>
              <a:effectLst/>
              <a:latin typeface="PingFang SC"/>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3525"/>
            <a:ext cx="10515600" cy="391160"/>
          </a:xfrm>
        </p:spPr>
        <p:txBody>
          <a:bodyPr>
            <a:normAutofit fontScale="90000"/>
          </a:bodyPr>
          <a:lstStyle/>
          <a:p>
            <a:r>
              <a:rPr lang="en-US"/>
              <a:t>wpa_supplicant整体通信架构</a:t>
            </a:r>
            <a:endParaRPr lang="en-US"/>
          </a:p>
        </p:txBody>
      </p:sp>
      <p:sp>
        <p:nvSpPr>
          <p:cNvPr id="3" name="Content Placeholder 2"/>
          <p:cNvSpPr>
            <a:spLocks noGrp="1"/>
          </p:cNvSpPr>
          <p:nvPr>
            <p:ph sz="half" idx="1"/>
          </p:nvPr>
        </p:nvSpPr>
        <p:spPr>
          <a:xfrm>
            <a:off x="838200" y="1034415"/>
            <a:ext cx="8148320" cy="5661025"/>
          </a:xfrm>
        </p:spPr>
        <p:txBody>
          <a:bodyPr>
            <a:normAutofit fontScale="35000" lnSpcReduction="20000"/>
          </a:bodyPr>
          <a:lstStyle/>
          <a:p>
            <a:pPr fontAlgn="auto">
              <a:lnSpc>
                <a:spcPct val="150000"/>
              </a:lnSpc>
            </a:pPr>
            <a:r>
              <a:rPr lang="en-US"/>
              <a:t>wpa_supplicant在启动时，会初始化三个interface，用于跟上下层进行通信，其中有driver interface、L2 interface、 control interface。</a:t>
            </a:r>
            <a:endParaRPr lang="en-US"/>
          </a:p>
          <a:p>
            <a:pPr fontAlgn="auto">
              <a:lnSpc>
                <a:spcPct val="150000"/>
              </a:lnSpc>
            </a:pPr>
            <a:r>
              <a:rPr lang="en-US"/>
              <a:t>三个interface的作用如下：</a:t>
            </a:r>
            <a:endParaRPr lang="en-US"/>
          </a:p>
          <a:p>
            <a:pPr fontAlgn="auto">
              <a:lnSpc>
                <a:spcPct val="150000"/>
              </a:lnSpc>
            </a:pPr>
            <a:r>
              <a:rPr lang="en-US"/>
              <a:t>1, init driver interface:处理kernel与wpa_supplicant之间的cmd跟event</a:t>
            </a:r>
            <a:endParaRPr lang="en-US"/>
          </a:p>
          <a:p>
            <a:pPr fontAlgn="auto">
              <a:lnSpc>
                <a:spcPct val="150000"/>
              </a:lnSpc>
            </a:pPr>
            <a:r>
              <a:rPr lang="en-US"/>
              <a:t>2, init L2 interface: 处理EAPOL Frame与kernel通信(密码认证4次握手过程)</a:t>
            </a:r>
            <a:endParaRPr lang="en-US"/>
          </a:p>
          <a:p>
            <a:pPr fontAlgn="auto">
              <a:lnSpc>
                <a:spcPct val="150000"/>
              </a:lnSpc>
            </a:pPr>
            <a:r>
              <a:rPr lang="en-US"/>
              <a:t>3, init control interface: 处理上层与wpa_supplicant cmd与event通信</a:t>
            </a:r>
            <a:endParaRPr lang="en-US"/>
          </a:p>
          <a:p>
            <a:pPr fontAlgn="auto">
              <a:lnSpc>
                <a:spcPct val="150000"/>
              </a:lnSpc>
            </a:pPr>
            <a:r>
              <a:rPr lang="en-US"/>
              <a:t>以Android wpa_supplicant为例：</a:t>
            </a:r>
            <a:endParaRPr lang="en-US"/>
          </a:p>
          <a:p>
            <a:pPr fontAlgn="auto">
              <a:lnSpc>
                <a:spcPct val="150000"/>
              </a:lnSpc>
            </a:pPr>
            <a:r>
              <a:rPr lang="en-US"/>
              <a:t>当启动wpa_supplicant时，会创建3个socket，分别为：/data/system/wpa_supplicant/wlan0、/data/misc/wifi/sockets/wlan0、/data/misc/wifi/sockets/p2p0，其中/data/misc/wifi/sockets/wlan0与/data/misc/wifi/sockets/p2p0是同级关系，只是功能不一样，这里只说明一下wlan0即可。</a:t>
            </a:r>
            <a:endParaRPr lang="en-US"/>
          </a:p>
          <a:p>
            <a:pPr fontAlgn="auto">
              <a:lnSpc>
                <a:spcPct val="150000"/>
              </a:lnSpc>
            </a:pPr>
            <a:r>
              <a:rPr lang="en-US"/>
              <a:t>此时，control interface ----&gt;&gt; /data/system/wpa_supplicant/wlan0</a:t>
            </a:r>
            <a:endParaRPr lang="en-US"/>
          </a:p>
          <a:p>
            <a:pPr fontAlgn="auto">
              <a:lnSpc>
                <a:spcPct val="150000"/>
              </a:lnSpc>
            </a:pPr>
            <a:r>
              <a:rPr lang="en-US"/>
              <a:t>L2\driver interface ----&gt;&gt; /data/misc/wifi/sockets/wlan0（/data/misc/wifi/sockets/p2p0）</a:t>
            </a:r>
            <a:endParaRPr lang="en-US"/>
          </a:p>
          <a:p>
            <a:pPr fontAlgn="auto">
              <a:lnSpc>
                <a:spcPct val="150000"/>
              </a:lnSpc>
            </a:pPr>
            <a:r>
              <a:rPr lang="en-US"/>
              <a:t>当上层的WifiMonitor去连接到wpa_supplicant时，会创建/data/misc/wifi/sockets/wpa_xxx1与/data/misc/wifi/sockets/wpa_xxx2两个sockets，这两个socket都连接到/data/system/wpa_supplicant/wlan0。</a:t>
            </a:r>
            <a:endParaRPr lang="en-US"/>
          </a:p>
          <a:p>
            <a:pPr fontAlgn="auto">
              <a:lnSpc>
                <a:spcPct val="150000"/>
              </a:lnSpc>
            </a:pPr>
            <a:r>
              <a:rPr lang="en-US"/>
              <a:t>其中一个用于上层往wpa_supplicant发送命令。另一个用于监听wpa_supplicant发上来的events。</a:t>
            </a:r>
            <a:endParaRPr lang="en-US"/>
          </a:p>
          <a:p>
            <a:pPr fontAlgn="auto">
              <a:lnSpc>
                <a:spcPct val="150000"/>
              </a:lnSpc>
            </a:pPr>
            <a:r>
              <a:rPr lang="en-US"/>
              <a:t>而内部则是创建两个socket， L2 socket与 driver socket，连接到/data/misc/wifi/sockets/wlan0（/data/misc/wifi/sockets/p2p0），driver socket用于wpa_supplicant与kernel driver进行命令、消息的监听，L2 socket用于ap连接的四次握手处理。</a:t>
            </a:r>
            <a:endParaRPr lang="en-US"/>
          </a:p>
        </p:txBody>
      </p:sp>
      <p:pic>
        <p:nvPicPr>
          <p:cNvPr id="4" name="Content Placeholder 3"/>
          <p:cNvPicPr>
            <a:picLocks noGrp="1" noChangeAspect="1"/>
          </p:cNvPicPr>
          <p:nvPr>
            <p:ph sz="half" idx="2"/>
          </p:nvPr>
        </p:nvPicPr>
        <p:blipFill>
          <a:blip r:embed="rId1"/>
          <a:stretch>
            <a:fillRect/>
          </a:stretch>
        </p:blipFill>
        <p:spPr>
          <a:xfrm>
            <a:off x="9395460" y="1825625"/>
            <a:ext cx="2534285" cy="43516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共享行业的分布式 MQTT 设计</a:t>
            </a:r>
            <a:endParaRPr lang="en-US" dirty="0" smtClean="0"/>
          </a:p>
        </p:txBody>
      </p:sp>
      <p:sp>
        <p:nvSpPr>
          <p:cNvPr id="3" name="Content Placeholder 2"/>
          <p:cNvSpPr>
            <a:spLocks noGrp="1"/>
          </p:cNvSpPr>
          <p:nvPr>
            <p:ph idx="1"/>
          </p:nvPr>
        </p:nvSpPr>
        <p:spPr/>
        <p:txBody>
          <a:bodyPr/>
          <a:lstStyle/>
          <a:p>
            <a:r>
              <a:rPr lang="zh-CN" altLang="en-US" dirty="0"/>
              <a:t>物联网主流接入协议分为  </a:t>
            </a:r>
            <a:r>
              <a:rPr lang="en-US" altLang="zh-CN" b="1" dirty="0"/>
              <a:t>MQTT</a:t>
            </a:r>
            <a:r>
              <a:rPr lang="zh-CN" altLang="en-US" b="1" dirty="0"/>
              <a:t>，</a:t>
            </a:r>
            <a:r>
              <a:rPr lang="en-US" altLang="zh-CN" b="1" dirty="0" err="1"/>
              <a:t>CoaP</a:t>
            </a:r>
            <a:r>
              <a:rPr lang="zh-CN" altLang="en-US" b="1" dirty="0"/>
              <a:t>，</a:t>
            </a:r>
            <a:r>
              <a:rPr lang="en-US" altLang="zh-CN" b="1" dirty="0"/>
              <a:t>Http</a:t>
            </a:r>
            <a:r>
              <a:rPr lang="zh-CN" altLang="en-US" b="1" dirty="0"/>
              <a:t>，</a:t>
            </a:r>
            <a:r>
              <a:rPr lang="en-US" altLang="zh-CN" b="1" dirty="0"/>
              <a:t>XMPP</a:t>
            </a:r>
            <a:r>
              <a:rPr lang="zh-CN" altLang="en-US" dirty="0"/>
              <a:t> 等几种，本文主要是介绍 </a:t>
            </a:r>
            <a:r>
              <a:rPr lang="en-US" altLang="zh-CN" dirty="0"/>
              <a:t>MQTT </a:t>
            </a:r>
            <a:r>
              <a:rPr lang="zh-CN" altLang="en-US" dirty="0"/>
              <a:t>协议的优缺点以及如何实现 </a:t>
            </a:r>
            <a:r>
              <a:rPr lang="en-US" altLang="zh-CN" dirty="0"/>
              <a:t>MQTT </a:t>
            </a:r>
            <a:r>
              <a:rPr lang="zh-CN" altLang="en-US" dirty="0"/>
              <a:t>的分布式框</a:t>
            </a:r>
            <a:r>
              <a:rPr lang="zh-CN" altLang="en-US" dirty="0" smtClean="0"/>
              <a:t>架。</a:t>
            </a:r>
            <a:endParaRPr lang="en-US" dirty="0"/>
          </a:p>
        </p:txBody>
      </p:sp>
      <p:sp>
        <p:nvSpPr>
          <p:cNvPr id="4" name="TextBox 3"/>
          <p:cNvSpPr txBox="1"/>
          <p:nvPr/>
        </p:nvSpPr>
        <p:spPr>
          <a:xfrm>
            <a:off x="838200" y="6294268"/>
            <a:ext cx="7835283" cy="369332"/>
          </a:xfrm>
          <a:prstGeom prst="rect">
            <a:avLst/>
          </a:prstGeom>
          <a:noFill/>
        </p:spPr>
        <p:txBody>
          <a:bodyPr wrap="square" rtlCol="0">
            <a:spAutoFit/>
          </a:bodyPr>
          <a:lstStyle/>
          <a:p>
            <a:r>
              <a:rPr lang="en-US"/>
              <a:t>http://www.linuxeden.com/a/7340</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OpenStack</a:t>
            </a:r>
            <a:r>
              <a:rPr lang="zh-CN" altLang="en-US" b="1" dirty="0"/>
              <a:t>的私有云解决方案</a:t>
            </a:r>
            <a:endParaRPr lang="en-US" dirty="0"/>
          </a:p>
        </p:txBody>
      </p:sp>
      <p:sp>
        <p:nvSpPr>
          <p:cNvPr id="3" name="Content Placeholder 2"/>
          <p:cNvSpPr>
            <a:spLocks noGrp="1"/>
          </p:cNvSpPr>
          <p:nvPr>
            <p:ph idx="1"/>
          </p:nvPr>
        </p:nvSpPr>
        <p:spPr/>
        <p:txBody>
          <a:bodyPr/>
          <a:lstStyle/>
          <a:p>
            <a:r>
              <a:rPr lang="en-US" dirty="0">
                <a:hlinkClick r:id="rId1"/>
              </a:rPr>
              <a:t>http://</a:t>
            </a:r>
            <a:r>
              <a:rPr lang="en-US" dirty="0" smtClean="0">
                <a:hlinkClick r:id="rId1"/>
              </a:rPr>
              <a:t>www.aboutyun.com/thread-13121-1-1.html</a:t>
            </a:r>
            <a:endParaRPr lang="en-US" dirty="0" smtClean="0"/>
          </a:p>
          <a:p>
            <a:r>
              <a:rPr lang="zh-CN" altLang="en-US" dirty="0"/>
              <a:t>使用</a:t>
            </a:r>
            <a:r>
              <a:rPr lang="en-US" dirty="0"/>
              <a:t>OpenStack</a:t>
            </a:r>
            <a:r>
              <a:rPr lang="zh-CN" altLang="en-US" dirty="0"/>
              <a:t>管理</a:t>
            </a:r>
            <a:r>
              <a:rPr lang="en-US" dirty="0"/>
              <a:t>Docker</a:t>
            </a:r>
            <a:r>
              <a:rPr lang="zh-CN" altLang="en-US" dirty="0"/>
              <a:t>容</a:t>
            </a:r>
            <a:r>
              <a:rPr lang="zh-CN" altLang="en-US" dirty="0" smtClean="0"/>
              <a:t>器 </a:t>
            </a:r>
            <a:r>
              <a:rPr lang="en-US" dirty="0" smtClean="0">
                <a:hlinkClick r:id="rId2"/>
              </a:rPr>
              <a:t> http</a:t>
            </a:r>
            <a:r>
              <a:rPr lang="en-US" dirty="0">
                <a:hlinkClick r:id="rId2"/>
              </a:rPr>
              <a:t>://</a:t>
            </a:r>
            <a:r>
              <a:rPr lang="en-US" dirty="0" smtClean="0">
                <a:hlinkClick r:id="rId2"/>
              </a:rPr>
              <a:t>www.open-open.com/lib/view/open1435821058294.html</a:t>
            </a:r>
            <a:endParaRPr lang="en-US" dirty="0" smtClean="0"/>
          </a:p>
          <a:p>
            <a:r>
              <a:rPr lang="en-US" dirty="0">
                <a:hlinkClick r:id="rId3"/>
              </a:rPr>
              <a:t>https://</a:t>
            </a:r>
            <a:r>
              <a:rPr lang="en-US" dirty="0" smtClean="0">
                <a:hlinkClick r:id="rId3"/>
              </a:rPr>
              <a:t>www.youtube.com/watch?v=Sl0YKcjvotI&amp;t=1161s</a:t>
            </a:r>
            <a:endParaRPr lang="en-US" dirty="0" smtClean="0"/>
          </a:p>
          <a:p>
            <a:r>
              <a:rPr lang="en-US" dirty="0"/>
              <a:t>OpenStack</a:t>
            </a:r>
            <a:r>
              <a:rPr lang="zh-CN" altLang="en-US" dirty="0"/>
              <a:t>基</a:t>
            </a:r>
            <a:r>
              <a:rPr lang="zh-CN" altLang="en-US" dirty="0" smtClean="0"/>
              <a:t>础 </a:t>
            </a:r>
            <a:r>
              <a:rPr lang="en-US" altLang="zh-CN" dirty="0">
                <a:hlinkClick r:id="rId4"/>
              </a:rPr>
              <a:t>https://www.youtube.com/watch?v=pMJSSqMmJBg&amp;index=1&amp;list=PLO5e_-</a:t>
            </a:r>
            <a:r>
              <a:rPr lang="en-US" altLang="zh-CN" dirty="0" smtClean="0">
                <a:hlinkClick r:id="rId4"/>
              </a:rPr>
              <a:t>yXpYLCoj5XNb1UC9K9_vta_BDET</a:t>
            </a:r>
            <a:endParaRPr lang="en-US" altLang="zh-CN" dirty="0" smtClean="0"/>
          </a:p>
          <a:p>
            <a:r>
              <a:rPr lang="en-US" dirty="0"/>
              <a:t>OpenStack </a:t>
            </a:r>
            <a:r>
              <a:rPr lang="zh-CN" altLang="en-US" dirty="0"/>
              <a:t>与容器技术公开</a:t>
            </a:r>
            <a:r>
              <a:rPr lang="zh-CN" altLang="en-US" dirty="0" smtClean="0"/>
              <a:t>课 </a:t>
            </a:r>
            <a:r>
              <a:rPr lang="en-US" altLang="zh-CN" dirty="0">
                <a:hlinkClick r:id="rId5"/>
              </a:rPr>
              <a:t>https://</a:t>
            </a:r>
            <a:r>
              <a:rPr lang="en-US" altLang="zh-CN" dirty="0" smtClean="0">
                <a:hlinkClick r:id="rId5"/>
              </a:rPr>
              <a:t>www.youtube.com/watch?v=jEdJcOT-e2E</a:t>
            </a:r>
            <a:endParaRPr lang="en-US" altLang="zh-CN" dirty="0" smtClean="0"/>
          </a:p>
          <a:p>
            <a:endParaRPr lang="en-US" altLang="zh-CN" dirty="0" smtClean="0"/>
          </a:p>
          <a:p>
            <a:endParaRPr lang="en-US" dirty="0" smtClean="0"/>
          </a:p>
          <a:p>
            <a:endParaRPr lang="en-US"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47650"/>
          </a:xfrm>
        </p:spPr>
        <p:txBody>
          <a:bodyPr>
            <a:normAutofit fontScale="90000"/>
          </a:bodyPr>
          <a:lstStyle/>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fontScale="90000" lnSpcReduction="10000"/>
          </a:bodyPr>
          <a:lstStyle/>
          <a:p>
            <a:pPr marL="171450" indent="-171450"/>
            <a:r>
              <a:rPr lang="x-none" altLang="en-US" sz="1200"/>
              <a:t>adb debug</a:t>
            </a:r>
            <a:endParaRPr lang="x-none" altLang="en-US" sz="1200"/>
          </a:p>
          <a:p>
            <a:pPr marL="0" indent="0">
              <a:buNone/>
            </a:pPr>
            <a:r>
              <a:rPr lang="x-none" altLang="en-US" sz="1200"/>
              <a:t>To activate adbd logs (stored under /data/adb/adb-&lt;date&gt;.txt):</a:t>
            </a:r>
            <a:endParaRPr lang="x-none" altLang="en-US" sz="1200"/>
          </a:p>
          <a:p>
            <a:pPr marL="0" indent="0">
              <a:buNone/>
            </a:pPr>
            <a:r>
              <a:rPr lang="x-none" altLang="en-US" sz="1200"/>
              <a:t># setprop persist.adb.trace_mask 0xF</a:t>
            </a:r>
            <a:endParaRPr lang="x-none" altLang="en-US" sz="1200"/>
          </a:p>
          <a:p>
            <a:pPr marL="0" indent="0">
              <a:buNone/>
            </a:pPr>
            <a:r>
              <a:rPr lang="x-none" altLang="en-US" sz="1200"/>
              <a:t>Then, kill daemon or reboot.</a:t>
            </a:r>
            <a:endParaRPr lang="x-none" altLang="en-US" sz="1200"/>
          </a:p>
          <a:p>
            <a:pPr marL="0" indent="0">
              <a:buNone/>
            </a:pPr>
            <a:r>
              <a:rPr lang="x-none" altLang="en-US" sz="1200"/>
              <a:t>To activate dynamic kernel traces regarding adb:</a:t>
            </a:r>
            <a:endParaRPr lang="x-none" altLang="en-US" sz="1200"/>
          </a:p>
          <a:p>
            <a:pPr marL="0" indent="0">
              <a:buNone/>
            </a:pPr>
            <a:r>
              <a:rPr lang="x-none" altLang="en-US" sz="1200"/>
              <a:t># mount -t debugfs /d /d</a:t>
            </a:r>
            <a:endParaRPr lang="x-none" altLang="en-US" sz="1200"/>
          </a:p>
          <a:p>
            <a:pPr marL="0" indent="0">
              <a:buNone/>
            </a:pPr>
            <a:r>
              <a:rPr lang="x-none" altLang="en-US" sz="1200"/>
              <a:t># echo -n "file f_adb.c +p" &gt; /d/dynamic_debug/control</a:t>
            </a:r>
            <a:endParaRPr lang="x-none" altLang="en-US" sz="1200"/>
          </a:p>
          <a:p>
            <a:pPr marL="0" indent="0">
              <a:buNone/>
            </a:pPr>
            <a:r>
              <a:rPr lang="x-none" altLang="en-US" sz="1200"/>
              <a:t># echo -n "file composite.c +p" &gt; /d/dynamic_debug/control</a:t>
            </a:r>
            <a:endParaRPr lang="x-none" altLang="en-US" sz="1200"/>
          </a:p>
          <a:p>
            <a:pPr marL="0" indent="0">
              <a:buNone/>
            </a:pPr>
            <a:r>
              <a:rPr lang="x-none" altLang="en-US" sz="1200"/>
              <a:t>Then:</a:t>
            </a:r>
            <a:endParaRPr lang="x-none" altLang="en-US" sz="1200"/>
          </a:p>
          <a:p>
            <a:pPr marL="0" indent="0">
              <a:buNone/>
            </a:pPr>
            <a:r>
              <a:rPr lang="x-none" altLang="en-US" sz="1200"/>
              <a:t># grep usb /data/logs/aplog</a:t>
            </a:r>
            <a:endParaRPr lang="x-none" altLang="en-US" sz="1200"/>
          </a:p>
          <a:p>
            <a:pPr marL="171450" indent="-171450"/>
            <a:r>
              <a:rPr lang="x-none" altLang="en-US" sz="1200"/>
              <a:t>Battery info decoding</a:t>
            </a:r>
            <a:endParaRPr lang="x-none" altLang="en-US" sz="1200"/>
          </a:p>
          <a:p>
            <a:pPr marL="0" indent="0">
              <a:buNone/>
            </a:pPr>
            <a:r>
              <a:rPr lang="x-none" altLang="en-US" sz="1200"/>
              <a:t>From frameworks/base/services/java/com/android/server/EventLogTags.logtags:</a:t>
            </a:r>
            <a:endParaRPr lang="x-none" altLang="en-US" sz="1200"/>
          </a:p>
          <a:p>
            <a:pPr marL="0" indent="0">
              <a:buNone/>
            </a:pPr>
            <a:r>
              <a:rPr lang="x-none" altLang="en-US" sz="1200"/>
              <a:t>battery_status (status|1|5),(health|1|5),(present|1|5),(plugged|1|5),(technology|3)</a:t>
            </a:r>
            <a:endParaRPr lang="x-none" altLang="en-US" sz="1200"/>
          </a:p>
          <a:p>
            <a:pPr marL="0" indent="0">
              <a:buNone/>
            </a:pPr>
            <a:r>
              <a:rPr lang="x-none" altLang="en-US" sz="1200"/>
              <a:t>From frameworks/base/core/java/android/os/BatteryManager.java</a:t>
            </a:r>
            <a:endParaRPr lang="x-none" altLang="en-US" sz="1200"/>
          </a:p>
          <a:p>
            <a:pPr marL="0" indent="0">
              <a:buNone/>
            </a:pPr>
            <a:r>
              <a:rPr lang="x-none" altLang="en-US" sz="1200"/>
              <a:t>Charger definition</a:t>
            </a:r>
            <a:endParaRPr lang="x-none" altLang="en-US" sz="1200"/>
          </a:p>
          <a:p>
            <a:pPr marL="0" indent="0">
              <a:buNone/>
            </a:pPr>
            <a:r>
              <a:rPr lang="x-none" altLang="en-US" sz="1200"/>
              <a:t>    CDP (Charging Downstream Port = PC with High I port): Max 2.5 A</a:t>
            </a:r>
            <a:endParaRPr lang="x-none" altLang="en-US" sz="1200"/>
          </a:p>
          <a:p>
            <a:pPr marL="0" indent="0">
              <a:buNone/>
            </a:pPr>
            <a:r>
              <a:rPr lang="x-none" altLang="en-US" sz="1200"/>
              <a:t>    DCP: Max 1.5 A</a:t>
            </a:r>
            <a:endParaRPr lang="x-none" altLang="en-US" sz="1200"/>
          </a:p>
          <a:p>
            <a:pPr marL="0" indent="0">
              <a:buNone/>
            </a:pPr>
            <a:r>
              <a:rPr lang="x-none" altLang="en-US" sz="1200"/>
              <a:t>    SDP: Max 500mA</a:t>
            </a:r>
            <a:endParaRPr lang="x-none" altLang="en-US" sz="1200"/>
          </a:p>
        </p:txBody>
      </p:sp>
      <p:sp>
        <p:nvSpPr>
          <p:cNvPr id="4" name="Content Placeholder 3"/>
          <p:cNvSpPr>
            <a:spLocks noGrp="1"/>
          </p:cNvSpPr>
          <p:nvPr>
            <p:ph sz="half" idx="2"/>
          </p:nvPr>
        </p:nvSpPr>
        <p:spPr>
          <a:xfrm>
            <a:off x="7131050" y="321310"/>
            <a:ext cx="4797425" cy="6329680"/>
          </a:xfrm>
        </p:spPr>
        <p:txBody>
          <a:bodyPr>
            <a:normAutofit fontScale="90000" lnSpcReduction="10000"/>
          </a:bodyPr>
          <a:lstStyle/>
          <a:p>
            <a:r>
              <a:rPr lang="en-US" sz="1200"/>
              <a:t>Init.rc From code of system/core/init/init.c:</a:t>
            </a:r>
            <a:endParaRPr lang="en-US" sz="1200"/>
          </a:p>
          <a:p>
            <a:pPr marL="0" indent="0">
              <a:buNone/>
            </a:pPr>
            <a:r>
              <a:rPr lang="en-US" sz="1200"/>
              <a:t>Execution sequence</a:t>
            </a:r>
            <a:endParaRPr lang="en-US" sz="1200"/>
          </a:p>
          <a:p>
            <a:pPr marL="0" indent="0">
              <a:buNone/>
            </a:pPr>
            <a:r>
              <a:rPr lang="en-US" sz="1200"/>
              <a:t>    early_init: Set init and its forked children's oom_adj. Set the security context for the init process.</a:t>
            </a:r>
            <a:endParaRPr lang="en-US" sz="1200"/>
          </a:p>
          <a:p>
            <a:pPr marL="0" indent="0">
              <a:buNone/>
            </a:pPr>
            <a:r>
              <a:rPr lang="en-US" sz="1200"/>
              <a:t>    init: setup the global environment. Create cgroup mount point for cpu accounting and many.</a:t>
            </a:r>
            <a:endParaRPr lang="en-US" sz="1200"/>
          </a:p>
          <a:p>
            <a:pPr marL="0" indent="0">
              <a:buNone/>
            </a:pPr>
            <a:r>
              <a:rPr lang="en-US" sz="1200"/>
              <a:t>    early-fs:</a:t>
            </a:r>
            <a:endParaRPr lang="en-US" sz="1200"/>
          </a:p>
          <a:p>
            <a:pPr marL="0" indent="0">
              <a:buNone/>
            </a:pPr>
            <a:r>
              <a:rPr lang="en-US" sz="1200"/>
              <a:t>    fs: mount mtd partitions</a:t>
            </a:r>
            <a:endParaRPr lang="en-US" sz="1200"/>
          </a:p>
          <a:p>
            <a:pPr marL="0" indent="0">
              <a:buNone/>
            </a:pPr>
            <a:r>
              <a:rPr lang="en-US" sz="1200"/>
              <a:t>    post-fs: change permissions of system directories</a:t>
            </a:r>
            <a:endParaRPr lang="en-US" sz="1200"/>
          </a:p>
          <a:p>
            <a:pPr marL="0" indent="0">
              <a:buNone/>
            </a:pPr>
            <a:r>
              <a:rPr lang="en-US" sz="1200"/>
              <a:t>    post-fs-data: (when /data is remounted after decryption) change permission of /data folders and sub folders</a:t>
            </a:r>
            <a:endParaRPr lang="en-US" sz="1200"/>
          </a:p>
          <a:p>
            <a:pPr marL="0" indent="0">
              <a:buNone/>
            </a:pPr>
            <a:r>
              <a:rPr lang="en-US" sz="1200"/>
              <a:t>    early-boot:</a:t>
            </a:r>
            <a:endParaRPr lang="en-US" sz="1200"/>
          </a:p>
          <a:p>
            <a:pPr marL="0" indent="0">
              <a:buNone/>
            </a:pPr>
            <a:r>
              <a:rPr lang="en-US" sz="1200"/>
              <a:t>    boot: basic network init ,Memory Management ,etc</a:t>
            </a:r>
            <a:endParaRPr lang="en-US" sz="1200"/>
          </a:p>
          <a:p>
            <a:pPr marL="0" indent="0">
              <a:buNone/>
            </a:pPr>
            <a:r>
              <a:rPr lang="en-US" sz="1200"/>
              <a:t>Init.rc language description:</a:t>
            </a:r>
            <a:endParaRPr lang="en-US" sz="1200"/>
          </a:p>
          <a:p>
            <a:pPr marL="0" indent="0">
              <a:buNone/>
            </a:pPr>
            <a:r>
              <a:rPr lang="en-US" sz="1200"/>
              <a:t>    http://www.kandroid.org/online-pdk/guide/bring_up.html</a:t>
            </a:r>
            <a:endParaRPr lang="en-US" sz="1200"/>
          </a:p>
          <a:p>
            <a:pPr marL="0" indent="0">
              <a:buNone/>
            </a:pPr>
            <a:r>
              <a:rPr lang="en-US" sz="1200"/>
              <a:t>    http://sourcebrowser.tl.intel.com:8080/source/xref/ABSP_R4_KK_main/system/core/init/readme.txt</a:t>
            </a:r>
            <a:endParaRPr lang="en-US" sz="1200"/>
          </a:p>
          <a:p>
            <a:pPr marL="0" indent="0">
              <a:buNone/>
            </a:pPr>
            <a:r>
              <a:rPr lang="en-US" sz="1200"/>
              <a:t>Normal Boot-up sequence:</a:t>
            </a:r>
            <a:endParaRPr lang="en-US" sz="1200"/>
          </a:p>
          <a:p>
            <a:pPr marL="0" indent="0">
              <a:buNone/>
            </a:pPr>
            <a:r>
              <a:rPr lang="en-US" sz="1200"/>
              <a:t>    http://www.kpbird.com/2012/11/in-depth-android-boot-sequence-process.html</a:t>
            </a:r>
            <a:endParaRPr lang="en-US" sz="1200"/>
          </a:p>
          <a:p>
            <a:pPr marL="0" indent="0">
              <a:buNone/>
            </a:pPr>
            <a:r>
              <a:rPr lang="en-US" sz="1200"/>
              <a:t>Encrypted partition boot-up sequence:</a:t>
            </a:r>
            <a:endParaRPr lang="en-US" sz="1200"/>
          </a:p>
          <a:p>
            <a:pPr marL="0" indent="0">
              <a:buNone/>
            </a:pPr>
            <a:r>
              <a:rPr lang="en-US" sz="1200"/>
              <a:t>    https://source.android.com/devices/tech/encryption/android_crypto_implementation.html</a:t>
            </a:r>
            <a:endParaRPr lang="en-US" sz="1200"/>
          </a:p>
          <a:p>
            <a:pPr marL="0" indent="0">
              <a:buNone/>
            </a:pPr>
            <a:r>
              <a:rPr lang="en-US" sz="1200"/>
              <a:t>Init debug for traces in console</a:t>
            </a:r>
            <a:endParaRPr lang="en-US" sz="1200"/>
          </a:p>
          <a:p>
            <a:pPr marL="0" indent="0">
              <a:buNone/>
            </a:pPr>
            <a:r>
              <a:rPr lang="en-US" sz="1200"/>
              <a:t>Add/replace at the begining of init.rc:</a:t>
            </a:r>
            <a:endParaRPr lang="en-US" sz="1200"/>
          </a:p>
          <a:p>
            <a:pPr marL="0" indent="0">
              <a:buNone/>
            </a:pPr>
            <a:r>
              <a:rPr lang="en-US" sz="1200"/>
              <a:t>loglevel 7</a:t>
            </a:r>
            <a:endParaRPr lang="en-US" sz="120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47650"/>
          </a:xfrm>
        </p:spPr>
        <p:txBody>
          <a:bodyPr>
            <a:normAutofit fontScale="90000"/>
          </a:bodyPr>
          <a:lstStyle/>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fontScale="97500" lnSpcReduction="10000"/>
          </a:bodyPr>
          <a:lstStyle/>
          <a:p>
            <a:pPr marL="171450" indent="-171450"/>
            <a:r>
              <a:rPr lang="x-none" altLang="en-US" sz="1200"/>
              <a:t>Interrupts, events and devices</a:t>
            </a:r>
            <a:endParaRPr lang="x-none" altLang="en-US" sz="1200"/>
          </a:p>
          <a:p>
            <a:pPr marL="0" indent="0">
              <a:buNone/>
            </a:pPr>
            <a:r>
              <a:rPr lang="x-none" altLang="en-US" sz="1200"/>
              <a:t>To look at interrupts:</a:t>
            </a:r>
            <a:endParaRPr lang="x-none" altLang="en-US" sz="1200"/>
          </a:p>
          <a:p>
            <a:pPr marL="0" indent="0">
              <a:buNone/>
            </a:pPr>
            <a:r>
              <a:rPr lang="x-none" altLang="en-US" sz="1200"/>
              <a:t># cat /proc/interrupts</a:t>
            </a:r>
            <a:endParaRPr lang="x-none" altLang="en-US" sz="1200"/>
          </a:p>
          <a:p>
            <a:pPr marL="0" indent="0">
              <a:buNone/>
            </a:pPr>
            <a:r>
              <a:rPr lang="x-none" altLang="en-US" sz="1200"/>
              <a:t>To retrieve device name versus event handler:</a:t>
            </a:r>
            <a:endParaRPr lang="x-none" altLang="en-US" sz="1200"/>
          </a:p>
          <a:p>
            <a:pPr marL="0" indent="0">
              <a:buNone/>
            </a:pPr>
            <a:r>
              <a:rPr lang="x-none" altLang="en-US" sz="1200"/>
              <a:t># cat /sys/class/input/event*/device/name</a:t>
            </a:r>
            <a:endParaRPr lang="x-none" altLang="en-US" sz="1200"/>
          </a:p>
          <a:p>
            <a:pPr marL="0" indent="0">
              <a:buNone/>
            </a:pPr>
            <a:r>
              <a:rPr lang="x-none" altLang="en-US" sz="1200"/>
              <a:t>To look at events:</a:t>
            </a:r>
            <a:endParaRPr lang="x-none" altLang="en-US" sz="1200"/>
          </a:p>
          <a:p>
            <a:pPr marL="0" indent="0">
              <a:buNone/>
            </a:pPr>
            <a:r>
              <a:rPr lang="x-none" altLang="en-US" sz="1200"/>
              <a:t># cat /dev/input/event0 | od -x</a:t>
            </a:r>
            <a:endParaRPr lang="x-none" altLang="en-US" sz="1200"/>
          </a:p>
          <a:p>
            <a:pPr marL="0" indent="0">
              <a:buNone/>
            </a:pPr>
            <a:r>
              <a:rPr lang="x-none" altLang="en-US" sz="1200"/>
              <a:t>Real time events:</a:t>
            </a:r>
            <a:endParaRPr lang="x-none" altLang="en-US" sz="1200"/>
          </a:p>
          <a:p>
            <a:pPr marL="0" indent="0">
              <a:buNone/>
            </a:pPr>
            <a:r>
              <a:rPr lang="x-none" altLang="en-US" sz="1200"/>
              <a:t># getevent</a:t>
            </a:r>
            <a:endParaRPr lang="x-none" altLang="en-US" sz="1200"/>
          </a:p>
          <a:p>
            <a:pPr marL="171450" indent="-171450"/>
            <a:r>
              <a:rPr lang="x-none" altLang="en-US" sz="1200"/>
              <a:t>Work with code addresses and symbols</a:t>
            </a:r>
            <a:endParaRPr lang="x-none" altLang="en-US" sz="1200"/>
          </a:p>
          <a:p>
            <a:pPr marL="0" indent="0">
              <a:buNone/>
            </a:pPr>
            <a:r>
              <a:rPr lang="x-none" altLang="en-US" sz="1200"/>
              <a:t>Get source code line from Address:</a:t>
            </a:r>
            <a:endParaRPr lang="x-none" altLang="en-US" sz="1200"/>
          </a:p>
          <a:p>
            <a:pPr marL="0" indent="0">
              <a:buNone/>
            </a:pPr>
            <a:r>
              <a:rPr lang="x-none" altLang="en-US" sz="1200"/>
              <a:t>&gt; addr2line -e vmlinux -i "8104ede8"</a:t>
            </a:r>
            <a:endParaRPr lang="x-none" altLang="en-US" sz="1200"/>
          </a:p>
          <a:p>
            <a:pPr marL="0" indent="0">
              <a:buNone/>
            </a:pPr>
            <a:r>
              <a:rPr lang="x-none" altLang="en-US" sz="1200"/>
              <a:t>Dump assembly code [+source] from Address:</a:t>
            </a:r>
            <a:endParaRPr lang="x-none" altLang="en-US" sz="1200"/>
          </a:p>
          <a:p>
            <a:pPr marL="0" indent="0">
              <a:buNone/>
            </a:pPr>
            <a:r>
              <a:rPr lang="x-none" altLang="en-US" sz="1200"/>
              <a:t>&gt; objdump -d -M intel [-S] vmlinux | grep -C 80 "8104ede8:"</a:t>
            </a:r>
            <a:endParaRPr lang="x-none" altLang="en-US" sz="1200"/>
          </a:p>
          <a:p>
            <a:pPr marL="0" indent="0">
              <a:buNone/>
            </a:pPr>
            <a:r>
              <a:rPr lang="x-none" altLang="en-US" sz="1200"/>
              <a:t>Dump assembly code [+source] from function name:</a:t>
            </a:r>
            <a:endParaRPr lang="x-none" altLang="en-US" sz="1200"/>
          </a:p>
          <a:p>
            <a:pPr marL="0" indent="0">
              <a:buNone/>
            </a:pPr>
            <a:r>
              <a:rPr lang="x-none" altLang="en-US" sz="1200"/>
              <a:t>&gt; objdump -d -M intel [-S] vmlinux | grep -A 80 "&lt;function&gt;:"</a:t>
            </a:r>
            <a:endParaRPr lang="x-none" altLang="en-US" sz="1200"/>
          </a:p>
          <a:p>
            <a:pPr marL="0" indent="0">
              <a:buNone/>
            </a:pPr>
            <a:r>
              <a:rPr lang="x-none" altLang="en-US" sz="1200"/>
              <a:t>Get start address of a function:</a:t>
            </a:r>
            <a:endParaRPr lang="x-none" altLang="en-US" sz="1200"/>
          </a:p>
          <a:p>
            <a:pPr marL="0" indent="0">
              <a:buNone/>
            </a:pPr>
            <a:r>
              <a:rPr lang="x-none" altLang="en-US" sz="1200"/>
              <a:t>&gt; objdump -t vmlinux | grep "function"</a:t>
            </a:r>
            <a:endParaRPr lang="x-none" altLang="en-US" sz="1200"/>
          </a:p>
        </p:txBody>
      </p:sp>
      <p:sp>
        <p:nvSpPr>
          <p:cNvPr id="4" name="Content Placeholder 3"/>
          <p:cNvSpPr>
            <a:spLocks noGrp="1"/>
          </p:cNvSpPr>
          <p:nvPr>
            <p:ph sz="half" idx="2"/>
          </p:nvPr>
        </p:nvSpPr>
        <p:spPr>
          <a:xfrm>
            <a:off x="7131050" y="321310"/>
            <a:ext cx="4797425" cy="6329680"/>
          </a:xfrm>
        </p:spPr>
        <p:txBody>
          <a:bodyPr>
            <a:normAutofit fontScale="97500" lnSpcReduction="10000"/>
          </a:bodyPr>
          <a:lstStyle/>
          <a:p>
            <a:r>
              <a:rPr lang="en-US" sz="1200"/>
              <a:t>Kernel Debugging</a:t>
            </a:r>
            <a:endParaRPr lang="en-US" sz="1200"/>
          </a:p>
          <a:p>
            <a:pPr marL="0" indent="0">
              <a:buNone/>
            </a:pPr>
            <a:r>
              <a:rPr lang="en-US" sz="1200"/>
              <a:t>Simplify assembler code reading via Lauterbach</a:t>
            </a:r>
            <a:endParaRPr lang="en-US" sz="1200"/>
          </a:p>
          <a:p>
            <a:pPr marL="0" indent="0">
              <a:buNone/>
            </a:pPr>
            <a:r>
              <a:rPr lang="en-US" sz="1200"/>
              <a:t>In module Makefile, add:</a:t>
            </a:r>
            <a:endParaRPr lang="en-US" sz="1200"/>
          </a:p>
          <a:p>
            <a:pPr marL="0" indent="0">
              <a:buNone/>
            </a:pPr>
            <a:r>
              <a:rPr lang="en-US" sz="1200"/>
              <a:t>KBUILD_CFLAGS += -O0</a:t>
            </a:r>
            <a:endParaRPr lang="en-US" sz="1200"/>
          </a:p>
          <a:p>
            <a:pPr marL="0" indent="0">
              <a:buNone/>
            </a:pPr>
            <a:r>
              <a:rPr lang="en-US" sz="1200"/>
              <a:t>Add the following into the C code:</a:t>
            </a:r>
            <a:endParaRPr lang="en-US" sz="1200"/>
          </a:p>
          <a:p>
            <a:pPr marL="0" indent="0">
              <a:buNone/>
            </a:pPr>
            <a:r>
              <a:rPr lang="en-US" sz="1200"/>
              <a:t>#pragma noinline global</a:t>
            </a:r>
            <a:endParaRPr lang="en-US" sz="1200"/>
          </a:p>
          <a:p>
            <a:pPr marL="0" indent="0">
              <a:buNone/>
            </a:pPr>
            <a:r>
              <a:rPr lang="en-US" sz="1200"/>
              <a:t>or add in each function:</a:t>
            </a:r>
            <a:endParaRPr lang="en-US" sz="1200"/>
          </a:p>
          <a:p>
            <a:pPr marL="0" indent="0">
              <a:buNone/>
            </a:pPr>
            <a:r>
              <a:rPr lang="en-US" sz="1200"/>
              <a:t>asm ("");</a:t>
            </a:r>
            <a:endParaRPr lang="en-US" sz="1200"/>
          </a:p>
          <a:p>
            <a:pPr marL="0" indent="0">
              <a:buNone/>
            </a:pPr>
            <a:r>
              <a:rPr lang="en-US" sz="1200"/>
              <a:t>#pragma GCC optimize ("O0")</a:t>
            </a:r>
            <a:endParaRPr lang="en-US" sz="1200"/>
          </a:p>
          <a:p>
            <a:pPr marL="0" indent="0">
              <a:buNone/>
            </a:pPr>
            <a:endParaRPr lang="en-US" sz="1200"/>
          </a:p>
          <a:p>
            <a:pPr marL="171450" indent="-171450"/>
            <a:r>
              <a:rPr lang="en-US" sz="1200"/>
              <a:t>SLUB allocator debugging activation</a:t>
            </a:r>
            <a:endParaRPr lang="en-US" sz="1200"/>
          </a:p>
          <a:p>
            <a:pPr marL="171450" indent="-171450">
              <a:buNone/>
            </a:pPr>
            <a:r>
              <a:rPr lang="en-US" sz="1200"/>
              <a:t>Enable CONFIG_SLUB_DEBUG</a:t>
            </a:r>
            <a:endParaRPr lang="en-US" sz="1200"/>
          </a:p>
          <a:p>
            <a:pPr marL="0" indent="0">
              <a:buNone/>
            </a:pPr>
            <a:r>
              <a:rPr lang="en-US" sz="1200"/>
              <a:t>Add in cmdline "slub_debug=FZPU"</a:t>
            </a:r>
            <a:endParaRPr lang="en-US" sz="1200"/>
          </a:p>
          <a:p>
            <a:pPr marL="0" indent="0">
              <a:buNone/>
            </a:pPr>
            <a:r>
              <a:rPr lang="en-US" sz="1200"/>
              <a:t>You can check enabling by:</a:t>
            </a:r>
            <a:endParaRPr lang="en-US" sz="1200"/>
          </a:p>
          <a:p>
            <a:pPr marL="0" indent="0">
              <a:buNone/>
            </a:pPr>
            <a:r>
              <a:rPr lang="en-US" sz="1200"/>
              <a:t># cd /sys/kernel/slab/kmalloc-4096</a:t>
            </a:r>
            <a:endParaRPr lang="en-US" sz="1200"/>
          </a:p>
          <a:p>
            <a:pPr marL="0" indent="0">
              <a:buNone/>
            </a:pPr>
            <a:r>
              <a:rPr lang="en-US" sz="1200"/>
              <a:t># cat sanity_checks</a:t>
            </a:r>
            <a:endParaRPr lang="en-US" sz="1200"/>
          </a:p>
          <a:p>
            <a:pPr marL="0" indent="0">
              <a:buNone/>
            </a:pPr>
            <a:r>
              <a:rPr lang="en-US" sz="1200"/>
              <a:t>1</a:t>
            </a:r>
            <a:endParaRPr lang="en-US" sz="1200"/>
          </a:p>
          <a:p>
            <a:pPr marL="0" indent="0">
              <a:buNone/>
            </a:pPr>
            <a:r>
              <a:rPr lang="en-US" sz="1200"/>
              <a:t># cat red_zone</a:t>
            </a:r>
            <a:endParaRPr lang="en-US" sz="1200"/>
          </a:p>
          <a:p>
            <a:pPr marL="0" indent="0">
              <a:buNone/>
            </a:pPr>
            <a:r>
              <a:rPr lang="en-US" sz="1200"/>
              <a:t>1</a:t>
            </a:r>
            <a:endParaRPr lang="en-US" sz="1200"/>
          </a:p>
          <a:p>
            <a:pPr marL="0" indent="0">
              <a:buNone/>
            </a:pPr>
            <a:r>
              <a:rPr lang="en-US" sz="1200"/>
              <a:t># cat poison</a:t>
            </a:r>
            <a:endParaRPr lang="en-US" sz="1200"/>
          </a:p>
          <a:p>
            <a:pPr marL="0" indent="0">
              <a:buNone/>
            </a:pPr>
            <a:r>
              <a:rPr lang="en-US" sz="1200"/>
              <a:t>1</a:t>
            </a:r>
            <a:endParaRPr lang="en-US" sz="1200"/>
          </a:p>
          <a:p>
            <a:pPr marL="0" indent="0">
              <a:buNone/>
            </a:pPr>
            <a:r>
              <a:rPr lang="en-US" sz="1200"/>
              <a:t># cat store_user</a:t>
            </a:r>
            <a:endParaRPr lang="en-US" sz="1200"/>
          </a:p>
          <a:p>
            <a:pPr marL="0" indent="0">
              <a:buNone/>
            </a:pPr>
            <a:r>
              <a:rPr lang="en-US" sz="1200"/>
              <a:t>1</a:t>
            </a:r>
            <a:endParaRPr lang="en-US" sz="1200"/>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47650"/>
          </a:xfrm>
        </p:spPr>
        <p:txBody>
          <a:bodyPr>
            <a:normAutofit fontScale="90000"/>
          </a:bodyPr>
          <a:lstStyle/>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fontScale="87500" lnSpcReduction="20000"/>
          </a:bodyPr>
          <a:lstStyle/>
          <a:p>
            <a:pPr marL="171450" indent="-171450"/>
            <a:r>
              <a:rPr lang="x-none" altLang="en-US" sz="1200"/>
              <a:t>Activate Dynamic Debugging</a:t>
            </a:r>
            <a:endParaRPr lang="x-none" altLang="en-US" sz="1200"/>
          </a:p>
          <a:p>
            <a:pPr marL="0" indent="0">
              <a:buNone/>
            </a:pPr>
            <a:r>
              <a:rPr lang="x-none" altLang="en-US" sz="1200"/>
              <a:t>Activate Dynamic Debugging -&gt; pr_debug()</a:t>
            </a:r>
            <a:endParaRPr lang="x-none" altLang="en-US" sz="1200"/>
          </a:p>
          <a:p>
            <a:pPr marL="0" indent="0">
              <a:buNone/>
            </a:pPr>
            <a:r>
              <a:rPr lang="x-none" altLang="en-US" sz="1200"/>
              <a:t>Activate CONFIG_DYNAMIC_DEBUG in kernel .config file.</a:t>
            </a:r>
            <a:endParaRPr lang="x-none" altLang="en-US" sz="1200"/>
          </a:p>
          <a:p>
            <a:pPr marL="0" indent="0">
              <a:buNone/>
            </a:pPr>
            <a:r>
              <a:rPr lang="x-none" altLang="en-US" sz="1200"/>
              <a:t>Mount debug device:</a:t>
            </a:r>
            <a:endParaRPr lang="x-none" altLang="en-US" sz="1200"/>
          </a:p>
          <a:p>
            <a:pPr marL="0" indent="0">
              <a:buNone/>
            </a:pPr>
            <a:r>
              <a:rPr lang="x-none" altLang="en-US" sz="1200"/>
              <a:t># mount -t debugfs /d /d</a:t>
            </a:r>
            <a:endParaRPr lang="x-none" altLang="en-US" sz="1200"/>
          </a:p>
          <a:p>
            <a:pPr marL="0" indent="0">
              <a:buNone/>
            </a:pPr>
            <a:r>
              <a:rPr lang="x-none" altLang="en-US" sz="1200"/>
              <a:t>Activate traces of a whole module:</a:t>
            </a:r>
            <a:endParaRPr lang="x-none" altLang="en-US" sz="1200"/>
          </a:p>
          <a:p>
            <a:pPr marL="0" indent="0">
              <a:buNone/>
            </a:pPr>
            <a:r>
              <a:rPr lang="x-none" altLang="en-US" sz="1200"/>
              <a:t># echo -n 'module &lt;driver&gt; +p' &gt; /d/dynamic_debug/control</a:t>
            </a:r>
            <a:endParaRPr lang="x-none" altLang="en-US" sz="1200"/>
          </a:p>
          <a:p>
            <a:pPr marL="0" indent="0">
              <a:buNone/>
            </a:pPr>
            <a:r>
              <a:rPr lang="x-none" altLang="en-US" sz="1200"/>
              <a:t>Activate traces of a whole file:</a:t>
            </a:r>
            <a:endParaRPr lang="x-none" altLang="en-US" sz="1200"/>
          </a:p>
          <a:p>
            <a:pPr marL="0" indent="0">
              <a:buNone/>
            </a:pPr>
            <a:r>
              <a:rPr lang="x-none" altLang="en-US" sz="1200"/>
              <a:t># echo -n 'file &lt;file&gt; +p' &gt; /d/dynamic_debug/control</a:t>
            </a:r>
            <a:endParaRPr lang="x-none" altLang="en-US" sz="1200"/>
          </a:p>
          <a:p>
            <a:pPr marL="0" indent="0">
              <a:buNone/>
            </a:pPr>
            <a:r>
              <a:rPr lang="x-none" altLang="en-US" sz="1200"/>
              <a:t>Activate traces of a some functions:</a:t>
            </a:r>
            <a:endParaRPr lang="x-none" altLang="en-US" sz="1200"/>
          </a:p>
          <a:p>
            <a:pPr marL="0" indent="0">
              <a:buNone/>
            </a:pPr>
            <a:r>
              <a:rPr lang="x-none" altLang="en-US" sz="1200"/>
              <a:t># echo -n 'function &lt;function&gt; +p' &gt; /d/dynamic_debug/control</a:t>
            </a:r>
            <a:endParaRPr lang="x-none" altLang="en-US" sz="1200"/>
          </a:p>
          <a:p>
            <a:pPr marL="0" indent="0">
              <a:buNone/>
            </a:pPr>
            <a:r>
              <a:rPr lang="x-none" altLang="en-US" sz="1200"/>
              <a:t>More info on:</a:t>
            </a:r>
            <a:endParaRPr lang="x-none" altLang="en-US" sz="1200"/>
          </a:p>
          <a:p>
            <a:pPr marL="0" indent="0">
              <a:buNone/>
            </a:pPr>
            <a:r>
              <a:rPr lang="x-none" altLang="en-US" sz="1200"/>
              <a:t>https://www.kernel.org/doc/Documentation/dynamic-debug-howto.txt</a:t>
            </a:r>
            <a:endParaRPr lang="x-none" altLang="en-US" sz="1200"/>
          </a:p>
        </p:txBody>
      </p:sp>
      <p:sp>
        <p:nvSpPr>
          <p:cNvPr id="4" name="Content Placeholder 3"/>
          <p:cNvSpPr>
            <a:spLocks noGrp="1"/>
          </p:cNvSpPr>
          <p:nvPr>
            <p:ph sz="half" idx="2"/>
          </p:nvPr>
        </p:nvSpPr>
        <p:spPr>
          <a:xfrm>
            <a:off x="6303010" y="169545"/>
            <a:ext cx="5628005" cy="6425565"/>
          </a:xfrm>
        </p:spPr>
        <p:txBody>
          <a:bodyPr>
            <a:normAutofit fontScale="87500" lnSpcReduction="20000"/>
          </a:bodyPr>
          <a:lstStyle/>
          <a:p>
            <a:pPr fontAlgn="auto">
              <a:lnSpc>
                <a:spcPct val="100000"/>
              </a:lnSpc>
            </a:pPr>
            <a:r>
              <a:rPr lang="en-US" sz="1200"/>
              <a:t>Memory leaks</a:t>
            </a:r>
            <a:endParaRPr lang="en-US" sz="1200"/>
          </a:p>
          <a:p>
            <a:pPr marL="0" indent="0" fontAlgn="auto">
              <a:lnSpc>
                <a:spcPct val="100000"/>
              </a:lnSpc>
              <a:buNone/>
            </a:pPr>
            <a:r>
              <a:rPr lang="en-US" sz="1200"/>
              <a:t>Java Heap</a:t>
            </a:r>
            <a:endParaRPr lang="en-US" sz="1200"/>
          </a:p>
          <a:p>
            <a:pPr marL="0" indent="0" fontAlgn="auto">
              <a:lnSpc>
                <a:spcPct val="100000"/>
              </a:lnSpc>
              <a:buNone/>
            </a:pPr>
            <a:r>
              <a:rPr lang="en-US" sz="1200"/>
              <a:t>Start DDMS from:</a:t>
            </a:r>
            <a:endParaRPr lang="en-US" sz="1200"/>
          </a:p>
          <a:p>
            <a:pPr marL="0" indent="0" fontAlgn="auto">
              <a:lnSpc>
                <a:spcPct val="100000"/>
              </a:lnSpc>
              <a:buNone/>
            </a:pPr>
            <a:r>
              <a:rPr lang="en-US" sz="1200"/>
              <a:t>C:\Program Files (x86)\Android\android-sdk\tools\ddms.bat</a:t>
            </a:r>
            <a:endParaRPr lang="en-US" sz="1200"/>
          </a:p>
          <a:p>
            <a:pPr marL="0" indent="0" fontAlgn="auto">
              <a:lnSpc>
                <a:spcPct val="100000"/>
              </a:lnSpc>
              <a:buNone/>
            </a:pPr>
            <a:r>
              <a:rPr lang="en-US" sz="1200"/>
              <a:t>Select the faulting App.</a:t>
            </a:r>
            <a:endParaRPr lang="en-US" sz="1200"/>
          </a:p>
          <a:p>
            <a:pPr marL="0" indent="0" fontAlgn="auto">
              <a:lnSpc>
                <a:spcPct val="100000"/>
              </a:lnSpc>
              <a:buNone/>
            </a:pPr>
            <a:r>
              <a:rPr lang="en-US" sz="1200"/>
              <a:t>Click on the "Show heap updates" green icon.</a:t>
            </a:r>
            <a:endParaRPr lang="en-US" sz="1200"/>
          </a:p>
          <a:p>
            <a:pPr marL="0" indent="0" fontAlgn="auto">
              <a:lnSpc>
                <a:spcPct val="100000"/>
              </a:lnSpc>
              <a:buNone/>
            </a:pPr>
            <a:r>
              <a:rPr lang="en-US" sz="1200"/>
              <a:t>Open the "VM Heap" tab, click on "Cause GC" to clean Heap. Look at allocations.</a:t>
            </a:r>
            <a:endParaRPr lang="en-US" sz="1200"/>
          </a:p>
          <a:p>
            <a:pPr marL="0" indent="0" fontAlgn="auto">
              <a:lnSpc>
                <a:spcPct val="100000"/>
              </a:lnSpc>
              <a:buNone/>
            </a:pPr>
            <a:r>
              <a:rPr lang="en-US" sz="1200"/>
              <a:t>After some cycles, click on "Dump HPROF file" green icon.</a:t>
            </a:r>
            <a:endParaRPr lang="en-US" sz="1200"/>
          </a:p>
          <a:p>
            <a:pPr marL="0" indent="0" fontAlgn="auto">
              <a:lnSpc>
                <a:spcPct val="100000"/>
              </a:lnSpc>
              <a:buNone/>
            </a:pPr>
            <a:r>
              <a:rPr lang="en-US" sz="1200"/>
              <a:t>Concert the file to Java format using:</a:t>
            </a:r>
            <a:endParaRPr lang="en-US" sz="1200"/>
          </a:p>
          <a:p>
            <a:pPr marL="0" indent="0" fontAlgn="auto">
              <a:lnSpc>
                <a:spcPct val="100000"/>
              </a:lnSpc>
              <a:buNone/>
            </a:pPr>
            <a:r>
              <a:rPr lang="en-US" sz="1200"/>
              <a:t>"C:\Program Files (x86)\Android\android-sdk\tools\hprof-conv.exe" &lt;hprof&gt; &lt;hprof converted&gt;</a:t>
            </a:r>
            <a:endParaRPr lang="en-US" sz="1200"/>
          </a:p>
          <a:p>
            <a:pPr marL="0" indent="0" fontAlgn="auto">
              <a:lnSpc>
                <a:spcPct val="100000"/>
              </a:lnSpc>
              <a:buNone/>
            </a:pPr>
            <a:r>
              <a:rPr lang="en-US" sz="1200"/>
              <a:t>Parse the converted Hprof file using Memory Analyser:</a:t>
            </a:r>
            <a:endParaRPr lang="en-US" sz="1200"/>
          </a:p>
          <a:p>
            <a:pPr marL="0" indent="0" fontAlgn="auto">
              <a:lnSpc>
                <a:spcPct val="100000"/>
              </a:lnSpc>
              <a:buNone/>
            </a:pPr>
            <a:r>
              <a:rPr lang="en-US" sz="1200"/>
              <a:t>http://www.eclipse.org/mat/</a:t>
            </a:r>
            <a:endParaRPr lang="en-US" sz="1200"/>
          </a:p>
          <a:p>
            <a:pPr marL="0" indent="0" fontAlgn="auto">
              <a:lnSpc>
                <a:spcPct val="100000"/>
              </a:lnSpc>
              <a:buNone/>
            </a:pPr>
            <a:r>
              <a:rPr lang="en-US" sz="1200"/>
              <a:t>Note</a:t>
            </a:r>
            <a:endParaRPr lang="en-US" sz="1200"/>
          </a:p>
          <a:p>
            <a:pPr marL="0" indent="0" fontAlgn="auto">
              <a:lnSpc>
                <a:spcPct val="100000"/>
              </a:lnSpc>
              <a:buNone/>
            </a:pPr>
            <a:r>
              <a:rPr lang="en-US" sz="1200"/>
              <a:t>- Shallow memory: own object memory</a:t>
            </a:r>
            <a:endParaRPr lang="en-US" sz="1200"/>
          </a:p>
          <a:p>
            <a:pPr marL="0" indent="0" fontAlgn="auto">
              <a:lnSpc>
                <a:spcPct val="100000"/>
              </a:lnSpc>
              <a:buNone/>
            </a:pPr>
            <a:r>
              <a:rPr lang="en-US" sz="1200"/>
              <a:t>- Retained memory: dominated sub objects size</a:t>
            </a:r>
            <a:endParaRPr lang="en-US" sz="1200"/>
          </a:p>
          <a:p>
            <a:pPr marL="0" indent="0" fontAlgn="auto">
              <a:lnSpc>
                <a:spcPct val="100000"/>
              </a:lnSpc>
              <a:buNone/>
            </a:pPr>
            <a:r>
              <a:rPr lang="en-US" sz="1200"/>
              <a:t>Select one suspicious leak in the Dominator Tree, then Right Click / Path to GC Roots / exclude weak references</a:t>
            </a:r>
            <a:endParaRPr lang="en-US" sz="1200"/>
          </a:p>
          <a:p>
            <a:pPr marL="0" indent="0" fontAlgn="auto">
              <a:lnSpc>
                <a:spcPct val="100000"/>
              </a:lnSpc>
              <a:buNone/>
            </a:pPr>
            <a:r>
              <a:rPr lang="en-US" sz="1200"/>
              <a:t>Tricks</a:t>
            </a:r>
            <a:endParaRPr lang="en-US" sz="1200"/>
          </a:p>
          <a:p>
            <a:pPr marL="0" indent="0" fontAlgn="auto">
              <a:lnSpc>
                <a:spcPct val="100000"/>
              </a:lnSpc>
              <a:buNone/>
            </a:pPr>
            <a:r>
              <a:rPr lang="en-US" sz="1200"/>
              <a:t>- MainActivity.*: should have only 1 instance</a:t>
            </a:r>
            <a:endParaRPr lang="en-US" sz="1200"/>
          </a:p>
          <a:p>
            <a:pPr marL="0" indent="0" fontAlgn="auto">
              <a:lnSpc>
                <a:spcPct val="100000"/>
              </a:lnSpc>
              <a:buNone/>
            </a:pPr>
            <a:r>
              <a:rPr lang="en-US" sz="1200"/>
              <a:t>- sub-objects should be non static</a:t>
            </a:r>
            <a:endParaRPr lang="en-US" sz="1200"/>
          </a:p>
          <a:p>
            <a:pPr marL="0" indent="0" fontAlgn="auto">
              <a:lnSpc>
                <a:spcPct val="100000"/>
              </a:lnSpc>
              <a:buNone/>
            </a:pPr>
            <a:r>
              <a:rPr lang="en-US" sz="1200"/>
              <a:t>- sub-classes should be static</a:t>
            </a:r>
            <a:endParaRPr lang="en-US" sz="1200"/>
          </a:p>
          <a:p>
            <a:pPr marL="0" indent="0" fontAlgn="auto">
              <a:lnSpc>
                <a:spcPct val="100000"/>
              </a:lnSpc>
              <a:buNone/>
            </a:pPr>
            <a:r>
              <a:rPr lang="en-US" sz="1200"/>
              <a:t>Native Heap</a:t>
            </a:r>
            <a:endParaRPr lang="en-US" sz="1200"/>
          </a:p>
          <a:p>
            <a:pPr marL="0" indent="0" fontAlgn="auto">
              <a:lnSpc>
                <a:spcPct val="100000"/>
              </a:lnSpc>
              <a:buNone/>
            </a:pPr>
            <a:r>
              <a:rPr lang="en-US" sz="1200"/>
              <a:t>To get Native Heap status on DDMS:</a:t>
            </a:r>
            <a:endParaRPr lang="en-US" sz="1200"/>
          </a:p>
          <a:p>
            <a:pPr marL="0" indent="0" fontAlgn="auto">
              <a:lnSpc>
                <a:spcPct val="100000"/>
              </a:lnSpc>
              <a:buNone/>
            </a:pPr>
            <a:r>
              <a:rPr lang="en-US" sz="1200"/>
              <a:t>On Linux build env, edit ~\.android\ddms.cfg and add "native=true"</a:t>
            </a:r>
            <a:endParaRPr lang="en-US" sz="1200"/>
          </a:p>
          <a:p>
            <a:pPr marL="0" indent="0" fontAlgn="auto">
              <a:lnSpc>
                <a:spcPct val="100000"/>
              </a:lnSpc>
              <a:buNone/>
            </a:pPr>
            <a:r>
              <a:rPr lang="en-US" sz="1200"/>
              <a:t>Setup this Linux env variable:</a:t>
            </a:r>
            <a:endParaRPr lang="en-US" sz="1200"/>
          </a:p>
          <a:p>
            <a:pPr marL="0" indent="0" fontAlgn="auto">
              <a:lnSpc>
                <a:spcPct val="100000"/>
              </a:lnSpc>
              <a:buNone/>
            </a:pPr>
            <a:endParaRPr lang="en-US" sz="1200"/>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47650"/>
          </a:xfrm>
        </p:spPr>
        <p:txBody>
          <a:bodyPr>
            <a:normAutofit fontScale="90000"/>
          </a:bodyPr>
          <a:lstStyle/>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a:bodyPr>
          <a:lstStyle/>
          <a:p>
            <a:pPr marL="171450" indent="-171450"/>
            <a:r>
              <a:rPr lang="x-none" altLang="en-US" sz="1200"/>
              <a:t>Continued...</a:t>
            </a:r>
            <a:endParaRPr lang="x-none" altLang="en-US" sz="1200"/>
          </a:p>
          <a:p>
            <a:pPr marL="0" indent="0">
              <a:buNone/>
            </a:pPr>
            <a:r>
              <a:rPr lang="x-none" altLang="en-US" sz="1200"/>
              <a:t># export ANDROID_ADDR2LINE=addr2line</a:t>
            </a:r>
            <a:endParaRPr lang="x-none" altLang="en-US" sz="1200"/>
          </a:p>
          <a:p>
            <a:pPr marL="0" indent="0">
              <a:buNone/>
            </a:pPr>
            <a:r>
              <a:rPr lang="x-none" altLang="en-US" sz="1200"/>
              <a:t># export ANDROID_ADDR2LINE64=addr2line</a:t>
            </a:r>
            <a:endParaRPr lang="x-none" altLang="en-US" sz="1200"/>
          </a:p>
          <a:p>
            <a:pPr marL="0" indent="0">
              <a:buNone/>
            </a:pPr>
            <a:r>
              <a:rPr lang="x-none" altLang="en-US" sz="1200"/>
              <a:t>Then launch ddms from Linux build env (this will permit to inherit symbol path)</a:t>
            </a:r>
            <a:endParaRPr lang="x-none" altLang="en-US" sz="1200"/>
          </a:p>
          <a:p>
            <a:pPr marL="0" indent="0">
              <a:buNone/>
            </a:pPr>
            <a:r>
              <a:rPr lang="x-none" altLang="en-US" sz="1200"/>
              <a:t># ddms</a:t>
            </a:r>
            <a:endParaRPr lang="x-none" altLang="en-US" sz="1200"/>
          </a:p>
          <a:p>
            <a:pPr marL="0" indent="0">
              <a:buNone/>
            </a:pPr>
            <a:r>
              <a:rPr lang="x-none" altLang="en-US" sz="1200"/>
              <a:t>On DDMS UI, select the "Native Heap" tab.</a:t>
            </a:r>
            <a:endParaRPr lang="x-none" altLang="en-US" sz="1200"/>
          </a:p>
          <a:p>
            <a:pPr marL="0" indent="0">
              <a:buNone/>
            </a:pPr>
            <a:r>
              <a:rPr lang="x-none" altLang="en-US" sz="1200"/>
              <a:t>In //, on Android board, select the leak malloc debug library and restart the UI:</a:t>
            </a:r>
            <a:endParaRPr lang="x-none" altLang="en-US" sz="1200"/>
          </a:p>
          <a:p>
            <a:pPr marL="0" indent="0">
              <a:buNone/>
            </a:pPr>
            <a:r>
              <a:rPr lang="x-none" altLang="en-US" sz="1200"/>
              <a:t># setprop libc.debug.malloc 1</a:t>
            </a:r>
            <a:endParaRPr lang="x-none" altLang="en-US" sz="1200"/>
          </a:p>
          <a:p>
            <a:pPr marL="0" indent="0">
              <a:buNone/>
            </a:pPr>
            <a:r>
              <a:rPr lang="x-none" altLang="en-US" sz="1200"/>
              <a:t># stop</a:t>
            </a:r>
            <a:endParaRPr lang="x-none" altLang="en-US" sz="1200"/>
          </a:p>
          <a:p>
            <a:pPr marL="0" indent="0">
              <a:buNone/>
            </a:pPr>
            <a:r>
              <a:rPr lang="x-none" altLang="en-US" sz="1200"/>
              <a:t># start</a:t>
            </a:r>
            <a:endParaRPr lang="x-none" altLang="en-US" sz="1200"/>
          </a:p>
          <a:p>
            <a:pPr marL="0" indent="0">
              <a:buNone/>
            </a:pPr>
            <a:r>
              <a:rPr lang="x-none" altLang="en-US" sz="1200"/>
              <a:t>On DDMS, select a Process and click on "Snapshot Current Native Heap Usage".</a:t>
            </a:r>
            <a:endParaRPr lang="x-none" altLang="en-US" sz="1200"/>
          </a:p>
          <a:p>
            <a:pPr marL="0" indent="0">
              <a:buNone/>
            </a:pPr>
            <a:r>
              <a:rPr lang="x-none" altLang="en-US" sz="1200"/>
              <a:t>You can compare 2 snapshots using the "+-" button.</a:t>
            </a:r>
            <a:endParaRPr lang="x-none" altLang="en-US" sz="1200"/>
          </a:p>
          <a:p>
            <a:pPr marL="0" indent="0">
              <a:buNone/>
            </a:pPr>
            <a:r>
              <a:rPr lang="x-none" altLang="en-US" sz="1200"/>
              <a:t>Note</a:t>
            </a:r>
            <a:endParaRPr lang="x-none" altLang="en-US" sz="1200"/>
          </a:p>
          <a:p>
            <a:pPr marL="0" indent="0">
              <a:buNone/>
            </a:pPr>
            <a:r>
              <a:rPr lang="x-none" altLang="en-US" sz="1200"/>
              <a:t>Without DDMS, use AM:</a:t>
            </a:r>
            <a:endParaRPr lang="x-none" altLang="en-US" sz="1200"/>
          </a:p>
          <a:p>
            <a:pPr marL="0" indent="0">
              <a:buNone/>
            </a:pPr>
            <a:r>
              <a:rPr lang="x-none" altLang="en-US" sz="1200"/>
              <a:t># am dumpheap -n &lt;PID&gt; /data/dump.txt</a:t>
            </a:r>
            <a:endParaRPr lang="x-none" altLang="en-US" sz="1200"/>
          </a:p>
          <a:p>
            <a:pPr marL="0" indent="0">
              <a:buNone/>
            </a:pPr>
            <a:r>
              <a:rPr lang="x-none" altLang="en-US" sz="1200"/>
              <a:t>following patch helps to use libc.debug.malloc on OAM: https://android.intel.com/#/c/490043/</a:t>
            </a:r>
            <a:endParaRPr lang="x-none" altLang="en-US" sz="1200"/>
          </a:p>
        </p:txBody>
      </p:sp>
      <p:sp>
        <p:nvSpPr>
          <p:cNvPr id="4" name="Content Placeholder 3"/>
          <p:cNvSpPr>
            <a:spLocks noGrp="1"/>
          </p:cNvSpPr>
          <p:nvPr>
            <p:ph sz="half" idx="2"/>
          </p:nvPr>
        </p:nvSpPr>
        <p:spPr>
          <a:xfrm>
            <a:off x="6303010" y="169545"/>
            <a:ext cx="5628005" cy="6425565"/>
          </a:xfrm>
        </p:spPr>
        <p:txBody>
          <a:bodyPr>
            <a:normAutofit/>
          </a:bodyPr>
          <a:lstStyle/>
          <a:p>
            <a:pPr fontAlgn="auto">
              <a:lnSpc>
                <a:spcPct val="100000"/>
              </a:lnSpc>
            </a:pPr>
            <a:r>
              <a:rPr lang="en-US" sz="1200"/>
              <a:t>Native memory corruption detection</a:t>
            </a:r>
            <a:endParaRPr lang="en-US" sz="1200"/>
          </a:p>
          <a:p>
            <a:pPr marL="0" indent="0" fontAlgn="auto">
              <a:lnSpc>
                <a:spcPct val="100000"/>
              </a:lnSpc>
              <a:buNone/>
            </a:pPr>
            <a:r>
              <a:rPr lang="en-US" sz="1200"/>
              <a:t># setprop libc.debug.malloc=10</a:t>
            </a:r>
            <a:endParaRPr lang="en-US" sz="1200"/>
          </a:p>
          <a:p>
            <a:pPr marL="0" indent="0" fontAlgn="auto">
              <a:lnSpc>
                <a:spcPct val="100000"/>
              </a:lnSpc>
              <a:buNone/>
            </a:pPr>
            <a:r>
              <a:rPr lang="en-US" sz="1200"/>
              <a:t># stop ; start</a:t>
            </a:r>
            <a:endParaRPr lang="en-US" sz="1200"/>
          </a:p>
          <a:p>
            <a:pPr marL="0" indent="0" fontAlgn="auto">
              <a:lnSpc>
                <a:spcPct val="100000"/>
              </a:lnSpc>
              <a:buNone/>
            </a:pPr>
            <a:r>
              <a:rPr lang="en-US" sz="1200"/>
              <a:t>To make it persistent against reboot:</a:t>
            </a:r>
            <a:endParaRPr lang="en-US" sz="1200"/>
          </a:p>
          <a:p>
            <a:pPr marL="0" indent="0" fontAlgn="auto">
              <a:lnSpc>
                <a:spcPct val="100000"/>
              </a:lnSpc>
              <a:buNone/>
            </a:pPr>
            <a:r>
              <a:rPr lang="en-US" sz="1200"/>
              <a:t>$ adb root</a:t>
            </a:r>
            <a:endParaRPr lang="en-US" sz="1200"/>
          </a:p>
          <a:p>
            <a:pPr marL="0" indent="0" fontAlgn="auto">
              <a:lnSpc>
                <a:spcPct val="100000"/>
              </a:lnSpc>
              <a:buNone/>
            </a:pPr>
            <a:r>
              <a:rPr lang="en-US" sz="1200"/>
              <a:t>$ adb disable-verity</a:t>
            </a:r>
            <a:endParaRPr lang="en-US" sz="1200"/>
          </a:p>
          <a:p>
            <a:pPr marL="0" indent="0" fontAlgn="auto">
              <a:lnSpc>
                <a:spcPct val="100000"/>
              </a:lnSpc>
              <a:buNone/>
            </a:pPr>
            <a:r>
              <a:rPr lang="en-US" sz="1200"/>
              <a:t>$ adb reboot</a:t>
            </a:r>
            <a:endParaRPr lang="en-US" sz="1200"/>
          </a:p>
          <a:p>
            <a:pPr marL="0" indent="0" fontAlgn="auto">
              <a:lnSpc>
                <a:spcPct val="100000"/>
              </a:lnSpc>
              <a:buNone/>
            </a:pPr>
            <a:r>
              <a:rPr lang="en-US" sz="1200"/>
              <a:t>$ adb remount</a:t>
            </a:r>
            <a:endParaRPr lang="en-US" sz="1200"/>
          </a:p>
          <a:p>
            <a:pPr marL="0" indent="0" fontAlgn="auto">
              <a:lnSpc>
                <a:spcPct val="100000"/>
              </a:lnSpc>
              <a:buNone/>
            </a:pPr>
            <a:r>
              <a:rPr lang="en-US" sz="1200"/>
              <a:t>$ adb shell "echo libc.debug.malloc=10 &gt;&gt; /system/build.prop"</a:t>
            </a:r>
            <a:endParaRPr lang="en-US" sz="1200"/>
          </a:p>
          <a:p>
            <a:pPr marL="0" indent="0" fontAlgn="auto">
              <a:lnSpc>
                <a:spcPct val="100000"/>
              </a:lnSpc>
              <a:buNone/>
            </a:pPr>
            <a:r>
              <a:rPr lang="en-US" sz="1200"/>
              <a:t>$ adb reboot</a:t>
            </a:r>
            <a:endParaRPr lang="en-US" sz="1200"/>
          </a:p>
          <a:p>
            <a:pPr marL="171450" indent="-171450" fontAlgn="auto">
              <a:lnSpc>
                <a:spcPct val="100000"/>
              </a:lnSpc>
            </a:pPr>
            <a:r>
              <a:rPr lang="en-US" sz="1200"/>
              <a:t>Monkey test</a:t>
            </a:r>
            <a:endParaRPr lang="en-US" sz="1200"/>
          </a:p>
          <a:p>
            <a:pPr marL="0" indent="0" fontAlgn="auto">
              <a:lnSpc>
                <a:spcPct val="100000"/>
              </a:lnSpc>
              <a:buNone/>
            </a:pPr>
            <a:r>
              <a:rPr lang="en-US" sz="1200"/>
              <a:t>Useful command:</a:t>
            </a:r>
            <a:endParaRPr lang="en-US" sz="1200"/>
          </a:p>
          <a:p>
            <a:pPr marL="0" indent="0" fontAlgn="auto">
              <a:lnSpc>
                <a:spcPct val="100000"/>
              </a:lnSpc>
              <a:buNone/>
            </a:pPr>
            <a:r>
              <a:rPr lang="en-US" sz="1200"/>
              <a:t># monkey --ignore-crashes --ignore-timeouts --kill-process-after-error --ignore-security-exceptions --throttle 200 -v 2000000</a:t>
            </a:r>
            <a:endParaRPr lang="en-US" sz="1200"/>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47650"/>
          </a:xfrm>
        </p:spPr>
        <p:txBody>
          <a:bodyPr>
            <a:normAutofit fontScale="90000"/>
          </a:bodyPr>
          <a:lstStyle/>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a:bodyPr>
          <a:lstStyle/>
          <a:p>
            <a:pPr marL="171450" indent="-171450"/>
            <a:r>
              <a:rPr lang="x-none" altLang="en-US" sz="1200"/>
              <a:t>Watchdog disabling</a:t>
            </a:r>
            <a:endParaRPr lang="x-none" altLang="en-US" sz="1200"/>
          </a:p>
          <a:p>
            <a:pPr marL="0" indent="0">
              <a:buNone/>
            </a:pPr>
            <a:r>
              <a:rPr lang="x-none" altLang="en-US" sz="1200"/>
              <a:t>Kernel Watchdog</a:t>
            </a:r>
            <a:endParaRPr lang="x-none" altLang="en-US" sz="1200"/>
          </a:p>
          <a:p>
            <a:pPr marL="0" indent="0">
              <a:buNone/>
            </a:pPr>
            <a:r>
              <a:rPr lang="x-none" altLang="en-US" sz="1200"/>
              <a:t>To disable dynamically: patch kernel cmdline (adb pull/push /d/osip/cmdline) and add:</a:t>
            </a:r>
            <a:endParaRPr lang="x-none" altLang="en-US" sz="1200"/>
          </a:p>
          <a:p>
            <a:pPr marL="0" indent="0">
              <a:buNone/>
            </a:pPr>
            <a:r>
              <a:rPr lang="x-none" altLang="en-US" sz="1200"/>
              <a:t>To disable statically: patch vendor/intel/mfld_pr2/BoardConfig.mk or device/intel/moorefield/mofd_v0/BoardConfig.mk (for Moorefield), add to "BOARD_KERNEL_CMDLINE := ", recompile &amp; reflash kernel:</a:t>
            </a:r>
            <a:endParaRPr lang="x-none" altLang="en-US" sz="1200"/>
          </a:p>
          <a:p>
            <a:pPr marL="0" indent="0">
              <a:buNone/>
            </a:pPr>
            <a:r>
              <a:rPr lang="x-none" altLang="en-US" sz="1200"/>
              <a:t>    For Clovertrail:</a:t>
            </a:r>
            <a:endParaRPr lang="x-none" altLang="en-US" sz="1200"/>
          </a:p>
          <a:p>
            <a:pPr marL="0" indent="0">
              <a:buNone/>
            </a:pPr>
            <a:r>
              <a:rPr lang="x-none" altLang="en-US" sz="1200"/>
              <a:t>        intel_scu_watchdog.disable_kernel_watchdog=1</a:t>
            </a:r>
            <a:endParaRPr lang="x-none" altLang="en-US" sz="1200"/>
          </a:p>
          <a:p>
            <a:pPr marL="0" indent="0">
              <a:buNone/>
            </a:pPr>
            <a:r>
              <a:rPr lang="x-none" altLang="en-US" sz="1200"/>
              <a:t>    For Merrifield and Moorefield (Anniedale):</a:t>
            </a:r>
            <a:endParaRPr lang="x-none" altLang="en-US" sz="1200"/>
          </a:p>
          <a:p>
            <a:pPr marL="0" indent="0">
              <a:buNone/>
            </a:pPr>
            <a:r>
              <a:rPr lang="x-none" altLang="en-US" sz="1200"/>
              <a:t>        intel_scu_watchdog_evo.disable_kernel_watchdog=1</a:t>
            </a:r>
            <a:endParaRPr lang="x-none" altLang="en-US" sz="1200"/>
          </a:p>
          <a:p>
            <a:pPr marL="0" indent="0">
              <a:buNone/>
            </a:pPr>
            <a:r>
              <a:rPr lang="x-none" altLang="en-US" sz="1200"/>
              <a:t>     For Baytrail:</a:t>
            </a:r>
            <a:endParaRPr lang="x-none" altLang="en-US" sz="1200"/>
          </a:p>
          <a:p>
            <a:pPr marL="0" indent="0">
              <a:buNone/>
            </a:pPr>
            <a:r>
              <a:rPr lang="x-none" altLang="en-US" sz="1200"/>
              <a:t>        enable_tco=0</a:t>
            </a:r>
            <a:endParaRPr lang="x-none" altLang="en-US" sz="1200"/>
          </a:p>
          <a:p>
            <a:pPr marL="0" indent="0">
              <a:buNone/>
            </a:pPr>
            <a:r>
              <a:rPr lang="x-none" altLang="en-US" sz="1200"/>
              <a:t>The disable the final WD reset:</a:t>
            </a:r>
            <a:endParaRPr lang="x-none" altLang="en-US" sz="1200"/>
          </a:p>
          <a:p>
            <a:pPr marL="0" indent="0">
              <a:buNone/>
            </a:pPr>
            <a:r>
              <a:rPr lang="x-none" altLang="en-US" sz="1200"/>
              <a:t># echo "NONE" &gt; /d/watchdog/kernel_watchdog/reset_type</a:t>
            </a:r>
            <a:endParaRPr lang="x-none" altLang="en-US" sz="1200"/>
          </a:p>
          <a:p>
            <a:pPr marL="0" indent="0">
              <a:buNone/>
            </a:pPr>
            <a:r>
              <a:rPr lang="x-none" altLang="en-US" sz="1200"/>
              <a:t>  or with T32:</a:t>
            </a:r>
            <a:endParaRPr lang="x-none" altLang="en-US" sz="1200"/>
          </a:p>
          <a:p>
            <a:pPr marL="0" indent="0">
              <a:buNone/>
            </a:pPr>
            <a:r>
              <a:rPr lang="x-none" altLang="en-US" sz="1200"/>
              <a:t>d.set a:0xff11c000 %LONG 0x000061F8</a:t>
            </a:r>
            <a:endParaRPr lang="x-none" altLang="en-US" sz="1200"/>
          </a:p>
          <a:p>
            <a:pPr marL="0" indent="0">
              <a:buNone/>
            </a:pPr>
            <a:endParaRPr lang="x-none" altLang="en-US" sz="1200"/>
          </a:p>
        </p:txBody>
      </p:sp>
      <p:sp>
        <p:nvSpPr>
          <p:cNvPr id="4" name="Content Placeholder 3"/>
          <p:cNvSpPr>
            <a:spLocks noGrp="1"/>
          </p:cNvSpPr>
          <p:nvPr>
            <p:ph sz="half" idx="2"/>
          </p:nvPr>
        </p:nvSpPr>
        <p:spPr>
          <a:xfrm>
            <a:off x="6303010" y="169545"/>
            <a:ext cx="5628005" cy="6425565"/>
          </a:xfrm>
        </p:spPr>
        <p:txBody>
          <a:bodyPr>
            <a:normAutofit/>
          </a:bodyPr>
          <a:lstStyle/>
          <a:p>
            <a:pPr marL="0" indent="0">
              <a:buNone/>
            </a:pPr>
            <a:r>
              <a:rPr lang="x-none" altLang="en-US" sz="1200">
                <a:sym typeface="+mn-ea"/>
              </a:rPr>
              <a:t>To trig the watchdog:</a:t>
            </a:r>
            <a:endParaRPr lang="x-none" altLang="en-US" sz="1200"/>
          </a:p>
          <a:p>
            <a:pPr marL="0" indent="0">
              <a:buNone/>
            </a:pPr>
            <a:r>
              <a:rPr lang="x-none" altLang="en-US" sz="1200">
                <a:sym typeface="+mn-ea"/>
              </a:rPr>
              <a:t># echo 0 &gt; /sys/module/intel_scu_watchdog_evo/parameters/kicking_active</a:t>
            </a:r>
            <a:endParaRPr lang="x-none" altLang="en-US" sz="1200"/>
          </a:p>
          <a:p>
            <a:pPr marL="0" indent="0">
              <a:buNone/>
            </a:pPr>
            <a:r>
              <a:rPr lang="x-none" altLang="en-US" sz="1200">
                <a:sym typeface="+mn-ea"/>
              </a:rPr>
              <a:t>Soft lockup</a:t>
            </a:r>
            <a:endParaRPr lang="x-none" altLang="en-US" sz="1200"/>
          </a:p>
          <a:p>
            <a:pPr marL="0" indent="0">
              <a:buNone/>
            </a:pPr>
            <a:r>
              <a:rPr lang="x-none" altLang="en-US" sz="1200">
                <a:sym typeface="+mn-ea"/>
              </a:rPr>
              <a:t>To disable dynamically the WD mecanism:</a:t>
            </a:r>
            <a:endParaRPr lang="x-none" altLang="en-US" sz="1200"/>
          </a:p>
          <a:p>
            <a:pPr marL="0" indent="0">
              <a:buNone/>
            </a:pPr>
            <a:r>
              <a:rPr lang="x-none" altLang="en-US" sz="1200">
                <a:sym typeface="+mn-ea"/>
              </a:rPr>
              <a:t># echo 0 &gt; /proc/sys/kernel/watchdog</a:t>
            </a:r>
            <a:endParaRPr lang="x-none" altLang="en-US" sz="1200"/>
          </a:p>
          <a:p>
            <a:pPr marL="0" indent="0">
              <a:buNone/>
            </a:pPr>
            <a:r>
              <a:rPr lang="x-none" altLang="en-US" sz="1200">
                <a:sym typeface="+mn-ea"/>
              </a:rPr>
              <a:t>Or add in cmdline:</a:t>
            </a:r>
            <a:endParaRPr lang="x-none" altLang="en-US" sz="1200"/>
          </a:p>
          <a:p>
            <a:pPr marL="0" indent="0">
              <a:buNone/>
            </a:pPr>
            <a:r>
              <a:rPr lang="x-none" altLang="en-US" sz="1200">
                <a:sym typeface="+mn-ea"/>
              </a:rPr>
              <a:t>  nosoftlockup </a:t>
            </a:r>
            <a:endParaRPr lang="x-none" altLang="en-US" sz="1200"/>
          </a:p>
          <a:p>
            <a:pPr marL="0" indent="0">
              <a:buNone/>
            </a:pPr>
            <a:r>
              <a:rPr lang="x-none" altLang="en-US" sz="1200">
                <a:sym typeface="+mn-ea"/>
              </a:rPr>
              <a:t>Hard lockup aka NMI WD</a:t>
            </a:r>
            <a:endParaRPr lang="x-none" altLang="en-US" sz="1200"/>
          </a:p>
          <a:p>
            <a:pPr marL="0" indent="0">
              <a:buNone/>
            </a:pPr>
            <a:r>
              <a:rPr lang="x-none" altLang="en-US" sz="1200">
                <a:sym typeface="+mn-ea"/>
              </a:rPr>
              <a:t>To disable dynamically the NMI mecanism:</a:t>
            </a:r>
            <a:endParaRPr lang="x-none" altLang="en-US" sz="1200"/>
          </a:p>
          <a:p>
            <a:pPr marL="0" indent="0">
              <a:buNone/>
            </a:pPr>
            <a:r>
              <a:rPr lang="x-none" altLang="en-US" sz="1200">
                <a:sym typeface="+mn-ea"/>
              </a:rPr>
              <a:t># echo 0 &gt; /proc/sys/kernel/nmi_watchdog</a:t>
            </a:r>
            <a:endParaRPr lang="x-none" altLang="en-US" sz="1200"/>
          </a:p>
          <a:p>
            <a:pPr marL="0" indent="0">
              <a:buNone/>
            </a:pPr>
            <a:r>
              <a:rPr lang="x-none" altLang="en-US" sz="1200">
                <a:sym typeface="+mn-ea"/>
              </a:rPr>
              <a:t>Or add in cmdline:</a:t>
            </a:r>
            <a:endParaRPr lang="x-none" altLang="en-US" sz="1200"/>
          </a:p>
          <a:p>
            <a:pPr marL="0" indent="0">
              <a:buNone/>
            </a:pPr>
            <a:r>
              <a:rPr lang="x-none" altLang="en-US" sz="1200">
                <a:sym typeface="+mn-ea"/>
              </a:rPr>
              <a:t>  nowatchdog</a:t>
            </a:r>
            <a:endParaRPr lang="en-US" sz="1200"/>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47650"/>
          </a:xfrm>
        </p:spPr>
        <p:txBody>
          <a:bodyPr>
            <a:normAutofit fontScale="90000"/>
          </a:bodyPr>
          <a:lstStyle/>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a:bodyPr>
          <a:lstStyle/>
          <a:p>
            <a:pPr marL="171450" indent="-171450"/>
            <a:r>
              <a:rPr lang="x-none" altLang="en-US" sz="1200"/>
              <a:t>Watchdog disabling</a:t>
            </a:r>
            <a:endParaRPr lang="x-none" altLang="en-US" sz="1200"/>
          </a:p>
          <a:p>
            <a:pPr marL="0" indent="0">
              <a:buNone/>
            </a:pPr>
            <a:r>
              <a:rPr lang="x-none" altLang="en-US" sz="1200"/>
              <a:t>Kernel Watchdog</a:t>
            </a:r>
            <a:endParaRPr lang="x-none" altLang="en-US" sz="1200"/>
          </a:p>
          <a:p>
            <a:pPr marL="0" indent="0">
              <a:buNone/>
            </a:pPr>
            <a:r>
              <a:rPr lang="x-none" altLang="en-US" sz="1200"/>
              <a:t>To disable dynamically: patch kernel cmdline (adb pull/push /d/osip/cmdline) and add:</a:t>
            </a:r>
            <a:endParaRPr lang="x-none" altLang="en-US" sz="1200"/>
          </a:p>
          <a:p>
            <a:pPr marL="0" indent="0">
              <a:buNone/>
            </a:pPr>
            <a:r>
              <a:rPr lang="x-none" altLang="en-US" sz="1200"/>
              <a:t>To disable statically: patch vendor/intel/mfld_pr2/BoardConfig.mk or device/intel/moorefield/mofd_v0/BoardConfig.mk (for Moorefield), add to "BOARD_KERNEL_CMDLINE := ", recompile &amp; reflash kernel:</a:t>
            </a:r>
            <a:endParaRPr lang="x-none" altLang="en-US" sz="1200"/>
          </a:p>
          <a:p>
            <a:pPr marL="0" indent="0">
              <a:buNone/>
            </a:pPr>
            <a:r>
              <a:rPr lang="x-none" altLang="en-US" sz="1200"/>
              <a:t>    For Clovertrail:</a:t>
            </a:r>
            <a:endParaRPr lang="x-none" altLang="en-US" sz="1200"/>
          </a:p>
          <a:p>
            <a:pPr marL="0" indent="0">
              <a:buNone/>
            </a:pPr>
            <a:r>
              <a:rPr lang="x-none" altLang="en-US" sz="1200"/>
              <a:t>        intel_scu_watchdog.disable_kernel_watchdog=1</a:t>
            </a:r>
            <a:endParaRPr lang="x-none" altLang="en-US" sz="1200"/>
          </a:p>
          <a:p>
            <a:pPr marL="0" indent="0">
              <a:buNone/>
            </a:pPr>
            <a:r>
              <a:rPr lang="x-none" altLang="en-US" sz="1200"/>
              <a:t>    For Merrifield and Moorefield (Anniedale):</a:t>
            </a:r>
            <a:endParaRPr lang="x-none" altLang="en-US" sz="1200"/>
          </a:p>
          <a:p>
            <a:pPr marL="0" indent="0">
              <a:buNone/>
            </a:pPr>
            <a:r>
              <a:rPr lang="x-none" altLang="en-US" sz="1200"/>
              <a:t>        intel_scu_watchdog_evo.disable_kernel_watchdog=1</a:t>
            </a:r>
            <a:endParaRPr lang="x-none" altLang="en-US" sz="1200"/>
          </a:p>
          <a:p>
            <a:pPr marL="0" indent="0">
              <a:buNone/>
            </a:pPr>
            <a:r>
              <a:rPr lang="x-none" altLang="en-US" sz="1200"/>
              <a:t>     For Baytrail:</a:t>
            </a:r>
            <a:endParaRPr lang="x-none" altLang="en-US" sz="1200"/>
          </a:p>
          <a:p>
            <a:pPr marL="0" indent="0">
              <a:buNone/>
            </a:pPr>
            <a:r>
              <a:rPr lang="x-none" altLang="en-US" sz="1200"/>
              <a:t>        enable_tco=0</a:t>
            </a:r>
            <a:endParaRPr lang="x-none" altLang="en-US" sz="1200"/>
          </a:p>
          <a:p>
            <a:pPr marL="0" indent="0">
              <a:buNone/>
            </a:pPr>
            <a:r>
              <a:rPr lang="x-none" altLang="en-US" sz="1200"/>
              <a:t>The disable the final WD reset:</a:t>
            </a:r>
            <a:endParaRPr lang="x-none" altLang="en-US" sz="1200"/>
          </a:p>
          <a:p>
            <a:pPr marL="0" indent="0">
              <a:buNone/>
            </a:pPr>
            <a:r>
              <a:rPr lang="x-none" altLang="en-US" sz="1200"/>
              <a:t># echo "NONE" &gt; /d/watchdog/kernel_watchdog/reset_type</a:t>
            </a:r>
            <a:endParaRPr lang="x-none" altLang="en-US" sz="1200"/>
          </a:p>
          <a:p>
            <a:pPr marL="0" indent="0">
              <a:buNone/>
            </a:pPr>
            <a:r>
              <a:rPr lang="x-none" altLang="en-US" sz="1200"/>
              <a:t>  or with T32:</a:t>
            </a:r>
            <a:endParaRPr lang="x-none" altLang="en-US" sz="1200"/>
          </a:p>
          <a:p>
            <a:pPr marL="0" indent="0">
              <a:buNone/>
            </a:pPr>
            <a:r>
              <a:rPr lang="x-none" altLang="en-US" sz="1200"/>
              <a:t>d.set a:0xff11c000 %LONG 0x000061F8</a:t>
            </a:r>
            <a:endParaRPr lang="x-none" altLang="en-US" sz="1200"/>
          </a:p>
          <a:p>
            <a:pPr marL="0" indent="0">
              <a:buNone/>
            </a:pPr>
            <a:endParaRPr lang="x-none" altLang="en-US" sz="1200"/>
          </a:p>
        </p:txBody>
      </p:sp>
      <p:sp>
        <p:nvSpPr>
          <p:cNvPr id="4" name="Content Placeholder 3"/>
          <p:cNvSpPr>
            <a:spLocks noGrp="1"/>
          </p:cNvSpPr>
          <p:nvPr>
            <p:ph sz="half" idx="2"/>
          </p:nvPr>
        </p:nvSpPr>
        <p:spPr>
          <a:xfrm>
            <a:off x="6304915" y="1032510"/>
            <a:ext cx="5628005" cy="5563870"/>
          </a:xfrm>
        </p:spPr>
        <p:txBody>
          <a:bodyPr>
            <a:normAutofit/>
          </a:bodyPr>
          <a:lstStyle/>
          <a:p>
            <a:pPr marL="0" indent="0">
              <a:buNone/>
            </a:pPr>
            <a:r>
              <a:rPr lang="x-none" altLang="en-US" sz="1200">
                <a:sym typeface="+mn-ea"/>
              </a:rPr>
              <a:t>To trig the watchdog:</a:t>
            </a:r>
            <a:endParaRPr lang="x-none" altLang="en-US" sz="1200"/>
          </a:p>
          <a:p>
            <a:pPr marL="0" indent="0">
              <a:buNone/>
            </a:pPr>
            <a:r>
              <a:rPr lang="x-none" altLang="en-US" sz="1200">
                <a:sym typeface="+mn-ea"/>
              </a:rPr>
              <a:t># echo 0 &gt; /sys/module/intel_scu_watchdog_evo/parameters/kicking_active</a:t>
            </a:r>
            <a:endParaRPr lang="x-none" altLang="en-US" sz="1200"/>
          </a:p>
          <a:p>
            <a:pPr marL="0" indent="0">
              <a:buNone/>
            </a:pPr>
            <a:r>
              <a:rPr lang="x-none" altLang="en-US" sz="1200">
                <a:sym typeface="+mn-ea"/>
              </a:rPr>
              <a:t>Soft lockup</a:t>
            </a:r>
            <a:endParaRPr lang="x-none" altLang="en-US" sz="1200"/>
          </a:p>
          <a:p>
            <a:pPr marL="0" indent="0">
              <a:buNone/>
            </a:pPr>
            <a:r>
              <a:rPr lang="x-none" altLang="en-US" sz="1200">
                <a:sym typeface="+mn-ea"/>
              </a:rPr>
              <a:t>To disable dynamically the WD mecanism:</a:t>
            </a:r>
            <a:endParaRPr lang="x-none" altLang="en-US" sz="1200"/>
          </a:p>
          <a:p>
            <a:pPr marL="0" indent="0">
              <a:buNone/>
            </a:pPr>
            <a:r>
              <a:rPr lang="x-none" altLang="en-US" sz="1200">
                <a:sym typeface="+mn-ea"/>
              </a:rPr>
              <a:t># echo 0 &gt; /proc/sys/kernel/watchdog</a:t>
            </a:r>
            <a:endParaRPr lang="x-none" altLang="en-US" sz="1200"/>
          </a:p>
          <a:p>
            <a:pPr marL="0" indent="0">
              <a:buNone/>
            </a:pPr>
            <a:r>
              <a:rPr lang="x-none" altLang="en-US" sz="1200">
                <a:sym typeface="+mn-ea"/>
              </a:rPr>
              <a:t>Or add in cmdline:</a:t>
            </a:r>
            <a:endParaRPr lang="x-none" altLang="en-US" sz="1200"/>
          </a:p>
          <a:p>
            <a:pPr marL="0" indent="0">
              <a:buNone/>
            </a:pPr>
            <a:r>
              <a:rPr lang="x-none" altLang="en-US" sz="1200">
                <a:sym typeface="+mn-ea"/>
              </a:rPr>
              <a:t>  nosoftlockup </a:t>
            </a:r>
            <a:endParaRPr lang="x-none" altLang="en-US" sz="1200"/>
          </a:p>
          <a:p>
            <a:pPr marL="0" indent="0">
              <a:buNone/>
            </a:pPr>
            <a:r>
              <a:rPr lang="x-none" altLang="en-US" sz="1200">
                <a:sym typeface="+mn-ea"/>
              </a:rPr>
              <a:t>Hard lockup aka NMI WD</a:t>
            </a:r>
            <a:endParaRPr lang="x-none" altLang="en-US" sz="1200"/>
          </a:p>
          <a:p>
            <a:pPr marL="0" indent="0">
              <a:buNone/>
            </a:pPr>
            <a:r>
              <a:rPr lang="x-none" altLang="en-US" sz="1200">
                <a:sym typeface="+mn-ea"/>
              </a:rPr>
              <a:t>To disable dynamically the NMI mecanism:</a:t>
            </a:r>
            <a:endParaRPr lang="x-none" altLang="en-US" sz="1200"/>
          </a:p>
          <a:p>
            <a:pPr marL="0" indent="0">
              <a:buNone/>
            </a:pPr>
            <a:r>
              <a:rPr lang="x-none" altLang="en-US" sz="1200">
                <a:sym typeface="+mn-ea"/>
              </a:rPr>
              <a:t># echo 0 &gt; /proc/sys/kernel/nmi_watchdog</a:t>
            </a:r>
            <a:endParaRPr lang="x-none" altLang="en-US" sz="1200"/>
          </a:p>
          <a:p>
            <a:pPr marL="0" indent="0">
              <a:buNone/>
            </a:pPr>
            <a:r>
              <a:rPr lang="x-none" altLang="en-US" sz="1200">
                <a:sym typeface="+mn-ea"/>
              </a:rPr>
              <a:t>Or add in cmdline:</a:t>
            </a:r>
            <a:endParaRPr lang="x-none" altLang="en-US" sz="1200"/>
          </a:p>
          <a:p>
            <a:pPr marL="0" indent="0">
              <a:buNone/>
            </a:pPr>
            <a:r>
              <a:rPr lang="x-none" altLang="en-US" sz="1200">
                <a:sym typeface="+mn-ea"/>
              </a:rPr>
              <a:t>  nowatchdog</a:t>
            </a:r>
            <a:endParaRPr lang="en-US" sz="1200"/>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47650"/>
          </a:xfrm>
        </p:spPr>
        <p:txBody>
          <a:bodyPr>
            <a:normAutofit fontScale="90000"/>
          </a:bodyPr>
          <a:lstStyle/>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fontScale="90000" lnSpcReduction="20000"/>
          </a:bodyPr>
          <a:lstStyle/>
          <a:p>
            <a:pPr marL="171450" indent="-171450"/>
            <a:r>
              <a:rPr lang="x-none" altLang="en-US" sz="1200"/>
              <a:t>Performance analysis aka perf</a:t>
            </a:r>
            <a:endParaRPr lang="x-none" altLang="en-US" sz="1200"/>
          </a:p>
          <a:p>
            <a:pPr marL="0" indent="0">
              <a:buNone/>
            </a:pPr>
            <a:r>
              <a:rPr lang="x-none" altLang="en-US" sz="1200"/>
              <a:t>Compil perf tool and copy it under /system/bin:</a:t>
            </a:r>
            <a:endParaRPr lang="x-none" altLang="en-US" sz="1200"/>
          </a:p>
          <a:p>
            <a:pPr marL="0" indent="0">
              <a:buNone/>
            </a:pPr>
            <a:r>
              <a:rPr lang="x-none" altLang="en-US" sz="1200"/>
              <a:t>&gt; make perf</a:t>
            </a:r>
            <a:endParaRPr lang="x-none" altLang="en-US" sz="1200"/>
          </a:p>
          <a:p>
            <a:pPr marL="0" indent="0">
              <a:buNone/>
            </a:pPr>
            <a:r>
              <a:rPr lang="x-none" altLang="en-US" sz="1200"/>
              <a:t>&gt; adb remount ; adb push out/target/product/&lt;platform&gt;/system/bin/perf /system/bin/</a:t>
            </a:r>
            <a:endParaRPr lang="x-none" altLang="en-US" sz="1200"/>
          </a:p>
          <a:p>
            <a:pPr marL="0" indent="0">
              <a:buNone/>
            </a:pPr>
            <a:r>
              <a:rPr lang="x-none" altLang="en-US" sz="1200"/>
              <a:t>Top consumer functions:</a:t>
            </a:r>
            <a:endParaRPr lang="x-none" altLang="en-US" sz="1200"/>
          </a:p>
          <a:p>
            <a:pPr marL="0" indent="0">
              <a:buNone/>
            </a:pPr>
            <a:r>
              <a:rPr lang="x-none" altLang="en-US" sz="1200"/>
              <a:t># perf top -a [-p &lt;pid&gt;]</a:t>
            </a:r>
            <a:endParaRPr lang="x-none" altLang="en-US" sz="1200"/>
          </a:p>
          <a:p>
            <a:pPr marL="0" indent="0">
              <a:buNone/>
            </a:pPr>
            <a:r>
              <a:rPr lang="x-none" altLang="en-US" sz="1200"/>
              <a:t>PerfTop: 441 irqs/sec kernel:53.3% exact: 0.0% [1000Hz cycles], (target_pid: 2086)</a:t>
            </a:r>
            <a:endParaRPr lang="x-none" altLang="en-US" sz="1200"/>
          </a:p>
          <a:p>
            <a:pPr marL="0" indent="0">
              <a:buNone/>
            </a:pPr>
            <a:r>
              <a:rPr lang="x-none" altLang="en-US" sz="1200"/>
              <a:t>-------------------------------------------------------------------------------</a:t>
            </a:r>
            <a:endParaRPr lang="x-none" altLang="en-US" sz="1200"/>
          </a:p>
          <a:p>
            <a:pPr marL="0" indent="0">
              <a:buNone/>
            </a:pPr>
            <a:r>
              <a:rPr lang="x-none" altLang="en-US" sz="1200"/>
              <a:t>samples pcnt function DSO</a:t>
            </a:r>
            <a:endParaRPr lang="x-none" altLang="en-US" sz="1200"/>
          </a:p>
          <a:p>
            <a:pPr marL="0" indent="0">
              <a:buNone/>
            </a:pPr>
            <a:r>
              <a:rPr lang="x-none" altLang="en-US" sz="1200"/>
              <a:t>____________________________________ _________</a:t>
            </a:r>
            <a:endParaRPr lang="x-none" altLang="en-US" sz="1200"/>
          </a:p>
          <a:p>
            <a:pPr marL="0" indent="0">
              <a:buNone/>
            </a:pPr>
            <a:r>
              <a:rPr lang="x-none" altLang="en-US" sz="1200"/>
              <a:t> 89.00 7.0% dvmAsmInstructionStartCode [vdso]</a:t>
            </a:r>
            <a:endParaRPr lang="x-none" altLang="en-US" sz="1200"/>
          </a:p>
          <a:p>
            <a:pPr marL="0" indent="0">
              <a:buNone/>
            </a:pPr>
            <a:r>
              <a:rPr lang="x-none" altLang="en-US" sz="1200"/>
              <a:t> 53.00 4.1% memcpy [vdso]</a:t>
            </a:r>
            <a:endParaRPr lang="x-none" altLang="en-US" sz="1200"/>
          </a:p>
        </p:txBody>
      </p:sp>
      <p:sp>
        <p:nvSpPr>
          <p:cNvPr id="4" name="Content Placeholder 3"/>
          <p:cNvSpPr>
            <a:spLocks noGrp="1"/>
          </p:cNvSpPr>
          <p:nvPr>
            <p:ph sz="half" idx="2"/>
          </p:nvPr>
        </p:nvSpPr>
        <p:spPr>
          <a:xfrm>
            <a:off x="6305550" y="203200"/>
            <a:ext cx="5628005" cy="6393180"/>
          </a:xfrm>
        </p:spPr>
        <p:txBody>
          <a:bodyPr>
            <a:normAutofit fontScale="90000" lnSpcReduction="20000"/>
          </a:bodyPr>
          <a:lstStyle/>
          <a:p>
            <a:pPr marL="171450" indent="-171450"/>
            <a:r>
              <a:rPr lang="x-none" altLang="en-US" sz="1200">
                <a:sym typeface="+mn-ea"/>
              </a:rPr>
              <a:t>GDB</a:t>
            </a:r>
            <a:endParaRPr lang="x-none" altLang="en-US" sz="1200">
              <a:sym typeface="+mn-ea"/>
            </a:endParaRPr>
          </a:p>
          <a:p>
            <a:pPr marL="0" indent="0">
              <a:buNone/>
            </a:pPr>
            <a:r>
              <a:rPr lang="x-none" altLang="en-US" sz="1200">
                <a:sym typeface="+mn-ea"/>
              </a:rPr>
              <a:t>.gdbinit setup</a:t>
            </a:r>
            <a:endParaRPr lang="x-none" altLang="en-US" sz="1200">
              <a:sym typeface="+mn-ea"/>
            </a:endParaRPr>
          </a:p>
          <a:p>
            <a:pPr marL="0" indent="0">
              <a:buNone/>
            </a:pPr>
            <a:r>
              <a:rPr lang="x-none" altLang="en-US" sz="1200">
                <a:sym typeface="+mn-ea"/>
              </a:rPr>
              <a:t>Edit your ~/.gdbinit, and add:</a:t>
            </a:r>
            <a:endParaRPr lang="x-none" altLang="en-US" sz="1200">
              <a:sym typeface="+mn-ea"/>
            </a:endParaRPr>
          </a:p>
          <a:p>
            <a:pPr marL="0" indent="0">
              <a:buNone/>
            </a:pPr>
            <a:r>
              <a:rPr lang="x-none" altLang="en-US" sz="1200">
                <a:sym typeface="+mn-ea"/>
              </a:rPr>
              <a:t>set solib-search-path system/bin:system/lib:system/lib/hw:system/vendor/lib:system/vendor/lib/hw</a:t>
            </a:r>
            <a:endParaRPr lang="x-none" altLang="en-US" sz="1200">
              <a:sym typeface="+mn-ea"/>
            </a:endParaRPr>
          </a:p>
          <a:p>
            <a:pPr marL="0" indent="0">
              <a:buNone/>
            </a:pPr>
            <a:r>
              <a:rPr lang="x-none" altLang="en-US" sz="1200">
                <a:sym typeface="+mn-ea"/>
              </a:rPr>
              <a:t>Core dump analyzing</a:t>
            </a:r>
            <a:endParaRPr lang="x-none" altLang="en-US" sz="1200">
              <a:sym typeface="+mn-ea"/>
            </a:endParaRPr>
          </a:p>
          <a:p>
            <a:pPr marL="0" indent="0">
              <a:buNone/>
            </a:pPr>
            <a:r>
              <a:rPr lang="x-none" altLang="en-US" sz="1200">
                <a:sym typeface="+mn-ea"/>
              </a:rPr>
              <a:t># cd $OUT/symbols</a:t>
            </a:r>
            <a:endParaRPr lang="x-none" altLang="en-US" sz="1200">
              <a:sym typeface="+mn-ea"/>
            </a:endParaRPr>
          </a:p>
          <a:p>
            <a:pPr marL="0" indent="0">
              <a:buNone/>
            </a:pPr>
            <a:r>
              <a:rPr lang="x-none" altLang="en-US" sz="1200">
                <a:sym typeface="+mn-ea"/>
              </a:rPr>
              <a:t># gdb -c &lt;core&gt; system/bin/&lt;prog&gt;      // app_process32 for Java App</a:t>
            </a:r>
            <a:endParaRPr lang="x-none" altLang="en-US" sz="1200">
              <a:sym typeface="+mn-ea"/>
            </a:endParaRPr>
          </a:p>
          <a:p>
            <a:pPr marL="0" indent="0">
              <a:buNone/>
            </a:pPr>
            <a:r>
              <a:rPr lang="x-none" altLang="en-US" sz="1200">
                <a:sym typeface="+mn-ea"/>
              </a:rPr>
              <a:t>(gdb) bt</a:t>
            </a:r>
            <a:endParaRPr lang="x-none" altLang="en-US" sz="1200">
              <a:sym typeface="+mn-ea"/>
            </a:endParaRPr>
          </a:p>
          <a:p>
            <a:pPr marL="0" indent="0">
              <a:buNone/>
            </a:pPr>
            <a:r>
              <a:rPr lang="x-none" altLang="en-US" sz="1200">
                <a:sym typeface="+mn-ea"/>
              </a:rPr>
              <a:t>See other useful commands in next section:</a:t>
            </a:r>
            <a:endParaRPr lang="x-none" altLang="en-US" sz="1200">
              <a:sym typeface="+mn-ea"/>
            </a:endParaRPr>
          </a:p>
          <a:p>
            <a:pPr marL="0" indent="0">
              <a:buNone/>
            </a:pPr>
            <a:r>
              <a:rPr lang="x-none" altLang="en-US" sz="1200">
                <a:sym typeface="+mn-ea"/>
              </a:rPr>
              <a:t>Remote debugging</a:t>
            </a:r>
            <a:endParaRPr lang="x-none" altLang="en-US" sz="1200">
              <a:sym typeface="+mn-ea"/>
            </a:endParaRPr>
          </a:p>
          <a:p>
            <a:pPr marL="0" indent="0">
              <a:buNone/>
            </a:pPr>
            <a:r>
              <a:rPr lang="x-none" altLang="en-US" sz="1200">
                <a:sym typeface="+mn-ea"/>
              </a:rPr>
              <a:t>Using gdbRemote.sh script</a:t>
            </a:r>
            <a:endParaRPr lang="x-none" altLang="en-US" sz="1200">
              <a:sym typeface="+mn-ea"/>
            </a:endParaRPr>
          </a:p>
          <a:p>
            <a:pPr marL="0" indent="0">
              <a:buNone/>
            </a:pPr>
            <a:r>
              <a:rPr lang="x-none" altLang="en-US" sz="1200">
                <a:sym typeface="+mn-ea"/>
              </a:rPr>
              <a:t>Download on the Host containing the Android build:  gdbRemote.sh</a:t>
            </a:r>
            <a:endParaRPr lang="x-none" altLang="en-US" sz="1200">
              <a:sym typeface="+mn-ea"/>
            </a:endParaRPr>
          </a:p>
          <a:p>
            <a:pPr marL="0" indent="0">
              <a:buNone/>
            </a:pPr>
            <a:r>
              <a:rPr lang="x-none" altLang="en-US" sz="1200">
                <a:sym typeface="+mn-ea"/>
              </a:rPr>
              <a:t>Connect the board thru adb, then, launch on Host machine:</a:t>
            </a:r>
            <a:endParaRPr lang="x-none" altLang="en-US" sz="1200">
              <a:sym typeface="+mn-ea"/>
            </a:endParaRPr>
          </a:p>
          <a:p>
            <a:pPr marL="0" indent="0">
              <a:buNone/>
            </a:pPr>
            <a:r>
              <a:rPr lang="x-none" altLang="en-US" sz="1200">
                <a:sym typeface="+mn-ea"/>
              </a:rPr>
              <a:t># gdbRemote.sh &lt;progname|pid&gt;</a:t>
            </a:r>
            <a:endParaRPr lang="x-none" altLang="en-US" sz="1200">
              <a:sym typeface="+mn-ea"/>
            </a:endParaRPr>
          </a:p>
          <a:p>
            <a:pPr marL="0" indent="0">
              <a:buNone/>
            </a:pPr>
            <a:r>
              <a:rPr lang="x-none" altLang="en-US" sz="1200">
                <a:sym typeface="+mn-ea"/>
              </a:rPr>
              <a:t>Manual way</a:t>
            </a:r>
            <a:endParaRPr lang="x-none" altLang="en-US" sz="1200">
              <a:sym typeface="+mn-ea"/>
            </a:endParaRPr>
          </a:p>
          <a:p>
            <a:pPr marL="0" indent="0">
              <a:buNone/>
            </a:pPr>
            <a:r>
              <a:rPr lang="x-none" altLang="en-US" sz="1200">
                <a:sym typeface="+mn-ea"/>
              </a:rPr>
              <a:t>From the Host machine containing the Android build:</a:t>
            </a:r>
            <a:endParaRPr lang="x-none" altLang="en-US" sz="1200">
              <a:sym typeface="+mn-ea"/>
            </a:endParaRPr>
          </a:p>
          <a:p>
            <a:pPr marL="0" indent="0">
              <a:buNone/>
            </a:pPr>
            <a:r>
              <a:rPr lang="x-none" altLang="en-US" sz="1200">
                <a:sym typeface="+mn-ea"/>
              </a:rPr>
              <a:t># adb forward tcp:1234 tcp:1234</a:t>
            </a:r>
            <a:endParaRPr lang="x-none" altLang="en-US" sz="1200">
              <a:sym typeface="+mn-ea"/>
            </a:endParaRPr>
          </a:p>
          <a:p>
            <a:pPr marL="0" indent="0">
              <a:buNone/>
            </a:pPr>
            <a:r>
              <a:rPr lang="x-none" altLang="en-US" sz="1200">
                <a:sym typeface="+mn-ea"/>
              </a:rPr>
              <a:t>On Target, launch the process, then attach to it:</a:t>
            </a:r>
            <a:endParaRPr lang="x-none" altLang="en-US" sz="1200">
              <a:sym typeface="+mn-ea"/>
            </a:endParaRPr>
          </a:p>
          <a:p>
            <a:pPr marL="0" indent="0">
              <a:buNone/>
            </a:pPr>
            <a:r>
              <a:rPr lang="x-none" altLang="en-US" sz="1200">
                <a:sym typeface="+mn-ea"/>
              </a:rPr>
              <a:t># gdbserver --attach :1234 `pgrep &lt;progname&gt;`</a:t>
            </a:r>
            <a:endParaRPr lang="x-none" altLang="en-US" sz="1200">
              <a:sym typeface="+mn-ea"/>
            </a:endParaRPr>
          </a:p>
          <a:p>
            <a:pPr marL="0" indent="0">
              <a:buNone/>
            </a:pPr>
            <a:r>
              <a:rPr lang="x-none" altLang="en-US" sz="1200">
                <a:sym typeface="+mn-ea"/>
              </a:rPr>
              <a:t>On Host:</a:t>
            </a:r>
            <a:endParaRPr lang="x-none" altLang="en-US" sz="1200">
              <a:sym typeface="+mn-ea"/>
            </a:endParaRPr>
          </a:p>
          <a:p>
            <a:pPr marL="0" indent="0">
              <a:buNone/>
            </a:pPr>
            <a:r>
              <a:rPr lang="x-none" altLang="en-US" sz="1200">
                <a:sym typeface="+mn-ea"/>
              </a:rPr>
              <a:t># cd $ANDROID_PRODUCT_OUT/symbols</a:t>
            </a:r>
            <a:endParaRPr lang="x-none" altLang="en-US" sz="1200">
              <a:sym typeface="+mn-ea"/>
            </a:endParaRPr>
          </a:p>
          <a:p>
            <a:pPr marL="0" indent="0">
              <a:buNone/>
            </a:pPr>
            <a:r>
              <a:rPr lang="x-none" altLang="en-US" sz="1200">
                <a:sym typeface="+mn-ea"/>
              </a:rPr>
              <a:t># gdb system/bin/&lt;prog&gt; // app_process32 for Java App</a:t>
            </a:r>
            <a:endParaRPr lang="x-none" altLang="en-US" sz="1200">
              <a:sym typeface="+mn-ea"/>
            </a:endParaRPr>
          </a:p>
          <a:p>
            <a:pPr marL="0" indent="0">
              <a:buNone/>
            </a:pPr>
            <a:r>
              <a:rPr lang="x-none" altLang="en-US" sz="1200">
                <a:sym typeface="+mn-ea"/>
              </a:rPr>
              <a:t>(gdb) target remote :1234</a:t>
            </a:r>
            <a:endParaRPr lang="x-none" altLang="en-US" sz="1200">
              <a:sym typeface="+mn-ea"/>
            </a:endParaRPr>
          </a:p>
          <a:p>
            <a:pPr marL="0" indent="0">
              <a:buNone/>
            </a:pPr>
            <a:r>
              <a:rPr lang="x-none" altLang="en-US" sz="1200">
                <a:sym typeface="+mn-ea"/>
              </a:rPr>
              <a:t>(gdb) continue</a:t>
            </a:r>
            <a:endParaRPr lang="x-none" altLang="en-US" sz="1200">
              <a:sym typeface="+mn-ea"/>
            </a:endParaRPr>
          </a:p>
          <a:p>
            <a:pPr marL="0" indent="0">
              <a:buNone/>
            </a:pPr>
            <a:r>
              <a:rPr lang="x-none" altLang="en-US" sz="1200">
                <a:sym typeface="+mn-ea"/>
              </a:rPr>
              <a:t>Generate the issue, then play with gdb.</a:t>
            </a:r>
            <a:endParaRPr lang="x-none" altLang="en-US" sz="1200">
              <a:sym typeface="+mn-ea"/>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47650"/>
          </a:xfrm>
        </p:spPr>
        <p:txBody>
          <a:bodyPr>
            <a:normAutofit fontScale="90000"/>
          </a:bodyPr>
          <a:lstStyle/>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fontScale="85000" lnSpcReduction="10000"/>
          </a:bodyPr>
          <a:lstStyle/>
          <a:p>
            <a:pPr marL="171450" indent="-171450"/>
            <a:r>
              <a:rPr lang="x-none" altLang="en-US" sz="1200"/>
              <a:t>SocWatch</a:t>
            </a:r>
            <a:endParaRPr lang="x-none" altLang="en-US" sz="1200"/>
          </a:p>
          <a:p>
            <a:pPr marL="0" indent="0">
              <a:buNone/>
            </a:pPr>
            <a:r>
              <a:rPr lang="x-none" altLang="en-US" sz="1200"/>
              <a:t>Socwatch is a tool to collect power metrics from a running system for offline analysis</a:t>
            </a:r>
            <a:endParaRPr lang="x-none" altLang="en-US" sz="1200"/>
          </a:p>
          <a:p>
            <a:pPr marL="0" indent="0">
              <a:buNone/>
            </a:pPr>
            <a:r>
              <a:rPr lang="x-none" altLang="en-US" sz="1200"/>
              <a:t>Useful links:</a:t>
            </a:r>
            <a:endParaRPr lang="x-none" altLang="en-US" sz="1200"/>
          </a:p>
          <a:p>
            <a:pPr marL="0" indent="0">
              <a:buNone/>
            </a:pPr>
            <a:r>
              <a:rPr lang="x-none" altLang="en-US" sz="1200"/>
              <a:t>https://software.intel.com/en-us/articles/intel-system-studio-support-for-yocto-project-faq</a:t>
            </a:r>
            <a:endParaRPr lang="x-none" altLang="en-US" sz="1200"/>
          </a:p>
          <a:p>
            <a:pPr marL="0" indent="0">
              <a:buNone/>
            </a:pPr>
            <a:r>
              <a:rPr lang="x-none" altLang="en-US" sz="1200"/>
              <a:t>Using SocWatch with GordonPeak and MRB</a:t>
            </a:r>
            <a:endParaRPr lang="x-none" altLang="en-US" sz="1200"/>
          </a:p>
          <a:p>
            <a:pPr marL="0" indent="0">
              <a:buNone/>
            </a:pPr>
            <a:r>
              <a:rPr lang="x-none" altLang="en-US" sz="1200"/>
              <a:t>Building an image with socwatch binaries and kernel drivers</a:t>
            </a:r>
            <a:endParaRPr lang="x-none" altLang="en-US" sz="1200"/>
          </a:p>
          <a:p>
            <a:pPr marL="0" indent="0">
              <a:buNone/>
            </a:pPr>
            <a:r>
              <a:rPr lang="x-none" altLang="en-US" sz="1200"/>
              <a:t>    Modify conf/local.conf, append this:</a:t>
            </a:r>
            <a:endParaRPr lang="x-none" altLang="en-US" sz="1200"/>
          </a:p>
          <a:p>
            <a:pPr marL="0" indent="0">
              <a:buNone/>
            </a:pPr>
            <a:r>
              <a:rPr lang="x-none" altLang="en-US" sz="1200"/>
              <a:t>MACHINE_FEATURES_append = " socwatch"</a:t>
            </a:r>
            <a:endParaRPr lang="x-none" altLang="en-US" sz="1200"/>
          </a:p>
          <a:p>
            <a:pPr marL="0" indent="0">
              <a:buNone/>
            </a:pPr>
            <a:r>
              <a:rPr lang="x-none" altLang="en-US" sz="1200"/>
              <a:t>IMAGE_INSTALL_append = " socwatch socwatch-doc"</a:t>
            </a:r>
            <a:endParaRPr lang="x-none" altLang="en-US" sz="1200"/>
          </a:p>
          <a:p>
            <a:pPr marL="0" indent="0">
              <a:buNone/>
            </a:pPr>
            <a:r>
              <a:rPr lang="x-none" altLang="en-US" sz="1200"/>
              <a:t>    Create your image with "bitbake ias-kc-pf-image", install on target</a:t>
            </a:r>
            <a:endParaRPr lang="x-none" altLang="en-US" sz="1200"/>
          </a:p>
          <a:p>
            <a:pPr marL="0" indent="0">
              <a:buNone/>
            </a:pPr>
            <a:r>
              <a:rPr lang="x-none" altLang="en-US" sz="1200"/>
              <a:t>    (one-time operation) Create /lib64 symlink:</a:t>
            </a:r>
            <a:endParaRPr lang="x-none" altLang="en-US" sz="1200"/>
          </a:p>
          <a:p>
            <a:pPr marL="0" indent="0">
              <a:buNone/>
            </a:pPr>
            <a:r>
              <a:rPr lang="x-none" altLang="en-US" sz="1200"/>
              <a:t>$ mount / -o remount,rw</a:t>
            </a:r>
            <a:endParaRPr lang="x-none" altLang="en-US" sz="1200"/>
          </a:p>
          <a:p>
            <a:pPr marL="0" indent="0">
              <a:buNone/>
            </a:pPr>
            <a:r>
              <a:rPr lang="x-none" altLang="en-US" sz="1200"/>
              <a:t>$ ln -s /lib /lib64</a:t>
            </a:r>
            <a:endParaRPr lang="x-none" altLang="en-US" sz="1200"/>
          </a:p>
          <a:p>
            <a:pPr marL="0" indent="0">
              <a:buNone/>
            </a:pPr>
            <a:r>
              <a:rPr lang="x-none" altLang="en-US" sz="1200"/>
              <a:t>    Load required kernel modules:</a:t>
            </a:r>
            <a:endParaRPr lang="x-none" altLang="en-US" sz="1200"/>
          </a:p>
          <a:p>
            <a:pPr marL="0" indent="0">
              <a:buNone/>
            </a:pPr>
            <a:r>
              <a:rPr lang="x-none" altLang="en-US" sz="1200"/>
              <a:t>$ modprobe socperf2_0</a:t>
            </a:r>
            <a:endParaRPr lang="x-none" altLang="en-US" sz="1200"/>
          </a:p>
          <a:p>
            <a:pPr marL="0" indent="0">
              <a:buNone/>
            </a:pPr>
            <a:r>
              <a:rPr lang="x-none" altLang="en-US" sz="1200"/>
              <a:t>$ modprobe socwatch2_3</a:t>
            </a:r>
            <a:endParaRPr lang="x-none" altLang="en-US" sz="1200"/>
          </a:p>
          <a:p>
            <a:pPr marL="0" indent="0">
              <a:buNone/>
            </a:pPr>
            <a:r>
              <a:rPr lang="x-none" altLang="en-US" sz="1200"/>
              <a:t>    Check kernel messages in "dmesg" output:</a:t>
            </a:r>
            <a:endParaRPr lang="x-none" altLang="en-US" sz="1200"/>
          </a:p>
          <a:p>
            <a:pPr marL="0" indent="0">
              <a:buNone/>
            </a:pPr>
            <a:r>
              <a:rPr lang="x-none" altLang="en-US" sz="1200"/>
              <a:t>$ dmesg | tail -20</a:t>
            </a:r>
            <a:endParaRPr lang="x-none" altLang="en-US" sz="1200"/>
          </a:p>
          <a:p>
            <a:pPr marL="0" indent="0">
              <a:buNone/>
            </a:pPr>
            <a:r>
              <a:rPr lang="x-none" altLang="en-US" sz="1200"/>
              <a:t>...</a:t>
            </a:r>
            <a:endParaRPr lang="x-none" altLang="en-US" sz="1200"/>
          </a:p>
          <a:p>
            <a:pPr marL="0" indent="0">
              <a:buNone/>
            </a:pPr>
            <a:r>
              <a:rPr lang="x-none" altLang="en-US" sz="1200"/>
              <a:t>[  287.670926] socperf2_0: SocPerf Driver loading...</a:t>
            </a:r>
            <a:endParaRPr lang="x-none" altLang="en-US" sz="1200"/>
          </a:p>
          <a:p>
            <a:pPr marL="0" indent="0">
              <a:buNone/>
            </a:pPr>
            <a:r>
              <a:rPr lang="x-none" altLang="en-US" sz="1200"/>
              <a:t>[  292.310658] OK: LOADED SoC Watch Driver</a:t>
            </a:r>
            <a:endParaRPr lang="x-none" altLang="en-US" sz="1200"/>
          </a:p>
        </p:txBody>
      </p:sp>
      <p:sp>
        <p:nvSpPr>
          <p:cNvPr id="4" name="Content Placeholder 3"/>
          <p:cNvSpPr>
            <a:spLocks noGrp="1"/>
          </p:cNvSpPr>
          <p:nvPr>
            <p:ph sz="half" idx="2"/>
          </p:nvPr>
        </p:nvSpPr>
        <p:spPr>
          <a:xfrm>
            <a:off x="6305550" y="203200"/>
            <a:ext cx="5628005" cy="6393180"/>
          </a:xfrm>
        </p:spPr>
        <p:txBody>
          <a:bodyPr>
            <a:normAutofit fontScale="85000" lnSpcReduction="10000"/>
          </a:bodyPr>
          <a:lstStyle/>
          <a:p>
            <a:pPr marL="0" indent="0">
              <a:buNone/>
            </a:pPr>
            <a:r>
              <a:rPr lang="x-none" altLang="en-US" sz="1200">
                <a:sym typeface="+mn-ea"/>
              </a:rPr>
              <a:t>    Tool example invocation (see RTC 193700, or also https://software.intel.com/en-us/node/589913:</a:t>
            </a:r>
            <a:endParaRPr lang="x-none" altLang="en-US" sz="1200">
              <a:sym typeface="+mn-ea"/>
            </a:endParaRPr>
          </a:p>
          <a:p>
            <a:pPr marL="0" indent="0">
              <a:buNone/>
            </a:pPr>
            <a:r>
              <a:rPr lang="x-none" altLang="en-US" sz="1200">
                <a:sym typeface="+mn-ea"/>
              </a:rPr>
              <a:t>        Initialize environment</a:t>
            </a:r>
            <a:endParaRPr lang="x-none" altLang="en-US" sz="1200">
              <a:sym typeface="+mn-ea"/>
            </a:endParaRPr>
          </a:p>
          <a:p>
            <a:pPr marL="0" indent="0">
              <a:buNone/>
            </a:pPr>
            <a:r>
              <a:rPr lang="x-none" altLang="en-US" sz="1200">
                <a:sym typeface="+mn-ea"/>
              </a:rPr>
              <a:t>cd /opt/intel/socwatch</a:t>
            </a:r>
            <a:endParaRPr lang="x-none" altLang="en-US" sz="1200">
              <a:sym typeface="+mn-ea"/>
            </a:endParaRPr>
          </a:p>
          <a:p>
            <a:pPr marL="0" indent="0">
              <a:buNone/>
            </a:pPr>
            <a:r>
              <a:rPr lang="x-none" altLang="en-US" sz="1200">
                <a:sym typeface="+mn-ea"/>
              </a:rPr>
              <a:t>. ./setup_socwatch_env.sh</a:t>
            </a:r>
            <a:endParaRPr lang="x-none" altLang="en-US" sz="1200">
              <a:sym typeface="+mn-ea"/>
            </a:endParaRPr>
          </a:p>
          <a:p>
            <a:pPr marL="0" indent="0">
              <a:buNone/>
            </a:pPr>
            <a:endParaRPr lang="x-none" altLang="en-US" sz="1200">
              <a:sym typeface="+mn-ea"/>
            </a:endParaRPr>
          </a:p>
          <a:p>
            <a:pPr marL="0" indent="0">
              <a:buNone/>
            </a:pPr>
            <a:r>
              <a:rPr lang="x-none" altLang="en-US" sz="1200">
                <a:sym typeface="+mn-ea"/>
              </a:rPr>
              <a:t>    Use the following command to collect and report CPU C-state and P-state residency data and system sleep state residency for the platform for 10 seconds. Intel SoC Watch will write a summary report to the file SOCWatchOutput.csv. Attention, socwatch needs a writable path to write its output files to, so let's do it in /tmp</a:t>
            </a:r>
            <a:endParaRPr lang="x-none" altLang="en-US" sz="1200">
              <a:sym typeface="+mn-ea"/>
            </a:endParaRPr>
          </a:p>
          <a:p>
            <a:pPr marL="0" indent="0">
              <a:buNone/>
            </a:pPr>
            <a:endParaRPr lang="x-none" altLang="en-US" sz="1200">
              <a:sym typeface="+mn-ea"/>
            </a:endParaRPr>
          </a:p>
          <a:p>
            <a:pPr marL="0" indent="0">
              <a:buNone/>
            </a:pPr>
            <a:r>
              <a:rPr lang="x-none" altLang="en-US" sz="1200">
                <a:sym typeface="+mn-ea"/>
              </a:rPr>
              <a:t>$ cd /tmp </a:t>
            </a:r>
            <a:endParaRPr lang="x-none" altLang="en-US" sz="1200">
              <a:sym typeface="+mn-ea"/>
            </a:endParaRPr>
          </a:p>
          <a:p>
            <a:pPr marL="0" indent="0">
              <a:buNone/>
            </a:pPr>
            <a:r>
              <a:rPr lang="x-none" altLang="en-US" sz="1200">
                <a:sym typeface="+mn-ea"/>
              </a:rPr>
              <a:t>$ socwatch -t 10 -f cpu -f sstate</a:t>
            </a:r>
            <a:endParaRPr lang="x-none" altLang="en-US" sz="1200">
              <a:sym typeface="+mn-ea"/>
            </a:endParaRPr>
          </a:p>
          <a:p>
            <a:pPr marL="0" indent="0">
              <a:buNone/>
            </a:pPr>
            <a:r>
              <a:rPr lang="x-none" altLang="en-US" sz="1200">
                <a:sym typeface="+mn-ea"/>
              </a:rPr>
              <a:t># this creates the output files "SocWatchOutput.csv" and "SocWatchOutput.sw2"</a:t>
            </a:r>
            <a:endParaRPr lang="x-none" altLang="en-US" sz="1200">
              <a:sym typeface="+mn-ea"/>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47650"/>
          </a:xfrm>
        </p:spPr>
        <p:txBody>
          <a:bodyPr>
            <a:normAutofit fontScale="90000"/>
          </a:bodyPr>
          <a:lstStyle/>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a:bodyPr>
          <a:lstStyle/>
          <a:p>
            <a:pPr marL="171450" indent="-171450"/>
            <a:r>
              <a:rPr lang="x-none" altLang="en-US" sz="1200"/>
              <a:t>Prepare Yocto Linux for VTune Profiling</a:t>
            </a:r>
            <a:endParaRPr lang="x-none" altLang="en-US" sz="1200"/>
          </a:p>
          <a:p>
            <a:pPr marL="0" indent="0">
              <a:buNone/>
            </a:pPr>
            <a:r>
              <a:rPr lang="x-none" altLang="en-US" sz="1200"/>
              <a:t>1. Download Vtune layer package meta-intel-iss from link https://software.intel.com/en-us/articles/intel-system-studio-support-for-yocto-project-faq#op2</a:t>
            </a:r>
            <a:endParaRPr lang="x-none" altLang="en-US" sz="1200"/>
          </a:p>
          <a:p>
            <a:pPr marL="0" indent="0">
              <a:buNone/>
            </a:pPr>
            <a:r>
              <a:rPr lang="x-none" altLang="en-US" sz="1200"/>
              <a:t>2. Download the Intel VTune Amplifier target package from link https://software.intel.com/en-us/system-studio/2017</a:t>
            </a:r>
            <a:endParaRPr lang="x-none" altLang="en-US" sz="1200"/>
          </a:p>
          <a:p>
            <a:pPr marL="0" indent="0">
              <a:buNone/>
            </a:pPr>
            <a:r>
              <a:rPr lang="x-none" altLang="en-US" sz="1200"/>
              <a:t>Extract the VTune Amplifier target package to your local folder, e.g. /home/my/Downloads/RPM_PATH/.</a:t>
            </a:r>
            <a:endParaRPr lang="x-none" altLang="en-US" sz="1200"/>
          </a:p>
          <a:p>
            <a:pPr marL="0" indent="0">
              <a:buNone/>
            </a:pPr>
            <a:r>
              <a:rPr lang="x-none" altLang="en-US" sz="1200"/>
              <a:t> 3.   Add meta-intel-iss layer to the Yocto* build layer conf file</a:t>
            </a:r>
            <a:endParaRPr lang="x-none" altLang="en-US" sz="1200"/>
          </a:p>
          <a:p>
            <a:pPr marL="0" indent="0">
              <a:buNone/>
            </a:pPr>
            <a:r>
              <a:rPr lang="x-none" altLang="en-US" sz="1200"/>
              <a:t>$ vi "conf/bblayers.conf"</a:t>
            </a:r>
            <a:endParaRPr lang="x-none" altLang="en-US" sz="1200"/>
          </a:p>
          <a:p>
            <a:pPr marL="0" indent="0">
              <a:buNone/>
            </a:pPr>
            <a:r>
              <a:rPr lang="x-none" altLang="en-US" sz="1200"/>
              <a:t>  BBLAYERS = " \</a:t>
            </a:r>
            <a:endParaRPr lang="x-none" altLang="en-US" sz="1200"/>
          </a:p>
          <a:p>
            <a:pPr marL="0" indent="0">
              <a:buNone/>
            </a:pPr>
            <a:r>
              <a:rPr lang="x-none" altLang="en-US" sz="1200"/>
              <a:t>    ...</a:t>
            </a:r>
            <a:endParaRPr lang="x-none" altLang="en-US" sz="1200"/>
          </a:p>
          <a:p>
            <a:pPr marL="0" indent="0">
              <a:buNone/>
            </a:pPr>
            <a:r>
              <a:rPr lang="x-none" altLang="en-US" sz="1200"/>
              <a:t>    /path/to/meta-intel-iss \</a:t>
            </a:r>
            <a:endParaRPr lang="x-none" altLang="en-US" sz="1200"/>
          </a:p>
          <a:p>
            <a:pPr marL="0" indent="0">
              <a:buNone/>
            </a:pPr>
            <a:r>
              <a:rPr lang="x-none" altLang="en-US" sz="1200"/>
              <a:t>4.    Edit the local.conf to include the path where you have placed your  VTune Amplifier target package.</a:t>
            </a:r>
            <a:endParaRPr lang="x-none" altLang="en-US" sz="1200"/>
          </a:p>
          <a:p>
            <a:pPr marL="0" indent="0">
              <a:buNone/>
            </a:pPr>
            <a:r>
              <a:rPr lang="x-none" altLang="en-US" sz="1200"/>
              <a:t>$ vi "conf/local.conf"</a:t>
            </a:r>
            <a:endParaRPr lang="x-none" altLang="en-US" sz="1200"/>
          </a:p>
          <a:p>
            <a:pPr marL="0" indent="0">
              <a:buNone/>
            </a:pPr>
            <a:r>
              <a:rPr lang="x-none" altLang="en-US" sz="1200"/>
              <a:t>RPM_PATH=”&lt;full_path_to_where_you_have_placed_the_downloaded_packages&gt;”</a:t>
            </a:r>
            <a:endParaRPr lang="x-none" altLang="en-US" sz="1200"/>
          </a:p>
          <a:p>
            <a:pPr marL="0" indent="0">
              <a:buNone/>
            </a:pPr>
            <a:r>
              <a:rPr lang="x-none" altLang="en-US" sz="1200"/>
              <a:t>e.g. RPM_PATH=”/home/my/Downloads/RPM_PATH”</a:t>
            </a:r>
            <a:endParaRPr lang="x-none" altLang="en-US" sz="1200"/>
          </a:p>
        </p:txBody>
      </p:sp>
      <p:sp>
        <p:nvSpPr>
          <p:cNvPr id="4" name="Content Placeholder 3"/>
          <p:cNvSpPr>
            <a:spLocks noGrp="1"/>
          </p:cNvSpPr>
          <p:nvPr>
            <p:ph sz="half" idx="2"/>
          </p:nvPr>
        </p:nvSpPr>
        <p:spPr>
          <a:xfrm>
            <a:off x="6305550" y="203200"/>
            <a:ext cx="5628005" cy="6393180"/>
          </a:xfrm>
        </p:spPr>
        <p:txBody>
          <a:bodyPr>
            <a:normAutofit/>
          </a:bodyPr>
          <a:lstStyle/>
          <a:p>
            <a:pPr marL="0" indent="0">
              <a:buNone/>
            </a:pPr>
            <a:r>
              <a:rPr lang="x-none" altLang="en-US" sz="1200">
                <a:sym typeface="+mn-ea"/>
              </a:rPr>
              <a:t>5.    Add the desired recipes to "conf/local.conf":</a:t>
            </a:r>
            <a:endParaRPr lang="x-none" altLang="en-US" sz="1200">
              <a:sym typeface="+mn-ea"/>
            </a:endParaRPr>
          </a:p>
          <a:p>
            <a:pPr marL="0" indent="0">
              <a:buNone/>
            </a:pPr>
            <a:r>
              <a:rPr lang="x-none" altLang="en-US" sz="1200">
                <a:sym typeface="+mn-ea"/>
              </a:rPr>
              <a:t>$ vi "conf/local.conf"</a:t>
            </a:r>
            <a:endParaRPr lang="x-none" altLang="en-US" sz="1200">
              <a:sym typeface="+mn-ea"/>
            </a:endParaRPr>
          </a:p>
          <a:p>
            <a:pPr marL="0" indent="0">
              <a:buNone/>
            </a:pPr>
            <a:r>
              <a:rPr lang="x-none" altLang="en-US" sz="1200">
                <a:sym typeface="+mn-ea"/>
              </a:rPr>
              <a:t>For installing Intel VTune Amplifier target, add the following line:</a:t>
            </a:r>
            <a:endParaRPr lang="x-none" altLang="en-US" sz="1200">
              <a:sym typeface="+mn-ea"/>
            </a:endParaRPr>
          </a:p>
          <a:p>
            <a:pPr marL="0" indent="0">
              <a:buNone/>
            </a:pPr>
            <a:r>
              <a:rPr lang="x-none" altLang="en-US" sz="1200">
                <a:sym typeface="+mn-ea"/>
              </a:rPr>
              <a:t>IMAGE_INSTALL_append = " intel-iss-vtune-target"</a:t>
            </a:r>
            <a:endParaRPr lang="x-none" altLang="en-US" sz="1200">
              <a:sym typeface="+mn-ea"/>
            </a:endParaRPr>
          </a:p>
          <a:p>
            <a:pPr marL="0" indent="0">
              <a:buNone/>
            </a:pPr>
            <a:r>
              <a:rPr lang="x-none" altLang="en-US" sz="1200">
                <a:sym typeface="+mn-ea"/>
              </a:rPr>
              <a:t>6.    Build the Yocto image using:</a:t>
            </a:r>
            <a:endParaRPr lang="x-none" altLang="en-US" sz="1200">
              <a:sym typeface="+mn-ea"/>
            </a:endParaRPr>
          </a:p>
          <a:p>
            <a:pPr marL="0" indent="0">
              <a:buNone/>
            </a:pPr>
            <a:r>
              <a:rPr lang="x-none" altLang="en-US" sz="1200">
                <a:sym typeface="+mn-ea"/>
              </a:rPr>
              <a:t>    $ bitbake ias-kc-pf-image</a:t>
            </a:r>
            <a:endParaRPr lang="x-none" altLang="en-US" sz="1200">
              <a:sym typeface="+mn-ea"/>
            </a:endParaRPr>
          </a:p>
          <a:p>
            <a:pPr marL="0" indent="0">
              <a:buNone/>
            </a:pPr>
            <a:r>
              <a:rPr lang="x-none" altLang="en-US" sz="1200">
                <a:sym typeface="+mn-ea"/>
              </a:rPr>
              <a:t>7.    Flash kernel image and rootfs to MRB</a:t>
            </a:r>
            <a:endParaRPr lang="x-none" altLang="en-US" sz="1200">
              <a:sym typeface="+mn-ea"/>
            </a:endParaRPr>
          </a:p>
          <a:p>
            <a:pPr marL="0" indent="0">
              <a:buNone/>
            </a:pPr>
            <a:r>
              <a:rPr lang="x-none" altLang="en-US" sz="1200">
                <a:sym typeface="+mn-ea"/>
              </a:rPr>
              <a:t>8.    Verify and install the VTune Amplifier on your target Linux system.</a:t>
            </a:r>
            <a:endParaRPr lang="x-none" altLang="en-US" sz="1200">
              <a:sym typeface="+mn-ea"/>
            </a:endParaRPr>
          </a:p>
          <a:p>
            <a:pPr marL="0" indent="0">
              <a:buNone/>
            </a:pPr>
            <a:r>
              <a:rPr lang="x-none" altLang="en-US" sz="1200">
                <a:sym typeface="+mn-ea"/>
              </a:rPr>
              <a:t>$ cd vtune_amplifier_2017_for_systems.x.y.z/sepdk/src</a:t>
            </a:r>
            <a:endParaRPr lang="x-none" altLang="en-US" sz="1200">
              <a:sym typeface="+mn-ea"/>
            </a:endParaRPr>
          </a:p>
          <a:p>
            <a:pPr marL="0" indent="0">
              <a:buNone/>
            </a:pPr>
            <a:r>
              <a:rPr lang="x-none" altLang="en-US" sz="1200">
                <a:sym typeface="+mn-ea"/>
              </a:rPr>
              <a:t>$ ./insmod-sep</a:t>
            </a:r>
            <a:endParaRPr lang="x-none" altLang="en-US" sz="1200">
              <a:sym typeface="+mn-ea"/>
            </a:endParaRPr>
          </a:p>
          <a:p>
            <a:pPr marL="0" indent="0">
              <a:buNone/>
            </a:pPr>
            <a:r>
              <a:rPr lang="x-none" altLang="en-US" sz="1200">
                <a:sym typeface="+mn-ea"/>
              </a:rPr>
              <a:t>With above command, the VTune Amplifier drivers should be installed successfully</a:t>
            </a:r>
            <a:endParaRPr lang="x-none" altLang="en-US" sz="1200">
              <a:sym typeface="+mn-ea"/>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47650"/>
          </a:xfrm>
        </p:spPr>
        <p:txBody>
          <a:bodyPr>
            <a:normAutofit fontScale="90000"/>
          </a:bodyPr>
          <a:lstStyle/>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fontScale="85000" lnSpcReduction="10000"/>
          </a:bodyPr>
          <a:lstStyle/>
          <a:p>
            <a:pPr marL="171450" indent="-171450"/>
            <a:r>
              <a:rPr lang="x-none" altLang="en-US" sz="1200"/>
              <a:t>SocWatch</a:t>
            </a:r>
            <a:endParaRPr lang="x-none" altLang="en-US" sz="1200"/>
          </a:p>
          <a:p>
            <a:pPr marL="0" indent="0">
              <a:buNone/>
            </a:pPr>
            <a:r>
              <a:rPr lang="x-none" altLang="en-US" sz="1200"/>
              <a:t>Socwatch is a tool to collect power metrics from a running system for offline analysis</a:t>
            </a:r>
            <a:endParaRPr lang="x-none" altLang="en-US" sz="1200"/>
          </a:p>
          <a:p>
            <a:pPr marL="0" indent="0">
              <a:buNone/>
            </a:pPr>
            <a:r>
              <a:rPr lang="x-none" altLang="en-US" sz="1200"/>
              <a:t>Useful links:</a:t>
            </a:r>
            <a:endParaRPr lang="x-none" altLang="en-US" sz="1200"/>
          </a:p>
          <a:p>
            <a:pPr marL="0" indent="0">
              <a:buNone/>
            </a:pPr>
            <a:r>
              <a:rPr lang="x-none" altLang="en-US" sz="1200"/>
              <a:t>https://software.intel.com/en-us/articles/intel-system-studio-support-for-yocto-project-faq</a:t>
            </a:r>
            <a:endParaRPr lang="x-none" altLang="en-US" sz="1200"/>
          </a:p>
          <a:p>
            <a:pPr marL="0" indent="0">
              <a:buNone/>
            </a:pPr>
            <a:r>
              <a:rPr lang="x-none" altLang="en-US" sz="1200"/>
              <a:t>Using SocWatch with GordonPeak and MRB</a:t>
            </a:r>
            <a:endParaRPr lang="x-none" altLang="en-US" sz="1200"/>
          </a:p>
          <a:p>
            <a:pPr marL="0" indent="0">
              <a:buNone/>
            </a:pPr>
            <a:r>
              <a:rPr lang="x-none" altLang="en-US" sz="1200"/>
              <a:t>Building an image with socwatch binaries and kernel drivers</a:t>
            </a:r>
            <a:endParaRPr lang="x-none" altLang="en-US" sz="1200"/>
          </a:p>
          <a:p>
            <a:pPr marL="0" indent="0">
              <a:buNone/>
            </a:pPr>
            <a:r>
              <a:rPr lang="x-none" altLang="en-US" sz="1200"/>
              <a:t>    Modify conf/local.conf, append this:</a:t>
            </a:r>
            <a:endParaRPr lang="x-none" altLang="en-US" sz="1200"/>
          </a:p>
          <a:p>
            <a:pPr marL="0" indent="0">
              <a:buNone/>
            </a:pPr>
            <a:r>
              <a:rPr lang="x-none" altLang="en-US" sz="1200"/>
              <a:t>MACHINE_FEATURES_append = " socwatch"</a:t>
            </a:r>
            <a:endParaRPr lang="x-none" altLang="en-US" sz="1200"/>
          </a:p>
          <a:p>
            <a:pPr marL="0" indent="0">
              <a:buNone/>
            </a:pPr>
            <a:r>
              <a:rPr lang="x-none" altLang="en-US" sz="1200"/>
              <a:t>IMAGE_INSTALL_append = " socwatch socwatch-doc"</a:t>
            </a:r>
            <a:endParaRPr lang="x-none" altLang="en-US" sz="1200"/>
          </a:p>
          <a:p>
            <a:pPr marL="0" indent="0">
              <a:buNone/>
            </a:pPr>
            <a:r>
              <a:rPr lang="x-none" altLang="en-US" sz="1200"/>
              <a:t>    Create your image with "bitbake ias-kc-pf-image", install on target</a:t>
            </a:r>
            <a:endParaRPr lang="x-none" altLang="en-US" sz="1200"/>
          </a:p>
          <a:p>
            <a:pPr marL="0" indent="0">
              <a:buNone/>
            </a:pPr>
            <a:r>
              <a:rPr lang="x-none" altLang="en-US" sz="1200"/>
              <a:t>    (one-time operation) Create /lib64 symlink:</a:t>
            </a:r>
            <a:endParaRPr lang="x-none" altLang="en-US" sz="1200"/>
          </a:p>
          <a:p>
            <a:pPr marL="0" indent="0">
              <a:buNone/>
            </a:pPr>
            <a:r>
              <a:rPr lang="x-none" altLang="en-US" sz="1200"/>
              <a:t>$ mount / -o remount,rw</a:t>
            </a:r>
            <a:endParaRPr lang="x-none" altLang="en-US" sz="1200"/>
          </a:p>
          <a:p>
            <a:pPr marL="0" indent="0">
              <a:buNone/>
            </a:pPr>
            <a:r>
              <a:rPr lang="x-none" altLang="en-US" sz="1200"/>
              <a:t>$ ln -s /lib /lib64</a:t>
            </a:r>
            <a:endParaRPr lang="x-none" altLang="en-US" sz="1200"/>
          </a:p>
          <a:p>
            <a:pPr marL="0" indent="0">
              <a:buNone/>
            </a:pPr>
            <a:r>
              <a:rPr lang="x-none" altLang="en-US" sz="1200"/>
              <a:t>    Load required kernel modules:</a:t>
            </a:r>
            <a:endParaRPr lang="x-none" altLang="en-US" sz="1200"/>
          </a:p>
          <a:p>
            <a:pPr marL="0" indent="0">
              <a:buNone/>
            </a:pPr>
            <a:r>
              <a:rPr lang="x-none" altLang="en-US" sz="1200"/>
              <a:t>$ modprobe socperf2_0</a:t>
            </a:r>
            <a:endParaRPr lang="x-none" altLang="en-US" sz="1200"/>
          </a:p>
          <a:p>
            <a:pPr marL="0" indent="0">
              <a:buNone/>
            </a:pPr>
            <a:r>
              <a:rPr lang="x-none" altLang="en-US" sz="1200"/>
              <a:t>$ modprobe socwatch2_3</a:t>
            </a:r>
            <a:endParaRPr lang="x-none" altLang="en-US" sz="1200"/>
          </a:p>
          <a:p>
            <a:pPr marL="0" indent="0">
              <a:buNone/>
            </a:pPr>
            <a:r>
              <a:rPr lang="x-none" altLang="en-US" sz="1200"/>
              <a:t>    Check kernel messages in "dmesg" output:</a:t>
            </a:r>
            <a:endParaRPr lang="x-none" altLang="en-US" sz="1200"/>
          </a:p>
          <a:p>
            <a:pPr marL="0" indent="0">
              <a:buNone/>
            </a:pPr>
            <a:r>
              <a:rPr lang="x-none" altLang="en-US" sz="1200"/>
              <a:t>$ dmesg | tail -20</a:t>
            </a:r>
            <a:endParaRPr lang="x-none" altLang="en-US" sz="1200"/>
          </a:p>
          <a:p>
            <a:pPr marL="0" indent="0">
              <a:buNone/>
            </a:pPr>
            <a:r>
              <a:rPr lang="x-none" altLang="en-US" sz="1200"/>
              <a:t>...</a:t>
            </a:r>
            <a:endParaRPr lang="x-none" altLang="en-US" sz="1200"/>
          </a:p>
          <a:p>
            <a:pPr marL="0" indent="0">
              <a:buNone/>
            </a:pPr>
            <a:r>
              <a:rPr lang="x-none" altLang="en-US" sz="1200"/>
              <a:t>[  287.670926] socperf2_0: SocPerf Driver loading...</a:t>
            </a:r>
            <a:endParaRPr lang="x-none" altLang="en-US" sz="1200"/>
          </a:p>
          <a:p>
            <a:pPr marL="0" indent="0">
              <a:buNone/>
            </a:pPr>
            <a:r>
              <a:rPr lang="x-none" altLang="en-US" sz="1200"/>
              <a:t>[  292.310658] OK: LOADED SoC Watch Driver</a:t>
            </a:r>
            <a:endParaRPr lang="x-none" altLang="en-US" sz="1200"/>
          </a:p>
        </p:txBody>
      </p:sp>
      <p:sp>
        <p:nvSpPr>
          <p:cNvPr id="4" name="Content Placeholder 3"/>
          <p:cNvSpPr>
            <a:spLocks noGrp="1"/>
          </p:cNvSpPr>
          <p:nvPr>
            <p:ph sz="half" idx="2"/>
          </p:nvPr>
        </p:nvSpPr>
        <p:spPr>
          <a:xfrm>
            <a:off x="6305550" y="203200"/>
            <a:ext cx="5628005" cy="6393180"/>
          </a:xfrm>
        </p:spPr>
        <p:txBody>
          <a:bodyPr>
            <a:normAutofit fontScale="85000" lnSpcReduction="10000"/>
          </a:bodyPr>
          <a:lstStyle/>
          <a:p>
            <a:pPr marL="0" indent="0">
              <a:buNone/>
            </a:pPr>
            <a:r>
              <a:rPr lang="x-none" altLang="en-US" sz="1200">
                <a:sym typeface="+mn-ea"/>
              </a:rPr>
              <a:t>    Tool example invocation (see RTC 193700, or also https://software.intel.com/en-us/node/589913:</a:t>
            </a:r>
            <a:endParaRPr lang="x-none" altLang="en-US" sz="1200">
              <a:sym typeface="+mn-ea"/>
            </a:endParaRPr>
          </a:p>
          <a:p>
            <a:pPr marL="0" indent="0">
              <a:buNone/>
            </a:pPr>
            <a:r>
              <a:rPr lang="x-none" altLang="en-US" sz="1200">
                <a:sym typeface="+mn-ea"/>
              </a:rPr>
              <a:t>        Initialize environment</a:t>
            </a:r>
            <a:endParaRPr lang="x-none" altLang="en-US" sz="1200">
              <a:sym typeface="+mn-ea"/>
            </a:endParaRPr>
          </a:p>
          <a:p>
            <a:pPr marL="0" indent="0">
              <a:buNone/>
            </a:pPr>
            <a:r>
              <a:rPr lang="x-none" altLang="en-US" sz="1200">
                <a:sym typeface="+mn-ea"/>
              </a:rPr>
              <a:t>cd /opt/intel/socwatch</a:t>
            </a:r>
            <a:endParaRPr lang="x-none" altLang="en-US" sz="1200">
              <a:sym typeface="+mn-ea"/>
            </a:endParaRPr>
          </a:p>
          <a:p>
            <a:pPr marL="0" indent="0">
              <a:buNone/>
            </a:pPr>
            <a:r>
              <a:rPr lang="x-none" altLang="en-US" sz="1200">
                <a:sym typeface="+mn-ea"/>
              </a:rPr>
              <a:t>. ./setup_socwatch_env.sh</a:t>
            </a:r>
            <a:endParaRPr lang="x-none" altLang="en-US" sz="1200">
              <a:sym typeface="+mn-ea"/>
            </a:endParaRPr>
          </a:p>
          <a:p>
            <a:pPr marL="0" indent="0">
              <a:buNone/>
            </a:pPr>
            <a:endParaRPr lang="x-none" altLang="en-US" sz="1200">
              <a:sym typeface="+mn-ea"/>
            </a:endParaRPr>
          </a:p>
          <a:p>
            <a:pPr marL="0" indent="0">
              <a:buNone/>
            </a:pPr>
            <a:r>
              <a:rPr lang="x-none" altLang="en-US" sz="1200">
                <a:sym typeface="+mn-ea"/>
              </a:rPr>
              <a:t>    Use the following command to collect and report CPU C-state and P-state residency data and system sleep state residency for the platform for 10 seconds. Intel SoC Watch will write a summary report to the file SOCWatchOutput.csv. Attention, socwatch needs a writable path to write its output files to, so let's do it in /tmp</a:t>
            </a:r>
            <a:endParaRPr lang="x-none" altLang="en-US" sz="1200">
              <a:sym typeface="+mn-ea"/>
            </a:endParaRPr>
          </a:p>
          <a:p>
            <a:pPr marL="0" indent="0">
              <a:buNone/>
            </a:pPr>
            <a:endParaRPr lang="x-none" altLang="en-US" sz="1200">
              <a:sym typeface="+mn-ea"/>
            </a:endParaRPr>
          </a:p>
          <a:p>
            <a:pPr marL="0" indent="0">
              <a:buNone/>
            </a:pPr>
            <a:r>
              <a:rPr lang="x-none" altLang="en-US" sz="1200">
                <a:sym typeface="+mn-ea"/>
              </a:rPr>
              <a:t>$ cd /tmp </a:t>
            </a:r>
            <a:endParaRPr lang="x-none" altLang="en-US" sz="1200">
              <a:sym typeface="+mn-ea"/>
            </a:endParaRPr>
          </a:p>
          <a:p>
            <a:pPr marL="0" indent="0">
              <a:buNone/>
            </a:pPr>
            <a:r>
              <a:rPr lang="x-none" altLang="en-US" sz="1200">
                <a:sym typeface="+mn-ea"/>
              </a:rPr>
              <a:t>$ socwatch -t 10 -f cpu -f sstate</a:t>
            </a:r>
            <a:endParaRPr lang="x-none" altLang="en-US" sz="1200">
              <a:sym typeface="+mn-ea"/>
            </a:endParaRPr>
          </a:p>
          <a:p>
            <a:pPr marL="0" indent="0">
              <a:buNone/>
            </a:pPr>
            <a:r>
              <a:rPr lang="x-none" altLang="en-US" sz="1200">
                <a:sym typeface="+mn-ea"/>
              </a:rPr>
              <a:t># this creates the output files "SocWatchOutput.csv" and "SocWatchOutput.sw2"</a:t>
            </a:r>
            <a:endParaRPr lang="x-none" altLang="en-US" sz="1200">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penstack_ch1ch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6224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47650"/>
          </a:xfrm>
        </p:spPr>
        <p:txBody>
          <a:bodyPr>
            <a:normAutofit fontScale="90000"/>
          </a:bodyPr>
          <a:lstStyle/>
          <a:p>
            <a:r>
              <a:rPr lang="en-US" sz="3600"/>
              <a:t>Tips and Tricks</a:t>
            </a:r>
            <a:endParaRPr lang="en-US" sz="3600"/>
          </a:p>
        </p:txBody>
      </p:sp>
      <p:sp>
        <p:nvSpPr>
          <p:cNvPr id="3" name="Content Placeholder 2"/>
          <p:cNvSpPr>
            <a:spLocks noGrp="1"/>
          </p:cNvSpPr>
          <p:nvPr>
            <p:ph sz="half" idx="1"/>
          </p:nvPr>
        </p:nvSpPr>
        <p:spPr>
          <a:xfrm>
            <a:off x="838200" y="983615"/>
            <a:ext cx="5181600" cy="5673725"/>
          </a:xfrm>
        </p:spPr>
        <p:txBody>
          <a:bodyPr>
            <a:normAutofit lnSpcReduction="10000"/>
          </a:bodyPr>
          <a:lstStyle/>
          <a:p>
            <a:pPr marL="171450" indent="-171450" fontAlgn="auto">
              <a:lnSpc>
                <a:spcPct val="150000"/>
              </a:lnSpc>
            </a:pPr>
            <a:r>
              <a:rPr lang="x-none" altLang="en-US" sz="1200"/>
              <a:t>How to use GPA</a:t>
            </a:r>
            <a:endParaRPr lang="x-none" altLang="en-US" sz="1200"/>
          </a:p>
          <a:p>
            <a:pPr marL="0" indent="0" fontAlgn="auto">
              <a:lnSpc>
                <a:spcPct val="150000"/>
              </a:lnSpc>
              <a:buNone/>
            </a:pPr>
            <a:r>
              <a:rPr lang="x-none" altLang="en-US" sz="1200"/>
              <a:t>Using Intel GPA, you can test your 3D applications on various platforms to find the best optimizations for each platform, and to enable/disable certain features (such as detailed terrain features or additional interactive elements) until you achieve the optimal performance.</a:t>
            </a:r>
            <a:endParaRPr lang="x-none" altLang="en-US" sz="1200"/>
          </a:p>
          <a:p>
            <a:pPr marL="0" indent="0" fontAlgn="auto">
              <a:lnSpc>
                <a:spcPct val="150000"/>
              </a:lnSpc>
              <a:buNone/>
            </a:pPr>
            <a:endParaRPr lang="x-none" altLang="en-US" sz="1200"/>
          </a:p>
          <a:p>
            <a:pPr marL="0" indent="0" fontAlgn="auto">
              <a:lnSpc>
                <a:spcPct val="150000"/>
              </a:lnSpc>
              <a:buNone/>
            </a:pPr>
            <a:r>
              <a:rPr lang="x-none" altLang="en-US" sz="1200"/>
              <a:t>You can use the following tools to analyze Yocto targets:</a:t>
            </a:r>
            <a:endParaRPr lang="x-none" altLang="en-US" sz="1200"/>
          </a:p>
          <a:p>
            <a:pPr marL="0" indent="0" fontAlgn="auto">
              <a:lnSpc>
                <a:spcPct val="150000"/>
              </a:lnSpc>
              <a:buNone/>
            </a:pPr>
            <a:endParaRPr lang="x-none" altLang="en-US" sz="1200"/>
          </a:p>
          <a:p>
            <a:pPr marL="0" indent="0" fontAlgn="auto">
              <a:lnSpc>
                <a:spcPct val="150000"/>
              </a:lnSpc>
              <a:buNone/>
            </a:pPr>
            <a:r>
              <a:rPr lang="x-none" altLang="en-US" sz="1200"/>
              <a:t>     System Analyzer: Analyze metrics in real time during your application run to determine whether your app is CPU- or GPU-bound, and perform optimization experiments with state overrides to identify potential bottlenecks without recompiling your code. Capture frame files for further in-depth analysis with Graphics Frame Analyzer.</a:t>
            </a:r>
            <a:endParaRPr lang="x-none" altLang="en-US" sz="1200"/>
          </a:p>
          <a:p>
            <a:pPr marL="0" indent="0" fontAlgn="auto">
              <a:lnSpc>
                <a:spcPct val="150000"/>
              </a:lnSpc>
              <a:buNone/>
            </a:pPr>
            <a:r>
              <a:rPr lang="x-none" altLang="en-US" sz="1200"/>
              <a:t>     Graphics Frame Analyzer: Explore the captured frame to understand the performance impact of specific API calls in the frame at different stages of the rendering pipeline. Experiment with API calls and various settings for the entire rendering pipeline to identify, locate, and resolve rendering issues in your OpenGL ES* applications</a:t>
            </a:r>
            <a:endParaRPr lang="x-none" altLang="en-US" sz="1200"/>
          </a:p>
        </p:txBody>
      </p:sp>
      <p:sp>
        <p:nvSpPr>
          <p:cNvPr id="4" name="Content Placeholder 3"/>
          <p:cNvSpPr>
            <a:spLocks noGrp="1"/>
          </p:cNvSpPr>
          <p:nvPr>
            <p:ph sz="half" idx="2"/>
          </p:nvPr>
        </p:nvSpPr>
        <p:spPr>
          <a:xfrm>
            <a:off x="6305550" y="203200"/>
            <a:ext cx="5628005" cy="6393180"/>
          </a:xfrm>
        </p:spPr>
        <p:txBody>
          <a:bodyPr>
            <a:normAutofit lnSpcReduction="10000"/>
          </a:bodyPr>
          <a:lstStyle/>
          <a:p>
            <a:pPr marL="0" indent="0">
              <a:buNone/>
            </a:pPr>
            <a:endParaRPr lang="x-none" altLang="en-US" sz="1200">
              <a:sym typeface="+mn-ea"/>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835" y="365125"/>
            <a:ext cx="5247005" cy="668020"/>
          </a:xfrm>
        </p:spPr>
        <p:txBody>
          <a:bodyPr>
            <a:normAutofit fontScale="90000"/>
          </a:bodyPr>
          <a:lstStyle/>
          <a:p>
            <a:r>
              <a:rPr lang="x-none" altLang="en-US"/>
              <a:t>Build</a:t>
            </a:r>
            <a:r>
              <a:rPr lang="en-US"/>
              <a:t> AIC-P</a:t>
            </a:r>
            <a:endParaRPr lang="en-US"/>
          </a:p>
        </p:txBody>
      </p:sp>
      <p:sp>
        <p:nvSpPr>
          <p:cNvPr id="3" name="Content Placeholder 2"/>
          <p:cNvSpPr>
            <a:spLocks noGrp="1"/>
          </p:cNvSpPr>
          <p:nvPr>
            <p:ph sz="half" idx="1"/>
          </p:nvPr>
        </p:nvSpPr>
        <p:spPr>
          <a:xfrm>
            <a:off x="838200" y="1158240"/>
            <a:ext cx="5181600" cy="5407660"/>
          </a:xfrm>
        </p:spPr>
        <p:txBody>
          <a:bodyPr>
            <a:normAutofit fontScale="47500" lnSpcReduction="20000"/>
          </a:bodyPr>
          <a:lstStyle/>
          <a:p>
            <a:endParaRPr lang="en-US"/>
          </a:p>
          <a:p>
            <a:r>
              <a:rPr lang="en-US"/>
              <a:t>Go to start of metadata</a:t>
            </a:r>
            <a:endParaRPr lang="en-US"/>
          </a:p>
          <a:p>
            <a:r>
              <a:rPr lang="en-US"/>
              <a:t>Install Docker before building Installing Docker</a:t>
            </a:r>
            <a:endParaRPr lang="en-US"/>
          </a:p>
          <a:p>
            <a:r>
              <a:rPr lang="en-US"/>
              <a:t>Setting up the environment for Ubuntu 18.04</a:t>
            </a:r>
            <a:endParaRPr lang="en-US"/>
          </a:p>
          <a:p>
            <a:r>
              <a:rPr lang="en-US"/>
              <a:t>Environment setup</a:t>
            </a:r>
            <a:endParaRPr lang="en-US"/>
          </a:p>
          <a:p>
            <a:r>
              <a:rPr lang="en-US"/>
              <a:t>$ sudo apt-get remove openjdk-* icedtea-*</a:t>
            </a:r>
            <a:endParaRPr lang="en-US"/>
          </a:p>
          <a:p>
            <a:r>
              <a:rPr lang="en-US"/>
              <a:t>$ sudo apt-get install -y git ccache lzop bison gperf build-essential zip curl zlib1g-dev g++-multilib python-networkx libxml2-utils bzip2 libbz2-dev libghc-bzlib-dev squashfs-tools pngcrush liblz4-tool optipng libc6-dev-i386 gcc-multilib libssl-dev gnupg flex lib32ncurses5-dev x11proto-core-dev libx11-dev lib32z1-dev libgl1-mesa-dev xsltproc unzip python-pip python-dev libffi-dev libxml2-dev libxslt1-dev libjpeg8-dev openjdk-8-jdk</a:t>
            </a:r>
            <a:endParaRPr lang="en-US"/>
          </a:p>
          <a:p>
            <a:r>
              <a:rPr lang="en-US"/>
              <a:t>$ sudo apt-get install -y python-pip libyaml-dev</a:t>
            </a:r>
            <a:endParaRPr lang="en-US"/>
          </a:p>
          <a:p>
            <a:r>
              <a:rPr lang="en-US"/>
              <a:t>$ sudo pip install prettytable Mako pyaml dateutils --upgrade</a:t>
            </a:r>
            <a:endParaRPr lang="en-US"/>
          </a:p>
          <a:p>
            <a:r>
              <a:rPr lang="en-US"/>
              <a:t>$ sudo apt -y install git-lfs</a:t>
            </a:r>
            <a:endParaRPr lang="en-US"/>
          </a:p>
          <a:p>
            <a:endParaRPr lang="en-US"/>
          </a:p>
          <a:p>
            <a:endParaRPr lang="en-US"/>
          </a:p>
        </p:txBody>
      </p:sp>
      <p:sp>
        <p:nvSpPr>
          <p:cNvPr id="4" name="Content Placeholder 3"/>
          <p:cNvSpPr>
            <a:spLocks noGrp="1"/>
          </p:cNvSpPr>
          <p:nvPr>
            <p:ph sz="half" idx="2"/>
          </p:nvPr>
        </p:nvSpPr>
        <p:spPr>
          <a:xfrm>
            <a:off x="6172200" y="445770"/>
            <a:ext cx="5181600" cy="6120130"/>
          </a:xfrm>
        </p:spPr>
        <p:txBody>
          <a:bodyPr>
            <a:normAutofit fontScale="47500" lnSpcReduction="20000"/>
          </a:bodyPr>
          <a:lstStyle/>
          <a:p>
            <a:r>
              <a:rPr lang="en-US"/>
              <a:t>Setting up the environment for Ubuntu 19.04</a:t>
            </a:r>
            <a:endParaRPr lang="en-US"/>
          </a:p>
          <a:p>
            <a:r>
              <a:rPr lang="en-US"/>
              <a:t>Do everything above for 18.04 plus this:</a:t>
            </a:r>
            <a:endParaRPr lang="en-US"/>
          </a:p>
          <a:p>
            <a:r>
              <a:rPr lang="en-US"/>
              <a:t>Environment setup</a:t>
            </a:r>
            <a:endParaRPr lang="en-US"/>
          </a:p>
          <a:p>
            <a:r>
              <a:rPr lang="en-US"/>
              <a:t>$ sudo apt -y install libtinfo5 libncurses5</a:t>
            </a:r>
            <a:endParaRPr lang="en-US"/>
          </a:p>
          <a:p>
            <a:r>
              <a:rPr lang="en-US"/>
              <a:t>Downloading the code</a:t>
            </a:r>
            <a:endParaRPr lang="en-US"/>
          </a:p>
          <a:p>
            <a:r>
              <a:rPr lang="en-US"/>
              <a:t>Download the Code</a:t>
            </a:r>
            <a:endParaRPr lang="en-US"/>
          </a:p>
          <a:p>
            <a:r>
              <a:rPr lang="en-US"/>
              <a:t>$ mkdir ~/bin &amp;&amp; curl http://commondatastorage.googleapis.com/git-repo-downloads/repo &gt; ~/bin/repo &amp;&amp; chmod a+x ~/bin/repo</a:t>
            </a:r>
            <a:endParaRPr lang="en-US"/>
          </a:p>
          <a:p>
            <a:r>
              <a:rPr lang="en-US"/>
              <a:t>$ vi ~/.bashrc  # to add following lines</a:t>
            </a:r>
            <a:endParaRPr lang="en-US"/>
          </a:p>
          <a:p>
            <a:r>
              <a:rPr lang="en-US"/>
              <a:t>export PATH=~/bin:$PATH</a:t>
            </a:r>
            <a:endParaRPr lang="en-US"/>
          </a:p>
          <a:p>
            <a:r>
              <a:rPr lang="en-US"/>
              <a:t>export USE_CCACHE=1</a:t>
            </a:r>
            <a:endParaRPr lang="en-US"/>
          </a:p>
          <a:p>
            <a:r>
              <a:rPr lang="en-US"/>
              <a:t>$ source ~/.bashrc</a:t>
            </a:r>
            <a:endParaRPr lang="en-US"/>
          </a:p>
          <a:p>
            <a:r>
              <a:rPr lang="en-US"/>
              <a:t>$ mkdir -p ~/android &amp;&amp; cd ~/android</a:t>
            </a:r>
            <a:endParaRPr lang="en-US"/>
          </a:p>
          <a:p>
            <a:r>
              <a:rPr lang="en-US"/>
              <a:t>$ repo init --depth=1 -u https://github.com/projectceladon/manifest -b celadon/p/mr0/master -m cic</a:t>
            </a:r>
            <a:endParaRPr lang="en-US"/>
          </a:p>
          <a:p>
            <a:r>
              <a:rPr lang="en-US"/>
              <a:t>$ repo sync -c --no-tags -j8</a:t>
            </a:r>
            <a:endParaRPr lang="en-US"/>
          </a:p>
          <a:p>
            <a:r>
              <a:rPr lang="en-US"/>
              <a:t>Compiling the code</a:t>
            </a:r>
            <a:endParaRPr lang="en-US"/>
          </a:p>
          <a:p>
            <a:r>
              <a:rPr lang="en-US"/>
              <a:t>Compiling the code</a:t>
            </a:r>
            <a:endParaRPr lang="en-US"/>
          </a:p>
          <a:p>
            <a:r>
              <a:rPr lang="en-US"/>
              <a:t>$ source build/envsetup.sh</a:t>
            </a:r>
            <a:endParaRPr lang="en-US"/>
          </a:p>
          <a:p>
            <a:r>
              <a:rPr lang="en-US"/>
              <a:t>$ lunch</a:t>
            </a:r>
            <a:endParaRPr lang="en-US"/>
          </a:p>
          <a:p>
            <a:r>
              <a:rPr lang="en-US"/>
              <a:t>&lt;select 52 for now: cic{dev_userdebug}&gt;</a:t>
            </a:r>
            <a:endParaRPr lang="en-US"/>
          </a:p>
          <a:p>
            <a:r>
              <a:rPr lang="en-US"/>
              <a:t>$ make -j8 aic</a:t>
            </a:r>
            <a:endParaRPr lang="en-US"/>
          </a:p>
          <a:p>
            <a:r>
              <a:rPr lang="en-US"/>
              <a:t>&lt; Output will be at: ~/android/out/target/product/cic_dev/ &gt;</a:t>
            </a:r>
            <a:endParaRPr lang="en-US"/>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189230"/>
          </a:xfrm>
        </p:spPr>
        <p:txBody>
          <a:bodyPr>
            <a:normAutofit fontScale="90000"/>
          </a:bodyPr>
          <a:lstStyle/>
          <a:p>
            <a:r>
              <a:rPr lang="en-US" sz="3000"/>
              <a:t>Android CPU </a:t>
            </a:r>
            <a:r>
              <a:rPr lang="x-none" altLang="en-US" sz="3000"/>
              <a:t>I</a:t>
            </a:r>
            <a:r>
              <a:rPr lang="en-US" sz="3000"/>
              <a:t>solation </a:t>
            </a:r>
            <a:r>
              <a:rPr lang="x-none" altLang="en-US" sz="3000"/>
              <a:t>- 1</a:t>
            </a:r>
            <a:endParaRPr lang="x-none" altLang="en-US" sz="3000"/>
          </a:p>
        </p:txBody>
      </p:sp>
      <p:sp>
        <p:nvSpPr>
          <p:cNvPr id="3" name="Content Placeholder 2"/>
          <p:cNvSpPr>
            <a:spLocks noGrp="1"/>
          </p:cNvSpPr>
          <p:nvPr>
            <p:ph sz="half" idx="1"/>
          </p:nvPr>
        </p:nvSpPr>
        <p:spPr>
          <a:xfrm>
            <a:off x="838200" y="895985"/>
            <a:ext cx="5181600" cy="5755640"/>
          </a:xfrm>
        </p:spPr>
        <p:txBody>
          <a:bodyPr>
            <a:normAutofit fontScale="42500" lnSpcReduction="20000"/>
          </a:bodyPr>
          <a:lstStyle/>
          <a:p>
            <a:r>
              <a:rPr lang="x-none" altLang="en-US"/>
              <a:t>Purpose: I</a:t>
            </a:r>
            <a:r>
              <a:rPr lang="en-US"/>
              <a:t>solate CPU core to guarantee a performance for a time-critical service. The below configuration is an example how to isolate CPU on Android M for Audio AVB at BXT-P platform.</a:t>
            </a:r>
            <a:endParaRPr lang="en-US"/>
          </a:p>
          <a:p>
            <a:r>
              <a:rPr lang="en-US"/>
              <a:t>Platform CPU info</a:t>
            </a:r>
            <a:endParaRPr lang="en-US"/>
          </a:p>
          <a:p>
            <a:pPr lvl="1"/>
            <a:r>
              <a:rPr lang="en-US"/>
              <a:t>Information about platform CPU and numer of cores can be obtained through command:</a:t>
            </a:r>
            <a:endParaRPr lang="en-US"/>
          </a:p>
          <a:p>
            <a:pPr marL="0" indent="0">
              <a:buNone/>
            </a:pPr>
            <a:r>
              <a:rPr lang="en-US"/>
              <a:t>&gt; cat /proc/cpuinfo</a:t>
            </a:r>
            <a:endParaRPr lang="en-US"/>
          </a:p>
          <a:p>
            <a:pPr lvl="1"/>
            <a:r>
              <a:rPr lang="en-US"/>
              <a:t>Isolated CPU's:</a:t>
            </a:r>
            <a:endParaRPr lang="en-US"/>
          </a:p>
          <a:p>
            <a:pPr marL="0" indent="0">
              <a:buNone/>
            </a:pPr>
            <a:r>
              <a:rPr lang="en-US"/>
              <a:t>&gt; cat /sys/devices/system/cpu/isolated</a:t>
            </a:r>
            <a:endParaRPr lang="en-US"/>
          </a:p>
          <a:p>
            <a:pPr lvl="1"/>
            <a:r>
              <a:rPr lang="en-US"/>
              <a:t>Available CPU's:</a:t>
            </a:r>
            <a:endParaRPr lang="en-US"/>
          </a:p>
          <a:p>
            <a:pPr marL="0" indent="0">
              <a:buNone/>
            </a:pPr>
            <a:r>
              <a:rPr lang="en-US"/>
              <a:t>&gt; cat /sys/devices/system/cpu/possible</a:t>
            </a:r>
            <a:endParaRPr lang="en-US"/>
          </a:p>
        </p:txBody>
      </p:sp>
      <p:sp>
        <p:nvSpPr>
          <p:cNvPr id="4" name="Content Placeholder 3"/>
          <p:cNvSpPr>
            <a:spLocks noGrp="1"/>
          </p:cNvSpPr>
          <p:nvPr>
            <p:ph sz="half" idx="2"/>
          </p:nvPr>
        </p:nvSpPr>
        <p:spPr>
          <a:xfrm>
            <a:off x="6172200" y="262255"/>
            <a:ext cx="5181600" cy="6388735"/>
          </a:xfrm>
        </p:spPr>
        <p:txBody>
          <a:bodyPr>
            <a:normAutofit fontScale="42500" lnSpcReduction="20000"/>
          </a:bodyPr>
          <a:lstStyle/>
          <a:p>
            <a:pPr fontAlgn="auto">
              <a:lnSpc>
                <a:spcPct val="150000"/>
              </a:lnSpc>
            </a:pPr>
            <a:r>
              <a:rPr lang="en-US"/>
              <a:t>CPU Isolation</a:t>
            </a:r>
            <a:endParaRPr lang="en-US"/>
          </a:p>
          <a:p>
            <a:pPr fontAlgn="auto">
              <a:lnSpc>
                <a:spcPct val="150000"/>
              </a:lnSpc>
            </a:pPr>
            <a:r>
              <a:rPr lang="en-US"/>
              <a:t>The isolated CPU core will not be used for scheduling until an application or service directly will be assigned to that CPU (for example using taskset or cpuset).</a:t>
            </a:r>
            <a:endParaRPr lang="en-US"/>
          </a:p>
          <a:p>
            <a:pPr fontAlgn="auto">
              <a:lnSpc>
                <a:spcPct val="150000"/>
              </a:lnSpc>
            </a:pPr>
            <a:r>
              <a:rPr lang="en-US"/>
              <a:t>The CPU cores can be isolated by adding 'isolcpus' argument to Android kernel cmd line. It can be added for example at BoardConfig.mk:</a:t>
            </a:r>
            <a:endParaRPr lang="en-US"/>
          </a:p>
          <a:p>
            <a:pPr fontAlgn="auto">
              <a:lnSpc>
                <a:spcPct val="150000"/>
              </a:lnSpc>
            </a:pPr>
            <a:r>
              <a:rPr lang="en-US"/>
              <a:t>BOARD_KERNEL_CMDLINE += \ </a:t>
            </a:r>
            <a:endParaRPr lang="en-US"/>
          </a:p>
          <a:p>
            <a:pPr fontAlgn="auto">
              <a:lnSpc>
                <a:spcPct val="150000"/>
              </a:lnSpc>
            </a:pPr>
            <a:r>
              <a:rPr lang="en-US"/>
              <a:t> no_timer_check \  </a:t>
            </a:r>
            <a:endParaRPr lang="en-US"/>
          </a:p>
          <a:p>
            <a:pPr fontAlgn="auto">
              <a:lnSpc>
                <a:spcPct val="150000"/>
              </a:lnSpc>
            </a:pPr>
            <a:r>
              <a:rPr lang="en-US"/>
              <a:t>noxsaves \  </a:t>
            </a:r>
            <a:endParaRPr lang="en-US"/>
          </a:p>
          <a:p>
            <a:pPr fontAlgn="auto">
              <a:lnSpc>
                <a:spcPct val="150000"/>
              </a:lnSpc>
            </a:pPr>
            <a:r>
              <a:rPr lang="en-US"/>
              <a:t>reboot_panic=p,w \  </a:t>
            </a:r>
            <a:endParaRPr lang="en-US"/>
          </a:p>
          <a:p>
            <a:pPr fontAlgn="auto">
              <a:lnSpc>
                <a:spcPct val="150000"/>
              </a:lnSpc>
            </a:pPr>
            <a:r>
              <a:rPr lang="en-US"/>
              <a:t>cpu_init_udelay=10 \  </a:t>
            </a:r>
            <a:endParaRPr lang="en-US"/>
          </a:p>
          <a:p>
            <a:pPr fontAlgn="auto">
              <a:lnSpc>
                <a:spcPct val="150000"/>
              </a:lnSpc>
            </a:pPr>
            <a:r>
              <a:rPr lang="en-US"/>
              <a:t>i915.hpd_sense_invert=0x7 \  </a:t>
            </a:r>
            <a:endParaRPr lang="en-US"/>
          </a:p>
          <a:p>
            <a:pPr fontAlgn="auto">
              <a:lnSpc>
                <a:spcPct val="150000"/>
              </a:lnSpc>
            </a:pPr>
            <a:r>
              <a:rPr lang="en-US"/>
              <a:t>drm.debug=0xe \  </a:t>
            </a:r>
            <a:endParaRPr lang="en-US"/>
          </a:p>
          <a:p>
            <a:pPr fontAlgn="auto">
              <a:lnSpc>
                <a:spcPct val="150000"/>
              </a:lnSpc>
            </a:pPr>
            <a:r>
              <a:rPr lang="en-US"/>
              <a:t>isolcpus=2 \</a:t>
            </a:r>
            <a:endParaRPr lang="en-US"/>
          </a:p>
          <a:p>
            <a:pPr fontAlgn="auto">
              <a:lnSpc>
                <a:spcPct val="150000"/>
              </a:lnSpc>
            </a:pPr>
            <a:r>
              <a:rPr lang="en-US"/>
              <a:t> intel_iommu=off</a:t>
            </a:r>
            <a:endParaRPr lang="en-US"/>
          </a:p>
          <a:p>
            <a:pPr fontAlgn="auto">
              <a:lnSpc>
                <a:spcPct val="150000"/>
              </a:lnSpc>
            </a:pPr>
            <a:endParaRPr lang="en-US"/>
          </a:p>
          <a:p>
            <a:pPr fontAlgn="auto">
              <a:lnSpc>
                <a:spcPct val="150000"/>
              </a:lnSpc>
            </a:pPr>
            <a:r>
              <a:rPr lang="en-US"/>
              <a:t>Multiple CPU cores can be isolated by single argument, for example: isolcpus=2,3 will isolate core nr 2 and 3.</a:t>
            </a:r>
            <a:endParaRPr lang="en-US"/>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189230"/>
          </a:xfrm>
        </p:spPr>
        <p:txBody>
          <a:bodyPr>
            <a:normAutofit fontScale="90000"/>
          </a:bodyPr>
          <a:lstStyle/>
          <a:p>
            <a:r>
              <a:rPr lang="en-US" sz="3000"/>
              <a:t>Android CPU </a:t>
            </a:r>
            <a:r>
              <a:rPr lang="x-none" altLang="en-US" sz="3000"/>
              <a:t>I</a:t>
            </a:r>
            <a:r>
              <a:rPr lang="en-US" sz="3000"/>
              <a:t>solation </a:t>
            </a:r>
            <a:r>
              <a:rPr lang="x-none" altLang="en-US" sz="3000"/>
              <a:t>- 2</a:t>
            </a:r>
            <a:endParaRPr lang="x-none" altLang="en-US" sz="3000"/>
          </a:p>
        </p:txBody>
      </p:sp>
      <p:sp>
        <p:nvSpPr>
          <p:cNvPr id="3" name="Content Placeholder 2"/>
          <p:cNvSpPr>
            <a:spLocks noGrp="1"/>
          </p:cNvSpPr>
          <p:nvPr>
            <p:ph sz="half" idx="1"/>
          </p:nvPr>
        </p:nvSpPr>
        <p:spPr>
          <a:xfrm>
            <a:off x="838200" y="895985"/>
            <a:ext cx="5181600" cy="5755640"/>
          </a:xfrm>
        </p:spPr>
        <p:txBody>
          <a:bodyPr>
            <a:normAutofit fontScale="60000" lnSpcReduction="20000"/>
          </a:bodyPr>
          <a:lstStyle/>
          <a:p>
            <a:r>
              <a:t>CPUSET</a:t>
            </a:r>
          </a:p>
          <a:p>
            <a:pPr lvl="1" fontAlgn="auto">
              <a:lnSpc>
                <a:spcPct val="150000"/>
              </a:lnSpc>
            </a:pPr>
            <a:r>
              <a:t>The cpuset filesystem is a pseudo-filesystem interface to the kernel cpuset mechanism, which is used to control the processor placement and memory placement of processes. It is commonly mounted at /dev/cpuset.</a:t>
            </a:r>
          </a:p>
          <a:p>
            <a:pPr lvl="1" fontAlgn="auto">
              <a:lnSpc>
                <a:spcPct val="150000"/>
              </a:lnSpc>
            </a:pPr>
            <a:r>
              <a:t>Every process in the system belongs to exactly one cpuset. A process is confined to run only on the CPUs in the cpuset it belongs to, and to allocate memory only on the memory nodes in that cpuset. When a process fork(2)s, the child process is placed in the same cpuset as its parent. With sufficient privilege, a process may be moved from one cpuset to another and the allowed CPUs and memory nodes of an existing cpuset may be changed.</a:t>
            </a:r>
          </a:p>
        </p:txBody>
      </p:sp>
      <p:sp>
        <p:nvSpPr>
          <p:cNvPr id="4" name="Content Placeholder 3"/>
          <p:cNvSpPr>
            <a:spLocks noGrp="1"/>
          </p:cNvSpPr>
          <p:nvPr>
            <p:ph sz="half" idx="2"/>
          </p:nvPr>
        </p:nvSpPr>
        <p:spPr>
          <a:xfrm>
            <a:off x="6172200" y="262255"/>
            <a:ext cx="5181600" cy="6388735"/>
          </a:xfrm>
        </p:spPr>
        <p:txBody>
          <a:bodyPr>
            <a:normAutofit fontScale="60000" lnSpcReduction="20000"/>
          </a:bodyPr>
          <a:lstStyle/>
          <a:p>
            <a:pPr fontAlgn="auto">
              <a:lnSpc>
                <a:spcPct val="150000"/>
              </a:lnSpc>
            </a:pPr>
            <a:r>
              <a:rPr lang="en-US"/>
              <a:t>Cpuset's at Android are typically defined at init.rc and by default there are usually 'foreground' and 'background' cpuset's which describe resources assigned to background and foreground processes. The new cpuset can be simply added by creating new folder in /dev/cpuset/ and assigning resources to it.</a:t>
            </a:r>
            <a:endParaRPr lang="en-US"/>
          </a:p>
          <a:p>
            <a:pPr marL="0" indent="0" fontAlgn="auto">
              <a:lnSpc>
                <a:spcPct val="150000"/>
              </a:lnSpc>
              <a:buNone/>
            </a:pPr>
            <a:r>
              <a:rPr lang="en-US"/>
              <a:t>For example an audio cpuset with single core 2 assigned can be added by copying those lines to init.rc:</a:t>
            </a:r>
            <a:endParaRPr lang="en-US"/>
          </a:p>
          <a:p>
            <a:pPr marL="0" indent="0" fontAlgn="auto">
              <a:lnSpc>
                <a:spcPct val="150000"/>
              </a:lnSpc>
              <a:buNone/>
            </a:pPr>
            <a:r>
              <a:rPr lang="en-US"/>
              <a:t># create audio critical cpuset - dedicated core 2    </a:t>
            </a:r>
            <a:endParaRPr lang="en-US"/>
          </a:p>
          <a:p>
            <a:pPr marL="0" indent="0" fontAlgn="auto">
              <a:lnSpc>
                <a:spcPct val="150000"/>
              </a:lnSpc>
              <a:buNone/>
            </a:pPr>
            <a:r>
              <a:rPr lang="en-US"/>
              <a:t>mkdir /dev/cpuset/audio    </a:t>
            </a:r>
            <a:endParaRPr lang="en-US"/>
          </a:p>
          <a:p>
            <a:pPr marL="0" indent="0" fontAlgn="auto">
              <a:lnSpc>
                <a:spcPct val="150000"/>
              </a:lnSpc>
              <a:buNone/>
            </a:pPr>
            <a:r>
              <a:rPr lang="en-US"/>
              <a:t>write /dev/cpuset/audio/cpus 2    </a:t>
            </a:r>
            <a:endParaRPr lang="en-US"/>
          </a:p>
          <a:p>
            <a:pPr marL="0" indent="0" fontAlgn="auto">
              <a:lnSpc>
                <a:spcPct val="150000"/>
              </a:lnSpc>
              <a:buNone/>
            </a:pPr>
            <a:r>
              <a:rPr lang="en-US"/>
              <a:t>write /dev/cpuset/audio/mems 0    </a:t>
            </a:r>
            <a:endParaRPr lang="en-US"/>
          </a:p>
          <a:p>
            <a:pPr marL="0" indent="0" fontAlgn="auto">
              <a:lnSpc>
                <a:spcPct val="150000"/>
              </a:lnSpc>
              <a:buNone/>
            </a:pPr>
            <a:r>
              <a:rPr lang="en-US"/>
              <a:t>chown system system /dev/cpuset/audio    </a:t>
            </a:r>
            <a:endParaRPr lang="en-US"/>
          </a:p>
          <a:p>
            <a:pPr marL="0" indent="0" fontAlgn="auto">
              <a:lnSpc>
                <a:spcPct val="150000"/>
              </a:lnSpc>
              <a:buNone/>
            </a:pPr>
            <a:r>
              <a:rPr lang="en-US"/>
              <a:t>chown system system /dev/cpuset/audio/tasks    </a:t>
            </a:r>
            <a:endParaRPr lang="en-US"/>
          </a:p>
          <a:p>
            <a:pPr marL="0" indent="0" fontAlgn="auto">
              <a:lnSpc>
                <a:spcPct val="150000"/>
              </a:lnSpc>
              <a:buNone/>
            </a:pPr>
            <a:r>
              <a:rPr lang="en-US"/>
              <a:t>chmod 0666 /dev/cpuset/audio/tasks</a:t>
            </a:r>
            <a:endParaRPr lang="en-US"/>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189230"/>
          </a:xfrm>
        </p:spPr>
        <p:txBody>
          <a:bodyPr>
            <a:normAutofit fontScale="90000"/>
          </a:bodyPr>
          <a:lstStyle/>
          <a:p>
            <a:r>
              <a:rPr lang="en-US" sz="3000"/>
              <a:t>Android CPU </a:t>
            </a:r>
            <a:r>
              <a:rPr lang="x-none" altLang="en-US" sz="3000"/>
              <a:t>I</a:t>
            </a:r>
            <a:r>
              <a:rPr lang="en-US" sz="3000"/>
              <a:t>solation </a:t>
            </a:r>
            <a:r>
              <a:rPr lang="x-none" altLang="en-US" sz="3000"/>
              <a:t>- 3</a:t>
            </a:r>
            <a:endParaRPr lang="x-none" altLang="en-US" sz="3000"/>
          </a:p>
        </p:txBody>
      </p:sp>
      <p:sp>
        <p:nvSpPr>
          <p:cNvPr id="3" name="Content Placeholder 2"/>
          <p:cNvSpPr>
            <a:spLocks noGrp="1"/>
          </p:cNvSpPr>
          <p:nvPr>
            <p:ph sz="half" idx="1"/>
          </p:nvPr>
        </p:nvSpPr>
        <p:spPr>
          <a:xfrm>
            <a:off x="838200" y="895985"/>
            <a:ext cx="5181600" cy="5755640"/>
          </a:xfrm>
        </p:spPr>
        <p:txBody>
          <a:bodyPr>
            <a:normAutofit fontScale="42500" lnSpcReduction="20000"/>
          </a:bodyPr>
          <a:lstStyle/>
          <a:p>
            <a:pPr marL="0" indent="0" fontAlgn="auto">
              <a:lnSpc>
                <a:spcPct val="150000"/>
              </a:lnSpc>
              <a:buNone/>
            </a:pPr>
            <a:r>
              <a:t>It is important to be aware that other cpuset's may also be using cpu that that was assigned to newly created cpuset. To guarantee a performance the other existing cpuset's resources can be edited. For example 'on late-init' there is option to edit assigned cores to created cpusets:</a:t>
            </a:r>
          </a:p>
          <a:p>
            <a:pPr marL="0" indent="0" fontAlgn="auto">
              <a:lnSpc>
                <a:spcPct val="150000"/>
              </a:lnSpc>
              <a:buNone/>
            </a:pPr>
            <a:r>
              <a:t>/</a:t>
            </a:r>
            <a:r>
              <a:rPr lang="x-none"/>
              <a:t>xxModelName</a:t>
            </a:r>
            <a:r>
              <a:t>/device/intel/mixins/groups/cpuset/4cores/init.rc</a:t>
            </a:r>
          </a:p>
          <a:p>
            <a:pPr marL="0" indent="0" fontAlgn="auto">
              <a:lnSpc>
                <a:spcPct val="150000"/>
              </a:lnSpc>
              <a:buNone/>
            </a:pPr>
            <a:r>
              <a:t>on late-init    </a:t>
            </a:r>
          </a:p>
          <a:p>
            <a:pPr marL="0" indent="0" fontAlgn="auto">
              <a:lnSpc>
                <a:spcPct val="150000"/>
              </a:lnSpc>
              <a:buNone/>
            </a:pPr>
            <a:r>
              <a:t>write /dev/cpuset/foreground/cpus 0,1,3    </a:t>
            </a:r>
          </a:p>
          <a:p>
            <a:pPr marL="0" indent="0" fontAlgn="auto">
              <a:lnSpc>
                <a:spcPct val="150000"/>
              </a:lnSpc>
              <a:buNone/>
            </a:pPr>
            <a:r>
              <a:t>write /dev/cpuset/background/cpus 0,1,3    </a:t>
            </a:r>
          </a:p>
          <a:p>
            <a:pPr marL="0" indent="0" fontAlgn="auto">
              <a:lnSpc>
                <a:spcPct val="150000"/>
              </a:lnSpc>
              <a:buNone/>
            </a:pPr>
            <a:r>
              <a:t>write /dev/cpuset/system-background/cpus 0,1,3</a:t>
            </a:r>
          </a:p>
          <a:p>
            <a:pPr marL="0" indent="0" fontAlgn="auto">
              <a:lnSpc>
                <a:spcPct val="150000"/>
              </a:lnSpc>
              <a:buNone/>
            </a:pPr>
          </a:p>
          <a:p>
            <a:pPr marL="0" indent="0" fontAlgn="auto">
              <a:lnSpc>
                <a:spcPct val="150000"/>
              </a:lnSpc>
              <a:buNone/>
            </a:pPr>
            <a:r>
              <a:t>In the above example existing cpusets were assigned all CPU's without core 2 which was specifically dedicated to audio cpuset.</a:t>
            </a:r>
          </a:p>
        </p:txBody>
      </p:sp>
      <p:sp>
        <p:nvSpPr>
          <p:cNvPr id="4" name="Content Placeholder 3"/>
          <p:cNvSpPr>
            <a:spLocks noGrp="1"/>
          </p:cNvSpPr>
          <p:nvPr>
            <p:ph sz="half" idx="2"/>
          </p:nvPr>
        </p:nvSpPr>
        <p:spPr>
          <a:xfrm>
            <a:off x="6172200" y="262255"/>
            <a:ext cx="5181600" cy="6388735"/>
          </a:xfrm>
        </p:spPr>
        <p:txBody>
          <a:bodyPr>
            <a:normAutofit fontScale="42500" lnSpcReduction="20000"/>
          </a:bodyPr>
          <a:lstStyle/>
          <a:p>
            <a:pPr fontAlgn="auto">
              <a:lnSpc>
                <a:spcPct val="150000"/>
              </a:lnSpc>
            </a:pPr>
            <a:r>
              <a:rPr lang="en-US"/>
              <a:t>Start service on selected cpuset</a:t>
            </a:r>
            <a:endParaRPr lang="en-US"/>
          </a:p>
          <a:p>
            <a:pPr marL="0" indent="0" fontAlgn="auto">
              <a:lnSpc>
                <a:spcPct val="150000"/>
              </a:lnSpc>
              <a:buNone/>
            </a:pPr>
            <a:r>
              <a:rPr lang="en-US"/>
              <a:t>Once the custom cpuset is defined the services started at Android boot (init.rc) can be directly assigned to it by using writepid command.</a:t>
            </a:r>
            <a:endParaRPr lang="en-US"/>
          </a:p>
          <a:p>
            <a:pPr marL="0" indent="0" fontAlgn="auto">
              <a:lnSpc>
                <a:spcPct val="150000"/>
              </a:lnSpc>
              <a:buNone/>
            </a:pPr>
            <a:r>
              <a:rPr lang="en-US"/>
              <a:t>For example to automatically start gptp sevice on newly created 'audio' cpuset  the init.rc has to be modified like that:</a:t>
            </a:r>
            <a:endParaRPr lang="en-US"/>
          </a:p>
          <a:p>
            <a:pPr marL="0" indent="0" fontAlgn="auto">
              <a:lnSpc>
                <a:spcPct val="150000"/>
              </a:lnSpc>
              <a:buNone/>
            </a:pPr>
            <a:r>
              <a:rPr lang="en-US"/>
              <a:t>service gptp /system/vendor/bin/daemon_cl_32 eth0 -R 200 -T -G root    </a:t>
            </a:r>
            <a:endParaRPr lang="en-US"/>
          </a:p>
          <a:p>
            <a:pPr marL="0" indent="0" fontAlgn="auto">
              <a:lnSpc>
                <a:spcPct val="150000"/>
              </a:lnSpc>
              <a:buNone/>
            </a:pPr>
            <a:r>
              <a:rPr lang="en-US"/>
              <a:t>class main    </a:t>
            </a:r>
            <a:endParaRPr lang="en-US"/>
          </a:p>
          <a:p>
            <a:pPr marL="0" indent="0" fontAlgn="auto">
              <a:lnSpc>
                <a:spcPct val="150000"/>
              </a:lnSpc>
              <a:buNone/>
            </a:pPr>
            <a:r>
              <a:rPr lang="en-US"/>
              <a:t>user root    </a:t>
            </a:r>
            <a:endParaRPr lang="en-US"/>
          </a:p>
          <a:p>
            <a:pPr marL="0" indent="0" fontAlgn="auto">
              <a:lnSpc>
                <a:spcPct val="150000"/>
              </a:lnSpc>
              <a:buNone/>
            </a:pPr>
            <a:r>
              <a:rPr lang="en-US"/>
              <a:t>priority -19    </a:t>
            </a:r>
            <a:endParaRPr lang="en-US"/>
          </a:p>
          <a:p>
            <a:pPr marL="0" indent="0" fontAlgn="auto">
              <a:lnSpc>
                <a:spcPct val="150000"/>
              </a:lnSpc>
              <a:buNone/>
            </a:pPr>
            <a:r>
              <a:rPr lang="en-US"/>
              <a:t>group root audio net_raw net_admin inet    </a:t>
            </a:r>
            <a:endParaRPr lang="en-US"/>
          </a:p>
          <a:p>
            <a:pPr marL="0" indent="0" fontAlgn="auto">
              <a:lnSpc>
                <a:spcPct val="150000"/>
              </a:lnSpc>
              <a:buNone/>
            </a:pPr>
            <a:r>
              <a:rPr lang="en-US"/>
              <a:t>writepid /dev/cpuset/audio/tasks    </a:t>
            </a:r>
            <a:endParaRPr lang="en-US"/>
          </a:p>
          <a:p>
            <a:pPr marL="0" indent="0" fontAlgn="auto">
              <a:lnSpc>
                <a:spcPct val="150000"/>
              </a:lnSpc>
              <a:buNone/>
            </a:pPr>
            <a:r>
              <a:rPr lang="en-US"/>
              <a:t>disabled</a:t>
            </a:r>
            <a:endParaRPr lang="en-US"/>
          </a:p>
          <a:p>
            <a:pPr marL="0" indent="0" fontAlgn="auto">
              <a:lnSpc>
                <a:spcPct val="150000"/>
              </a:lnSpc>
              <a:buNone/>
            </a:pPr>
            <a:endParaRPr lang="en-US"/>
          </a:p>
          <a:p>
            <a:pPr marL="0" indent="0" fontAlgn="auto">
              <a:lnSpc>
                <a:spcPct val="150000"/>
              </a:lnSpc>
              <a:buNone/>
            </a:pPr>
            <a:r>
              <a:rPr lang="en-US"/>
              <a:t> All the processes and services assigned to given cpuset can be check by simply listing PID's written to its taskset:</a:t>
            </a:r>
            <a:endParaRPr lang="en-US"/>
          </a:p>
          <a:p>
            <a:pPr marL="0" indent="0" fontAlgn="auto">
              <a:lnSpc>
                <a:spcPct val="150000"/>
              </a:lnSpc>
              <a:buNone/>
            </a:pPr>
            <a:r>
              <a:rPr lang="en-US"/>
              <a:t>&gt; cat /dev/cpuset/audio/tasks  </a:t>
            </a:r>
            <a:endParaRPr lang="en-US"/>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182245"/>
          </a:xfrm>
        </p:spPr>
        <p:txBody>
          <a:bodyPr>
            <a:normAutofit fontScale="90000"/>
          </a:bodyPr>
          <a:lstStyle/>
          <a:p>
            <a:r>
              <a:rPr lang="en-US" sz="3200"/>
              <a:t>Android 开发中常见 Crash 的情况 </a:t>
            </a:r>
            <a:r>
              <a:rPr lang="x-none" altLang="en-US" sz="3200"/>
              <a:t>- 1</a:t>
            </a:r>
            <a:endParaRPr lang="x-none" altLang="en-US" sz="3200"/>
          </a:p>
        </p:txBody>
      </p:sp>
      <p:sp>
        <p:nvSpPr>
          <p:cNvPr id="3" name="Content Placeholder 2"/>
          <p:cNvSpPr>
            <a:spLocks noGrp="1"/>
          </p:cNvSpPr>
          <p:nvPr>
            <p:ph sz="half" idx="1"/>
          </p:nvPr>
        </p:nvSpPr>
        <p:spPr>
          <a:xfrm>
            <a:off x="838200" y="1021715"/>
            <a:ext cx="5181600" cy="5673725"/>
          </a:xfrm>
        </p:spPr>
        <p:txBody>
          <a:bodyPr>
            <a:normAutofit fontScale="45000" lnSpcReduction="20000"/>
          </a:bodyPr>
          <a:lstStyle/>
          <a:p>
            <a:pPr fontAlgn="auto">
              <a:lnSpc>
                <a:spcPct val="150000"/>
              </a:lnSpc>
            </a:pPr>
            <a:r>
              <a:rPr lang="en-US"/>
              <a:t>在 Android 开发中，程序 Crash 分三种情况：</a:t>
            </a:r>
            <a:endParaRPr lang="en-US"/>
          </a:p>
          <a:p>
            <a:pPr lvl="1" fontAlgn="auto">
              <a:lnSpc>
                <a:spcPct val="150000"/>
              </a:lnSpc>
            </a:pPr>
            <a:r>
              <a:rPr lang="en-US"/>
              <a:t>未捕获的异常</a:t>
            </a:r>
            <a:endParaRPr lang="en-US"/>
          </a:p>
          <a:p>
            <a:pPr lvl="2" fontAlgn="auto">
              <a:lnSpc>
                <a:spcPct val="150000"/>
              </a:lnSpc>
            </a:pPr>
            <a:r>
              <a:rPr lang="en-US"/>
              <a:t>其中未捕获的异常根据 logcat 打印的堆栈信息很容易定位错误。</a:t>
            </a:r>
            <a:endParaRPr lang="en-US"/>
          </a:p>
          <a:p>
            <a:pPr lvl="1" fontAlgn="auto">
              <a:lnSpc>
                <a:spcPct val="150000"/>
              </a:lnSpc>
            </a:pPr>
            <a:r>
              <a:rPr lang="en-US"/>
              <a:t>ANR（Application Not Responding）</a:t>
            </a:r>
            <a:endParaRPr lang="en-US"/>
          </a:p>
          <a:p>
            <a:pPr lvl="2" fontAlgn="auto">
              <a:lnSpc>
                <a:spcPct val="150000"/>
              </a:lnSpc>
            </a:pPr>
            <a:r>
              <a:rPr lang="en-US"/>
              <a:t>ANR错误也好查，Android规定，应用与用户进行交互时，如果5秒内没有响应用户的操作，则会引发ANR错误，并弹出一个系统提示框，让用户选择继续等待或立即关闭程序。并会在/data/anr目录下生成一个traces.txt文件，记录系统产生anr异常的堆栈和线程信息。</a:t>
            </a:r>
            <a:endParaRPr lang="en-US"/>
          </a:p>
          <a:p>
            <a:pPr lvl="1" fontAlgn="auto">
              <a:lnSpc>
                <a:spcPct val="150000"/>
              </a:lnSpc>
            </a:pPr>
            <a:r>
              <a:rPr lang="en-US"/>
              <a:t>闪退（NDK 程序引发错误）</a:t>
            </a:r>
            <a:endParaRPr lang="en-US"/>
          </a:p>
          <a:p>
            <a:pPr lvl="2" fontAlgn="auto">
              <a:lnSpc>
                <a:spcPct val="150000"/>
              </a:lnSpc>
            </a:pPr>
            <a:r>
              <a:rPr lang="en-US"/>
              <a:t>NDK 程序在发生 Crash 时，它会在路径 /data/tombstones/ 下产生导致程序 Crash 的文件 tombstone_xx。并且 Google 还在 NDK 包中为我们提供了一系列的调试工具，例如 addr2line、objdump、ndk-stack。</a:t>
            </a:r>
            <a:endParaRPr lang="en-US"/>
          </a:p>
        </p:txBody>
      </p:sp>
      <p:sp>
        <p:nvSpPr>
          <p:cNvPr id="4" name="Content Placeholder 3"/>
          <p:cNvSpPr>
            <a:spLocks noGrp="1"/>
          </p:cNvSpPr>
          <p:nvPr>
            <p:ph sz="half" idx="2"/>
          </p:nvPr>
        </p:nvSpPr>
        <p:spPr>
          <a:xfrm>
            <a:off x="6172200" y="928370"/>
            <a:ext cx="5181600" cy="5735955"/>
          </a:xfrm>
        </p:spPr>
        <p:txBody>
          <a:bodyPr>
            <a:normAutofit fontScale="45000" lnSpcReduction="20000"/>
          </a:bodyPr>
          <a:lstStyle/>
          <a:p>
            <a:pPr fontAlgn="auto">
              <a:lnSpc>
                <a:spcPct val="100000"/>
              </a:lnSpc>
            </a:pPr>
            <a:r>
              <a:rPr lang="en-US"/>
              <a:t>Tombstone</a:t>
            </a:r>
            <a:endParaRPr lang="en-US"/>
          </a:p>
          <a:p>
            <a:pPr lvl="1" fontAlgn="auto">
              <a:lnSpc>
                <a:spcPct val="100000"/>
              </a:lnSpc>
            </a:pPr>
            <a:r>
              <a:rPr lang="en-US"/>
              <a:t>信号机制是 Linux 进程间通信的一种重要方式，Linux 信号一方面用于正常的进程间通信和同步，如任务控制(SIGINT, SIGTSTP,SIGKILL, SIGCONT，……)；另一方面，它还负责监控系统异常及中断。 当应用程序运行异常时， Linux 内核将产生错误信号并通知当前进程。 当前进程在接收到该错误信号后，可以有三种不同的处理方式。</a:t>
            </a:r>
            <a:endParaRPr lang="en-US"/>
          </a:p>
          <a:p>
            <a:pPr lvl="2" fontAlgn="auto">
              <a:lnSpc>
                <a:spcPct val="100000"/>
              </a:lnSpc>
            </a:pPr>
            <a:r>
              <a:rPr lang="en-US"/>
              <a:t>忽略该信号。</a:t>
            </a:r>
            <a:endParaRPr lang="en-US"/>
          </a:p>
          <a:p>
            <a:pPr lvl="2" fontAlgn="auto">
              <a:lnSpc>
                <a:spcPct val="100000"/>
              </a:lnSpc>
            </a:pPr>
            <a:r>
              <a:rPr lang="en-US"/>
              <a:t>捕捉该信号并执行对应的信号处理函数(signal handler)。</a:t>
            </a:r>
            <a:endParaRPr lang="en-US"/>
          </a:p>
          <a:p>
            <a:pPr lvl="2" fontAlgn="auto">
              <a:lnSpc>
                <a:spcPct val="100000"/>
              </a:lnSpc>
            </a:pPr>
            <a:r>
              <a:rPr lang="en-US"/>
              <a:t>执行该信号的缺省操作(如 SIGSEGV， 其缺省操作是终止进程)。</a:t>
            </a:r>
            <a:endParaRPr lang="en-US"/>
          </a:p>
          <a:p>
            <a:pPr lvl="1" fontAlgn="auto">
              <a:lnSpc>
                <a:spcPct val="100000"/>
              </a:lnSpc>
            </a:pPr>
            <a:r>
              <a:rPr lang="en-US"/>
              <a:t>当 Linux 应用程序在执行时发生严重错误，一般会导致程序 crash。其中，Linux 专门提供了一类 crash 信号，在程序接收到此类信号时，缺省操作是将 crash 的现场信息记录到 core 文件，然后终止进程。</a:t>
            </a:r>
            <a:endParaRPr lang="en-US"/>
          </a:p>
          <a:p>
            <a:pPr lvl="1" fontAlgn="auto">
              <a:lnSpc>
                <a:spcPct val="100000"/>
              </a:lnSpc>
            </a:pPr>
            <a:r>
              <a:rPr lang="en-US"/>
              <a:t>Android Native 程序本质上就是一个 Linux 程序，因此当它在执行时发生严重错误，也会导致程序 crash，然后产生一个记录 crash 的现场信息的文件，而这个文件在 Android 系统中就是 tombstone 文件</a:t>
            </a:r>
            <a:r>
              <a:rPr lang="x-none" altLang="en-US"/>
              <a:t>(/data/tombstone/)</a:t>
            </a:r>
            <a:r>
              <a:rPr lang="en-US"/>
              <a:t>。</a:t>
            </a:r>
            <a:endParaRPr lang="en-US"/>
          </a:p>
          <a:p>
            <a:pPr marL="0" lvl="0" indent="0" fontAlgn="auto">
              <a:lnSpc>
                <a:spcPct val="100000"/>
              </a:lnSpc>
              <a:buNone/>
            </a:pPr>
            <a:r>
              <a:rPr lang="en-US"/>
              <a:t>tombstone 文件它主要由下面几部分组成：</a:t>
            </a:r>
            <a:endParaRPr lang="en-US"/>
          </a:p>
          <a:p>
            <a:pPr marL="0" lvl="0" indent="0" fontAlgn="auto">
              <a:lnSpc>
                <a:spcPct val="100000"/>
              </a:lnSpc>
              <a:buNone/>
            </a:pPr>
            <a:r>
              <a:rPr lang="en-US"/>
              <a:t>    Build fingerprint</a:t>
            </a:r>
            <a:endParaRPr lang="en-US"/>
          </a:p>
          <a:p>
            <a:pPr marL="0" lvl="0" indent="0" fontAlgn="auto">
              <a:lnSpc>
                <a:spcPct val="100000"/>
              </a:lnSpc>
              <a:buNone/>
            </a:pPr>
            <a:r>
              <a:rPr lang="en-US"/>
              <a:t>    Crashed process and PIDs</a:t>
            </a:r>
            <a:endParaRPr lang="en-US"/>
          </a:p>
          <a:p>
            <a:pPr marL="0" lvl="0" indent="0" fontAlgn="auto">
              <a:lnSpc>
                <a:spcPct val="100000"/>
              </a:lnSpc>
              <a:buNone/>
            </a:pPr>
            <a:r>
              <a:rPr lang="en-US"/>
              <a:t>    Terminated signal and fault address</a:t>
            </a:r>
            <a:endParaRPr lang="en-US"/>
          </a:p>
          <a:p>
            <a:pPr marL="0" lvl="0" indent="0" fontAlgn="auto">
              <a:lnSpc>
                <a:spcPct val="100000"/>
              </a:lnSpc>
              <a:buNone/>
            </a:pPr>
            <a:r>
              <a:rPr lang="en-US"/>
              <a:t>    CPU registers</a:t>
            </a:r>
            <a:endParaRPr lang="en-US"/>
          </a:p>
          <a:p>
            <a:pPr marL="0" lvl="0" indent="0" fontAlgn="auto">
              <a:lnSpc>
                <a:spcPct val="100000"/>
              </a:lnSpc>
              <a:buNone/>
            </a:pPr>
            <a:r>
              <a:rPr lang="en-US"/>
              <a:t>    Call stack</a:t>
            </a:r>
            <a:endParaRPr lang="en-US"/>
          </a:p>
          <a:p>
            <a:pPr marL="0" lvl="0" indent="0" fontAlgn="auto">
              <a:lnSpc>
                <a:spcPct val="100000"/>
              </a:lnSpc>
              <a:buNone/>
            </a:pPr>
            <a:r>
              <a:rPr lang="en-US"/>
              <a:t>    Stack content of each call</a:t>
            </a:r>
            <a:endParaRPr lang="en-US"/>
          </a:p>
          <a:p>
            <a:pPr marL="0" lvl="0" indent="0" fontAlgn="auto">
              <a:lnSpc>
                <a:spcPct val="100000"/>
              </a:lnSpc>
              <a:buNone/>
            </a:pPr>
            <a:r>
              <a:rPr lang="en-US"/>
              <a:t>最主要的就是分析 Crashed process and PIDs、Terminated signal and fault address和Call stack 部分。</a:t>
            </a:r>
            <a:endParaRPr lang="en-US"/>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182245"/>
          </a:xfrm>
        </p:spPr>
        <p:txBody>
          <a:bodyPr>
            <a:normAutofit fontScale="90000"/>
          </a:bodyPr>
          <a:lstStyle/>
          <a:p>
            <a:r>
              <a:rPr lang="en-US" sz="3200"/>
              <a:t>Android 开发中常见 Crash 的情况 </a:t>
            </a:r>
            <a:r>
              <a:rPr lang="x-none" altLang="en-US" sz="3200"/>
              <a:t>- 2</a:t>
            </a:r>
            <a:endParaRPr lang="x-none" altLang="en-US" sz="3200"/>
          </a:p>
        </p:txBody>
      </p:sp>
      <p:sp>
        <p:nvSpPr>
          <p:cNvPr id="3" name="Content Placeholder 2"/>
          <p:cNvSpPr>
            <a:spLocks noGrp="1"/>
          </p:cNvSpPr>
          <p:nvPr>
            <p:ph sz="half" idx="1"/>
          </p:nvPr>
        </p:nvSpPr>
        <p:spPr>
          <a:xfrm>
            <a:off x="838200" y="1021715"/>
            <a:ext cx="5181600" cy="5673725"/>
          </a:xfrm>
        </p:spPr>
        <p:txBody>
          <a:bodyPr>
            <a:normAutofit fontScale="30000" lnSpcReduction="20000"/>
          </a:bodyPr>
          <a:lstStyle/>
          <a:p>
            <a:pPr fontAlgn="auto">
              <a:lnSpc>
                <a:spcPct val="150000"/>
              </a:lnSpc>
            </a:pPr>
            <a:r>
              <a:rPr lang="en-US"/>
              <a:t>Crashed process and PIDs 信息</a:t>
            </a:r>
            <a:endParaRPr lang="en-US"/>
          </a:p>
          <a:p>
            <a:pPr lvl="1" fontAlgn="auto">
              <a:lnSpc>
                <a:spcPct val="150000"/>
              </a:lnSpc>
            </a:pPr>
            <a:r>
              <a:rPr lang="en-US"/>
              <a:t>如果 pid 等于 tid ，那么就说明这个程序是在主线程中 Crash 掉的，name 的属性则表示 Crash 进程的名称以及在文件系统中位置。</a:t>
            </a:r>
            <a:endParaRPr lang="en-US"/>
          </a:p>
          <a:p>
            <a:pPr lvl="0" fontAlgn="auto">
              <a:lnSpc>
                <a:spcPct val="150000"/>
              </a:lnSpc>
            </a:pPr>
            <a:r>
              <a:rPr lang="en-US"/>
              <a:t>Terminated signal and fault address 信息</a:t>
            </a:r>
            <a:endParaRPr lang="en-US"/>
          </a:p>
          <a:p>
            <a:pPr lvl="0" fontAlgn="auto">
              <a:lnSpc>
                <a:spcPct val="150000"/>
              </a:lnSpc>
            </a:pPr>
            <a:r>
              <a:rPr lang="en-US"/>
              <a:t>tombstone 文件中的第 6 行中我们可以看到程序是因为什么信号导致了 Crash 以及出现错误的地址，如下所示：signal 11 (SIGSEGV), code 1 (SEGV_MAPERR), fault addr 0x4</a:t>
            </a:r>
            <a:endParaRPr lang="en-US"/>
          </a:p>
          <a:p>
            <a:pPr lvl="1" fontAlgn="auto">
              <a:lnSpc>
                <a:spcPct val="150000"/>
              </a:lnSpc>
            </a:pPr>
            <a:endParaRPr lang="en-US"/>
          </a:p>
          <a:p>
            <a:pPr lvl="1" fontAlgn="auto">
              <a:lnSpc>
                <a:spcPct val="150000"/>
              </a:lnSpc>
            </a:pPr>
            <a:r>
              <a:rPr lang="en-US"/>
              <a:t>这里的信息说明出现进程 Crash 的原因是因为程序产生了段错误的信号，访问了非法的内存空间，而访问的非法地址是 0x4。</a:t>
            </a:r>
            <a:endParaRPr lang="en-US"/>
          </a:p>
        </p:txBody>
      </p:sp>
      <p:sp>
        <p:nvSpPr>
          <p:cNvPr id="4" name="Content Placeholder 3"/>
          <p:cNvSpPr>
            <a:spLocks noGrp="1"/>
          </p:cNvSpPr>
          <p:nvPr>
            <p:ph sz="half" idx="2"/>
          </p:nvPr>
        </p:nvSpPr>
        <p:spPr>
          <a:xfrm>
            <a:off x="6172200" y="928370"/>
            <a:ext cx="5181600" cy="5735955"/>
          </a:xfrm>
        </p:spPr>
        <p:txBody>
          <a:bodyPr>
            <a:normAutofit fontScale="30000" lnSpcReduction="20000"/>
          </a:bodyPr>
          <a:lstStyle/>
          <a:p>
            <a:pPr fontAlgn="auto">
              <a:lnSpc>
                <a:spcPct val="100000"/>
              </a:lnSpc>
            </a:pPr>
            <a:r>
              <a:rPr lang="en-US"/>
              <a:t>Tombstone</a:t>
            </a:r>
            <a:endParaRPr lang="en-US"/>
          </a:p>
          <a:p>
            <a:pPr lvl="1" fontAlgn="auto">
              <a:lnSpc>
                <a:spcPct val="100000"/>
              </a:lnSpc>
            </a:pPr>
            <a:r>
              <a:rPr lang="en-US"/>
              <a:t>信号机制是 Linux 进程间通信的一种重要方式，Linux 信号一方面用于正常的进程间通信和同步，如任务控制(SIGINT, SIGTSTP,SIGKILL, SIGCONT，……)；另一方面，它还负责监控系统异常及中断。 当应用程序运行异常时， Linux 内核将产生错误信号并通知当前进程。 当前进程在接收到该错误信号后，可以有三种不同的处理方式。</a:t>
            </a:r>
            <a:endParaRPr lang="en-US"/>
          </a:p>
          <a:p>
            <a:pPr lvl="2" fontAlgn="auto">
              <a:lnSpc>
                <a:spcPct val="100000"/>
              </a:lnSpc>
            </a:pPr>
            <a:r>
              <a:rPr lang="en-US"/>
              <a:t>忽略该信号。</a:t>
            </a:r>
            <a:endParaRPr lang="en-US"/>
          </a:p>
          <a:p>
            <a:pPr lvl="2" fontAlgn="auto">
              <a:lnSpc>
                <a:spcPct val="100000"/>
              </a:lnSpc>
            </a:pPr>
            <a:r>
              <a:rPr lang="en-US"/>
              <a:t>捕捉该信号并执行对应的信号处理函数(signal handler)。</a:t>
            </a:r>
            <a:endParaRPr lang="en-US"/>
          </a:p>
          <a:p>
            <a:pPr lvl="2" fontAlgn="auto">
              <a:lnSpc>
                <a:spcPct val="100000"/>
              </a:lnSpc>
            </a:pPr>
            <a:r>
              <a:rPr lang="en-US"/>
              <a:t>执行该信号的缺省操作(如 SIGSEGV， 其缺省操作是终止进程)。</a:t>
            </a:r>
            <a:endParaRPr lang="en-US"/>
          </a:p>
          <a:p>
            <a:pPr lvl="1" fontAlgn="auto">
              <a:lnSpc>
                <a:spcPct val="100000"/>
              </a:lnSpc>
            </a:pPr>
            <a:r>
              <a:rPr lang="en-US"/>
              <a:t>当 Linux 应用程序在执行时发生严重错误，一般会导致程序 crash。其中，Linux 专门提供了一类 crash 信号，在程序接收到此类信号时，缺省操作是将 crash 的现场信息记录到 core 文件，然后终止进程。</a:t>
            </a:r>
            <a:endParaRPr lang="en-US"/>
          </a:p>
          <a:p>
            <a:pPr lvl="1" fontAlgn="auto">
              <a:lnSpc>
                <a:spcPct val="100000"/>
              </a:lnSpc>
            </a:pPr>
            <a:r>
              <a:rPr lang="en-US"/>
              <a:t>Android Native 程序本质上就是一个 Linux 程序，因此当它在执行时发生严重错误，也会导致程序 crash，然后产生一个记录 crash 的现场信息的文件，而这个文件在 Android 系统中就是 tombstone 文件</a:t>
            </a:r>
            <a:r>
              <a:rPr lang="x-none" altLang="en-US"/>
              <a:t>(/data/tombstone/)</a:t>
            </a:r>
            <a:r>
              <a:rPr lang="en-US"/>
              <a:t>。</a:t>
            </a:r>
            <a:endParaRPr lang="en-US"/>
          </a:p>
          <a:p>
            <a:pPr marL="0" lvl="0" indent="0" fontAlgn="auto">
              <a:lnSpc>
                <a:spcPct val="100000"/>
              </a:lnSpc>
              <a:buNone/>
            </a:pPr>
            <a:r>
              <a:rPr lang="en-US"/>
              <a:t>tombstone 文件它主要由下面几部分组成：</a:t>
            </a:r>
            <a:endParaRPr lang="en-US"/>
          </a:p>
          <a:p>
            <a:pPr marL="0" lvl="0" indent="0" fontAlgn="auto">
              <a:lnSpc>
                <a:spcPct val="100000"/>
              </a:lnSpc>
              <a:buNone/>
            </a:pPr>
            <a:r>
              <a:rPr lang="en-US"/>
              <a:t>    Build fingerprint</a:t>
            </a:r>
            <a:endParaRPr lang="en-US"/>
          </a:p>
          <a:p>
            <a:pPr marL="0" lvl="0" indent="0" fontAlgn="auto">
              <a:lnSpc>
                <a:spcPct val="100000"/>
              </a:lnSpc>
              <a:buNone/>
            </a:pPr>
            <a:r>
              <a:rPr lang="en-US"/>
              <a:t>    Crashed process and PIDs</a:t>
            </a:r>
            <a:endParaRPr lang="en-US"/>
          </a:p>
          <a:p>
            <a:pPr marL="0" lvl="0" indent="0" fontAlgn="auto">
              <a:lnSpc>
                <a:spcPct val="100000"/>
              </a:lnSpc>
              <a:buNone/>
            </a:pPr>
            <a:r>
              <a:rPr lang="en-US"/>
              <a:t>    Terminated signal and fault address</a:t>
            </a:r>
            <a:endParaRPr lang="en-US"/>
          </a:p>
          <a:p>
            <a:pPr marL="0" lvl="0" indent="0" fontAlgn="auto">
              <a:lnSpc>
                <a:spcPct val="100000"/>
              </a:lnSpc>
              <a:buNone/>
            </a:pPr>
            <a:r>
              <a:rPr lang="en-US"/>
              <a:t>    CPU registers</a:t>
            </a:r>
            <a:endParaRPr lang="en-US"/>
          </a:p>
          <a:p>
            <a:pPr marL="0" lvl="0" indent="0" fontAlgn="auto">
              <a:lnSpc>
                <a:spcPct val="100000"/>
              </a:lnSpc>
              <a:buNone/>
            </a:pPr>
            <a:r>
              <a:rPr lang="en-US"/>
              <a:t>    Call stack</a:t>
            </a:r>
            <a:endParaRPr lang="en-US"/>
          </a:p>
          <a:p>
            <a:pPr marL="0" lvl="0" indent="0" fontAlgn="auto">
              <a:lnSpc>
                <a:spcPct val="100000"/>
              </a:lnSpc>
              <a:buNone/>
            </a:pPr>
            <a:r>
              <a:rPr lang="en-US"/>
              <a:t>    Stack content of each call</a:t>
            </a:r>
            <a:endParaRPr lang="en-US"/>
          </a:p>
          <a:p>
            <a:pPr marL="0" lvl="0" indent="0" fontAlgn="auto">
              <a:lnSpc>
                <a:spcPct val="100000"/>
              </a:lnSpc>
              <a:buNone/>
            </a:pPr>
            <a:r>
              <a:rPr lang="en-US"/>
              <a:t>最主要的就是分析 Crashed process and PIDs、Terminated signal and fault address和Call stack 部分。</a:t>
            </a:r>
            <a:endParaRPr lang="en-US"/>
          </a:p>
          <a:p>
            <a:pPr marL="0" lvl="0" indent="0" fontAlgn="auto">
              <a:lnSpc>
                <a:spcPct val="100000"/>
              </a:lnSpc>
              <a:buNone/>
            </a:pPr>
            <a:r>
              <a:rPr lang="en-US"/>
              <a:t>tombstone 文件中的第 6 行中我们可以看到程序是因为什么信号导致了 Crash 以及出现错误的地址，如下所示：</a:t>
            </a:r>
            <a:endParaRPr lang="en-US"/>
          </a:p>
          <a:p>
            <a:pPr marL="0" lvl="0" indent="0" fontAlgn="auto">
              <a:lnSpc>
                <a:spcPct val="100000"/>
              </a:lnSpc>
              <a:buNone/>
            </a:pPr>
            <a:endParaRPr lang="en-US"/>
          </a:p>
          <a:p>
            <a:pPr marL="0" lvl="0" indent="0" fontAlgn="auto">
              <a:lnSpc>
                <a:spcPct val="100000"/>
              </a:lnSpc>
              <a:buNone/>
            </a:pPr>
            <a:r>
              <a:rPr lang="en-US"/>
              <a:t>signal 11 (SIGSEGV), code 1 (SEGV_MAPERR), fault addr 0x4</a:t>
            </a:r>
            <a:endParaRPr lang="en-US"/>
          </a:p>
          <a:p>
            <a:pPr marL="0" lvl="0" indent="0" fontAlgn="auto">
              <a:lnSpc>
                <a:spcPct val="100000"/>
              </a:lnSpc>
              <a:buNone/>
            </a:pPr>
            <a:endParaRPr lang="en-US"/>
          </a:p>
          <a:p>
            <a:pPr marL="0" lvl="0" indent="0" fontAlgn="auto">
              <a:lnSpc>
                <a:spcPct val="100000"/>
              </a:lnSpc>
              <a:buNone/>
            </a:pPr>
            <a:r>
              <a:rPr lang="en-US"/>
              <a:t>这里的信息说明出现进程 Crash 的原因是因为程序产生了段错误的信号，访问了非法的内存空间，而访问的非法地址是 0x4。</a:t>
            </a:r>
            <a:endParaRPr lang="en-US"/>
          </a:p>
          <a:p>
            <a:pPr marL="0" lvl="0" indent="0" fontAlgn="auto">
              <a:lnSpc>
                <a:spcPct val="100000"/>
              </a:lnSpc>
              <a:buNone/>
            </a:pPr>
            <a:endParaRPr lang="en-US"/>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182245"/>
          </a:xfrm>
        </p:spPr>
        <p:txBody>
          <a:bodyPr>
            <a:normAutofit fontScale="90000"/>
          </a:bodyPr>
          <a:lstStyle/>
          <a:p>
            <a:r>
              <a:rPr lang="en-US" sz="3200"/>
              <a:t>Android 开发中常见 Crash 的情况 </a:t>
            </a:r>
            <a:r>
              <a:rPr lang="x-none" altLang="en-US" sz="3200"/>
              <a:t>- 3</a:t>
            </a:r>
            <a:endParaRPr lang="x-none" altLang="en-US" sz="3200"/>
          </a:p>
        </p:txBody>
      </p:sp>
      <p:sp>
        <p:nvSpPr>
          <p:cNvPr id="3" name="Content Placeholder 2"/>
          <p:cNvSpPr>
            <a:spLocks noGrp="1"/>
          </p:cNvSpPr>
          <p:nvPr>
            <p:ph sz="half" idx="1"/>
          </p:nvPr>
        </p:nvSpPr>
        <p:spPr>
          <a:xfrm>
            <a:off x="838200" y="1021715"/>
            <a:ext cx="5181600" cy="5673725"/>
          </a:xfrm>
        </p:spPr>
        <p:txBody>
          <a:bodyPr>
            <a:normAutofit fontScale="42500" lnSpcReduction="20000"/>
          </a:bodyPr>
          <a:lstStyle/>
          <a:p>
            <a:pPr fontAlgn="auto">
              <a:lnSpc>
                <a:spcPct val="150000"/>
              </a:lnSpc>
            </a:pPr>
            <a:r>
              <a:rPr lang="en-US"/>
              <a:t>Android Debugging Guide</a:t>
            </a:r>
            <a:endParaRPr lang="en-US"/>
          </a:p>
          <a:p>
            <a:pPr fontAlgn="auto">
              <a:lnSpc>
                <a:spcPct val="150000"/>
              </a:lnSpc>
            </a:pPr>
            <a:r>
              <a:rPr lang="en-US"/>
              <a:t>debuggerd</a:t>
            </a:r>
            <a:endParaRPr lang="en-US"/>
          </a:p>
          <a:p>
            <a:pPr marL="0" indent="0" fontAlgn="auto">
              <a:lnSpc>
                <a:spcPct val="150000"/>
              </a:lnSpc>
              <a:buNone/>
            </a:pPr>
            <a:r>
              <a:rPr lang="en-US"/>
              <a:t>The easiest way to get backtrace of a process is to use debuggerd command.</a:t>
            </a:r>
            <a:endParaRPr lang="en-US"/>
          </a:p>
          <a:p>
            <a:pPr marL="0" indent="0" fontAlgn="auto">
              <a:lnSpc>
                <a:spcPct val="150000"/>
              </a:lnSpc>
              <a:buNone/>
            </a:pPr>
            <a:r>
              <a:rPr lang="en-US"/>
              <a:t>    debuggerd PID - generates a full tombstone of a process</a:t>
            </a:r>
            <a:endParaRPr lang="en-US"/>
          </a:p>
          <a:p>
            <a:pPr marL="0" indent="0" fontAlgn="auto">
              <a:lnSpc>
                <a:spcPct val="150000"/>
              </a:lnSpc>
              <a:buNone/>
            </a:pPr>
            <a:r>
              <a:rPr lang="en-US"/>
              <a:t>    debuggerd -b PID - generates just a backtrace</a:t>
            </a:r>
            <a:endParaRPr lang="en-US"/>
          </a:p>
          <a:p>
            <a:pPr marL="0" indent="0" fontAlgn="auto">
              <a:lnSpc>
                <a:spcPct val="150000"/>
              </a:lnSpc>
              <a:buNone/>
            </a:pPr>
            <a:r>
              <a:rPr lang="en-US"/>
              <a:t>In order to use debuggerd you must prevent from killing the process in case of a crash. In case of UIWDT you may remove the following 2 lines from frameworks/base/services/core/java/com/android/server/Watchdog.java:</a:t>
            </a:r>
            <a:endParaRPr lang="en-US"/>
          </a:p>
          <a:p>
            <a:pPr marL="0" indent="0" fontAlgn="auto">
              <a:lnSpc>
                <a:spcPct val="150000"/>
              </a:lnSpc>
              <a:buNone/>
            </a:pPr>
            <a:r>
              <a:rPr lang="en-US"/>
              <a:t>Process.killProcess(Process.myPid());</a:t>
            </a:r>
            <a:endParaRPr lang="en-US"/>
          </a:p>
          <a:p>
            <a:pPr marL="0" indent="0" fontAlgn="auto">
              <a:lnSpc>
                <a:spcPct val="150000"/>
              </a:lnSpc>
              <a:buNone/>
            </a:pPr>
            <a:r>
              <a:rPr lang="en-US"/>
              <a:t>System.exit(10);</a:t>
            </a:r>
            <a:endParaRPr lang="en-US"/>
          </a:p>
          <a:p>
            <a:pPr marL="0" indent="0" fontAlgn="auto">
              <a:lnSpc>
                <a:spcPct val="150000"/>
              </a:lnSpc>
              <a:buNone/>
            </a:pPr>
            <a:r>
              <a:rPr lang="en-US"/>
              <a:t>To suspend a process in case of a crash instead of killing it you may set:</a:t>
            </a:r>
            <a:endParaRPr lang="en-US"/>
          </a:p>
          <a:p>
            <a:pPr marL="0" indent="0" fontAlgn="auto">
              <a:lnSpc>
                <a:spcPct val="150000"/>
              </a:lnSpc>
              <a:buNone/>
            </a:pPr>
            <a:endParaRPr lang="en-US"/>
          </a:p>
          <a:p>
            <a:pPr marL="0" indent="0" fontAlgn="auto">
              <a:lnSpc>
                <a:spcPct val="150000"/>
              </a:lnSpc>
              <a:buNone/>
            </a:pPr>
            <a:r>
              <a:rPr lang="en-US"/>
              <a:t>adb shell setprop debug.debuggerd.wait_for_gdb true</a:t>
            </a:r>
            <a:endParaRPr lang="en-US"/>
          </a:p>
        </p:txBody>
      </p:sp>
      <p:sp>
        <p:nvSpPr>
          <p:cNvPr id="4" name="Content Placeholder 3"/>
          <p:cNvSpPr>
            <a:spLocks noGrp="1"/>
          </p:cNvSpPr>
          <p:nvPr>
            <p:ph sz="half" idx="2"/>
          </p:nvPr>
        </p:nvSpPr>
        <p:spPr>
          <a:xfrm>
            <a:off x="6172200" y="928370"/>
            <a:ext cx="5181600" cy="5735955"/>
          </a:xfrm>
        </p:spPr>
        <p:txBody>
          <a:bodyPr>
            <a:normAutofit fontScale="42500" lnSpcReduction="20000"/>
          </a:bodyPr>
          <a:lstStyle/>
          <a:p>
            <a:pPr marL="0" lvl="0" indent="0" fontAlgn="auto">
              <a:lnSpc>
                <a:spcPct val="100000"/>
              </a:lnSpc>
              <a:buNone/>
            </a:pPr>
            <a:r>
              <a:rPr lang="x-none" altLang="en-US" sz="2000"/>
              <a:t>For gdb script file reference:</a:t>
            </a:r>
            <a:endParaRPr lang="x-none" altLang="en-US" sz="2000"/>
          </a:p>
          <a:p>
            <a:pPr marL="0" lvl="0" indent="0" fontAlgn="auto">
              <a:lnSpc>
                <a:spcPct val="100000"/>
              </a:lnSpc>
              <a:buNone/>
            </a:pPr>
            <a:r>
              <a:rPr lang="x-none" altLang="en-US" sz="1800"/>
              <a:t>https://github.com/projectceladon/celadon-documentation/blob/master/blob/celadon_gdb.sh</a:t>
            </a:r>
            <a:endParaRPr lang="x-none" altLang="en-US" sz="1800"/>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6395"/>
            <a:ext cx="10515600" cy="304165"/>
          </a:xfrm>
        </p:spPr>
        <p:txBody>
          <a:bodyPr>
            <a:normAutofit fontScale="90000"/>
          </a:bodyPr>
          <a:lstStyle/>
          <a:p>
            <a:r>
              <a:rPr lang="x-none" altLang="en-US" sz="3200"/>
              <a:t>Intel Celadon Build</a:t>
            </a:r>
            <a:endParaRPr lang="x-none" altLang="en-US" sz="3200"/>
          </a:p>
        </p:txBody>
      </p:sp>
      <p:sp>
        <p:nvSpPr>
          <p:cNvPr id="3" name="Content Placeholder 2"/>
          <p:cNvSpPr>
            <a:spLocks noGrp="1"/>
          </p:cNvSpPr>
          <p:nvPr>
            <p:ph sz="half" idx="1"/>
          </p:nvPr>
        </p:nvSpPr>
        <p:spPr>
          <a:xfrm>
            <a:off x="838200" y="1004570"/>
            <a:ext cx="5181600" cy="5172710"/>
          </a:xfrm>
        </p:spPr>
        <p:txBody>
          <a:bodyPr/>
          <a:lstStyle/>
          <a:p>
            <a:r>
              <a:rPr lang="en-US" sz="1600"/>
              <a:t>device/intel/mixins/mixin-update -s device/intel/project-celadon/cel_apl/mixins.spec</a:t>
            </a:r>
            <a:endParaRPr lang="en-US" sz="1600"/>
          </a:p>
          <a:p>
            <a:r>
              <a:rPr lang="en-US" sz="1600"/>
              <a:t>source build/envsetup.sh</a:t>
            </a:r>
            <a:endParaRPr lang="en-US" sz="1600"/>
          </a:p>
          <a:p>
            <a:r>
              <a:rPr lang="en-US" sz="1600"/>
              <a:t>lunch cel_apl-userdebug</a:t>
            </a:r>
            <a:endParaRPr lang="en-US" sz="1600"/>
          </a:p>
          <a:p>
            <a:r>
              <a:rPr lang="en-US" sz="1600"/>
              <a:t>make SPARSE_IMG=true flashfiles -j8</a:t>
            </a:r>
            <a:endParaRPr lang="en-US" sz="1600"/>
          </a:p>
        </p:txBody>
      </p:sp>
      <p:pic>
        <p:nvPicPr>
          <p:cNvPr id="5" name="Picture 4"/>
          <p:cNvPicPr>
            <a:picLocks noChangeAspect="1"/>
          </p:cNvPicPr>
          <p:nvPr/>
        </p:nvPicPr>
        <p:blipFill>
          <a:blip r:embed="rId1"/>
          <a:stretch>
            <a:fillRect/>
          </a:stretch>
        </p:blipFill>
        <p:spPr>
          <a:xfrm>
            <a:off x="6345555" y="670560"/>
            <a:ext cx="5469890" cy="3872865"/>
          </a:xfrm>
          <a:prstGeom prst="rect">
            <a:avLst/>
          </a:prstGeom>
        </p:spPr>
      </p:pic>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42913"/>
          </a:xfrm>
        </p:spPr>
        <p:txBody>
          <a:bodyPr/>
          <a:lstStyle/>
          <a:p>
            <a:r>
              <a:rPr lang="en-US" dirty="0" smtClean="0"/>
              <a:t>Android Security Overview</a:t>
            </a:r>
            <a:endParaRPr lang="en-US" dirty="0"/>
          </a:p>
        </p:txBody>
      </p:sp>
      <p:sp>
        <p:nvSpPr>
          <p:cNvPr id="3" name="Content Placeholder 2"/>
          <p:cNvSpPr>
            <a:spLocks noGrp="1"/>
          </p:cNvSpPr>
          <p:nvPr>
            <p:ph sz="half" idx="1"/>
          </p:nvPr>
        </p:nvSpPr>
        <p:spPr/>
        <p:txBody>
          <a:bodyPr>
            <a:normAutofit/>
          </a:bodyPr>
          <a:lstStyle/>
          <a:p>
            <a:r>
              <a:rPr lang="en-US" dirty="0" smtClean="0"/>
              <a:t>Features</a:t>
            </a:r>
            <a:endParaRPr lang="en-US" dirty="0" smtClean="0"/>
          </a:p>
          <a:p>
            <a:pPr lvl="1"/>
            <a:r>
              <a:rPr lang="en-US" dirty="0" smtClean="0"/>
              <a:t>Encryption</a:t>
            </a:r>
            <a:endParaRPr lang="en-US" dirty="0" smtClean="0"/>
          </a:p>
          <a:p>
            <a:pPr lvl="1"/>
            <a:r>
              <a:rPr lang="en-US" dirty="0" smtClean="0"/>
              <a:t>Fingerprint</a:t>
            </a:r>
            <a:endParaRPr lang="en-US" dirty="0" smtClean="0"/>
          </a:p>
          <a:p>
            <a:pPr lvl="1"/>
            <a:r>
              <a:rPr lang="en-US" dirty="0" smtClean="0"/>
              <a:t>Gatekeeper</a:t>
            </a:r>
            <a:endParaRPr lang="en-US" dirty="0" smtClean="0"/>
          </a:p>
          <a:p>
            <a:pPr lvl="1"/>
            <a:r>
              <a:rPr lang="en-US" dirty="0" err="1" smtClean="0"/>
              <a:t>Keystore</a:t>
            </a:r>
            <a:endParaRPr lang="en-US" dirty="0" smtClean="0"/>
          </a:p>
          <a:p>
            <a:pPr lvl="1"/>
            <a:r>
              <a:rPr lang="en-US" dirty="0" err="1" smtClean="0"/>
              <a:t>SELinux</a:t>
            </a:r>
            <a:endParaRPr lang="en-US" dirty="0" smtClean="0"/>
          </a:p>
          <a:p>
            <a:pPr lvl="1"/>
            <a:r>
              <a:rPr lang="en-US" dirty="0" smtClean="0"/>
              <a:t>Signing</a:t>
            </a:r>
            <a:endParaRPr lang="en-US" dirty="0" smtClean="0"/>
          </a:p>
          <a:p>
            <a:pPr lvl="1"/>
            <a:r>
              <a:rPr lang="en-US" dirty="0" smtClean="0"/>
              <a:t>TEE</a:t>
            </a:r>
            <a:endParaRPr lang="en-US" dirty="0" smtClean="0"/>
          </a:p>
          <a:p>
            <a:pPr lvl="1"/>
            <a:r>
              <a:rPr lang="en-US" dirty="0" smtClean="0"/>
              <a:t>Verified Boot</a:t>
            </a:r>
            <a:endParaRPr lang="en-US" dirty="0" smtClean="0"/>
          </a:p>
          <a:p>
            <a:pPr lvl="1"/>
            <a:r>
              <a:rPr lang="en-US" dirty="0" smtClean="0"/>
              <a:t>VNS Policy</a:t>
            </a:r>
            <a:endParaRPr lang="en-US" dirty="0"/>
          </a:p>
        </p:txBody>
      </p:sp>
      <p:sp>
        <p:nvSpPr>
          <p:cNvPr id="4" name="Content Placeholder 3"/>
          <p:cNvSpPr>
            <a:spLocks noGrp="1"/>
          </p:cNvSpPr>
          <p:nvPr>
            <p:ph sz="half" idx="2"/>
          </p:nvPr>
        </p:nvSpPr>
        <p:spPr/>
        <p:txBody>
          <a:bodyPr>
            <a:normAutofit/>
          </a:bodyPr>
          <a:lstStyle/>
          <a:p>
            <a:r>
              <a:rPr lang="en-US" dirty="0" smtClean="0"/>
              <a:t>Security Test</a:t>
            </a:r>
            <a:endParaRPr lang="en-US" dirty="0" smtClean="0"/>
          </a:p>
          <a:p>
            <a:pPr lvl="1"/>
            <a:r>
              <a:rPr lang="en-US" dirty="0" smtClean="0"/>
              <a:t>DMA Attach Test</a:t>
            </a:r>
            <a:endParaRPr lang="en-US" dirty="0" smtClean="0"/>
          </a:p>
          <a:p>
            <a:pPr lvl="1"/>
            <a:r>
              <a:rPr lang="en-US" dirty="0" smtClean="0"/>
              <a:t>Fuzzing Test</a:t>
            </a:r>
            <a:endParaRPr lang="en-US" dirty="0" smtClean="0"/>
          </a:p>
          <a:p>
            <a:pPr lvl="1"/>
            <a:r>
              <a:rPr lang="en-US" dirty="0" smtClean="0"/>
              <a:t>Verify Security Features</a:t>
            </a:r>
            <a:endParaRPr lang="en-US" dirty="0" smtClean="0"/>
          </a:p>
          <a:p>
            <a:pPr lvl="1"/>
            <a:r>
              <a:rPr lang="en-US" dirty="0" smtClean="0"/>
              <a:t>Security Function Test</a:t>
            </a:r>
            <a:endParaRPr lang="en-US" dirty="0" smtClean="0"/>
          </a:p>
          <a:p>
            <a:pPr lvl="1"/>
            <a:r>
              <a:rPr lang="en-US" dirty="0" smtClean="0"/>
              <a:t>Static Code </a:t>
            </a:r>
            <a:r>
              <a:rPr lang="en-US" dirty="0" err="1" smtClean="0"/>
              <a:t>Anaylysis</a:t>
            </a:r>
            <a:endParaRPr lang="en-US" dirty="0" smtClean="0"/>
          </a:p>
          <a:p>
            <a:pPr lvl="1"/>
            <a:r>
              <a:rPr lang="en-US" dirty="0" smtClean="0"/>
              <a:t>Security Test Suite</a:t>
            </a:r>
            <a:endParaRPr lang="en-US" dirty="0" smtClean="0"/>
          </a:p>
          <a:p>
            <a:pPr lvl="1"/>
            <a:r>
              <a:rPr lang="en-US" dirty="0" smtClean="0"/>
              <a:t>Vulnerability Scan</a:t>
            </a:r>
            <a:endParaRPr lang="en-US" dirty="0" smtClean="0"/>
          </a:p>
          <a:p>
            <a:r>
              <a:rPr lang="en-US" dirty="0" smtClean="0"/>
              <a:t>Security Development Lifecycle</a:t>
            </a:r>
            <a:endParaRPr lang="en-US" dirty="0" smtClean="0"/>
          </a:p>
          <a:p>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efaul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1601" y="83127"/>
            <a:ext cx="11961090" cy="66871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335"/>
            <a:ext cx="10515600" cy="337820"/>
          </a:xfrm>
        </p:spPr>
        <p:txBody>
          <a:bodyPr>
            <a:normAutofit fontScale="90000"/>
          </a:bodyPr>
          <a:lstStyle/>
          <a:p>
            <a:r>
              <a:rPr lang="en-US" altLang="en-US" sz="3200" dirty="0"/>
              <a:t>Android Security </a:t>
            </a:r>
            <a:r>
              <a:rPr lang="en-US" altLang="en-US" sz="3200" dirty="0" smtClean="0"/>
              <a:t>Features - 1</a:t>
            </a:r>
            <a:endParaRPr lang="en-US" altLang="en-US" sz="3200" dirty="0"/>
          </a:p>
        </p:txBody>
      </p:sp>
      <p:sp>
        <p:nvSpPr>
          <p:cNvPr id="3" name="Content Placeholder 2"/>
          <p:cNvSpPr>
            <a:spLocks noGrp="1"/>
          </p:cNvSpPr>
          <p:nvPr>
            <p:ph sz="half" idx="1"/>
          </p:nvPr>
        </p:nvSpPr>
        <p:spPr>
          <a:xfrm>
            <a:off x="838200" y="911860"/>
            <a:ext cx="5181600" cy="5265420"/>
          </a:xfrm>
        </p:spPr>
        <p:txBody>
          <a:bodyPr>
            <a:normAutofit fontScale="55000" lnSpcReduction="20000"/>
          </a:bodyPr>
          <a:lstStyle/>
          <a:p>
            <a:pPr fontAlgn="auto">
              <a:lnSpc>
                <a:spcPct val="150000"/>
              </a:lnSpc>
            </a:pPr>
            <a:r>
              <a:rPr lang="en-US"/>
              <a:t>Encryption</a:t>
            </a:r>
            <a:endParaRPr lang="en-US"/>
          </a:p>
          <a:p>
            <a:pPr lvl="1" fontAlgn="auto">
              <a:lnSpc>
                <a:spcPct val="150000"/>
              </a:lnSpc>
            </a:pPr>
            <a:r>
              <a:rPr lang="en-US"/>
              <a:t>Encryption is the process of encoding all user data on an Android device using symmetric encryption keys. Once a device is encrypted, all user-created data is automatically encrypted before committing it to disk and all reads automatically decrypt data before returning it to the calling process.</a:t>
            </a:r>
            <a:endParaRPr lang="en-US"/>
          </a:p>
          <a:p>
            <a:pPr lvl="1" fontAlgn="auto">
              <a:lnSpc>
                <a:spcPct val="150000"/>
              </a:lnSpc>
            </a:pPr>
            <a:r>
              <a:rPr lang="en-US"/>
              <a:t>Android has two methods for device encryption: full-disk encryption and file-based encryption.</a:t>
            </a:r>
            <a:endParaRPr lang="en-US"/>
          </a:p>
        </p:txBody>
      </p:sp>
      <p:sp>
        <p:nvSpPr>
          <p:cNvPr id="4" name="Content Placeholder 3"/>
          <p:cNvSpPr>
            <a:spLocks noGrp="1"/>
          </p:cNvSpPr>
          <p:nvPr>
            <p:ph sz="half" idx="2"/>
          </p:nvPr>
        </p:nvSpPr>
        <p:spPr>
          <a:xfrm>
            <a:off x="6172200" y="912495"/>
            <a:ext cx="5181600" cy="5264785"/>
          </a:xfrm>
        </p:spPr>
        <p:txBody>
          <a:bodyPr>
            <a:normAutofit fontScale="55000" lnSpcReduction="20000"/>
          </a:bodyPr>
          <a:lstStyle/>
          <a:p>
            <a:pPr indent="0" fontAlgn="auto">
              <a:lnSpc>
                <a:spcPct val="150000"/>
              </a:lnSpc>
            </a:pPr>
            <a:r>
              <a:rPr lang="en-US"/>
              <a:t>Full-disk encryption(FDE)</a:t>
            </a:r>
            <a:endParaRPr lang="en-US"/>
          </a:p>
          <a:p>
            <a:pPr lvl="1" indent="0" fontAlgn="auto">
              <a:lnSpc>
                <a:spcPct val="150000"/>
              </a:lnSpc>
            </a:pPr>
            <a:r>
              <a:rPr lang="en-US"/>
              <a:t>Android 5.0 and above supports full-disk encryption. Full-disk encryption uses a single key—protected with the user’s device password—to protect the whole of a device’s userdata partition. Upon boot, the user must provide their credentials before any part of the disk is accessible.</a:t>
            </a:r>
            <a:endParaRPr lang="en-US"/>
          </a:p>
          <a:p>
            <a:pPr lvl="1" indent="0" fontAlgn="auto">
              <a:lnSpc>
                <a:spcPct val="150000"/>
              </a:lnSpc>
            </a:pPr>
            <a:r>
              <a:rPr lang="en-US"/>
              <a:t>Validation</a:t>
            </a:r>
            <a:endParaRPr lang="en-US"/>
          </a:p>
          <a:p>
            <a:pPr marL="0" indent="0" fontAlgn="auto">
              <a:lnSpc>
                <a:spcPct val="150000"/>
              </a:lnSpc>
              <a:buNone/>
            </a:pPr>
            <a:r>
              <a:rPr lang="en-US"/>
              <a:t>Check that ro.crypto.state exists</a:t>
            </a:r>
            <a:endParaRPr lang="en-US"/>
          </a:p>
          <a:p>
            <a:pPr marL="0" indent="0" fontAlgn="auto">
              <a:lnSpc>
                <a:spcPct val="150000"/>
              </a:lnSpc>
              <a:buNone/>
            </a:pPr>
            <a:r>
              <a:rPr lang="en-US"/>
              <a:t>    Ensure ro.crypto.state is encrypted</a:t>
            </a:r>
            <a:endParaRPr lang="en-US"/>
          </a:p>
          <a:p>
            <a:pPr marL="0" indent="0" fontAlgn="auto">
              <a:lnSpc>
                <a:spcPct val="150000"/>
              </a:lnSpc>
              <a:buNone/>
            </a:pPr>
            <a:r>
              <a:rPr lang="en-US"/>
              <a:t>Check that ro.crypto.type exists</a:t>
            </a:r>
            <a:endParaRPr lang="en-US"/>
          </a:p>
          <a:p>
            <a:pPr marL="0" indent="0" fontAlgn="auto">
              <a:lnSpc>
                <a:spcPct val="150000"/>
              </a:lnSpc>
              <a:buNone/>
            </a:pPr>
            <a:r>
              <a:rPr lang="en-US"/>
              <a:t>    Ensure ro.crypto.type is set to block</a:t>
            </a:r>
            <a:endParaRPr lang="en-US"/>
          </a:p>
          <a:p>
            <a:pPr marL="0" indent="0" fontAlgn="auto">
              <a:lnSpc>
                <a:spcPct val="150000"/>
              </a:lnSpc>
              <a:buNone/>
            </a:pPr>
            <a:r>
              <a:rPr lang="en-US"/>
              <a:t>Additionally, go to Settings -&gt; Security -&gt; Encryption, the status is  Encrypted.</a:t>
            </a:r>
            <a:endParaRPr lang="en-US"/>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335"/>
            <a:ext cx="10515600" cy="337820"/>
          </a:xfrm>
        </p:spPr>
        <p:txBody>
          <a:bodyPr>
            <a:normAutofit fontScale="90000"/>
          </a:bodyPr>
          <a:lstStyle/>
          <a:p>
            <a:r>
              <a:rPr lang="en-US" altLang="en-US" sz="3200" dirty="0"/>
              <a:t>Android Security </a:t>
            </a:r>
            <a:r>
              <a:rPr lang="en-US" altLang="en-US" sz="3200" dirty="0" smtClean="0"/>
              <a:t>Features - 2</a:t>
            </a:r>
            <a:endParaRPr lang="en-US" altLang="en-US" sz="3200" dirty="0"/>
          </a:p>
        </p:txBody>
      </p:sp>
      <p:sp>
        <p:nvSpPr>
          <p:cNvPr id="3" name="Content Placeholder 2"/>
          <p:cNvSpPr>
            <a:spLocks noGrp="1"/>
          </p:cNvSpPr>
          <p:nvPr>
            <p:ph sz="half" idx="1"/>
          </p:nvPr>
        </p:nvSpPr>
        <p:spPr>
          <a:xfrm>
            <a:off x="838200" y="911860"/>
            <a:ext cx="5181600" cy="5265420"/>
          </a:xfrm>
        </p:spPr>
        <p:txBody>
          <a:bodyPr>
            <a:normAutofit fontScale="62500" lnSpcReduction="20000"/>
          </a:bodyPr>
          <a:lstStyle/>
          <a:p>
            <a:pPr fontAlgn="auto">
              <a:lnSpc>
                <a:spcPct val="150000"/>
              </a:lnSpc>
            </a:pPr>
            <a:r>
              <a:rPr lang="en-US"/>
              <a:t>File-based encryption(FBE)</a:t>
            </a:r>
            <a:endParaRPr lang="en-US"/>
          </a:p>
          <a:p>
            <a:pPr lvl="1" fontAlgn="auto">
              <a:lnSpc>
                <a:spcPct val="150000"/>
              </a:lnSpc>
            </a:pPr>
            <a:r>
              <a:rPr lang="en-US"/>
              <a:t>Encryption is the process of encoding all user data on an Android device using symmetric encryption keys. Once a device is encrypted, all user-created data is automatically encrypted before committing it to disk and all reads automatically decrypt data before returning it to the calling process.</a:t>
            </a:r>
            <a:endParaRPr lang="en-US"/>
          </a:p>
          <a:p>
            <a:pPr lvl="1" fontAlgn="auto">
              <a:lnSpc>
                <a:spcPct val="150000"/>
              </a:lnSpc>
            </a:pPr>
            <a:r>
              <a:rPr lang="en-US"/>
              <a:t>Android has two methods for device encryption: full-disk encryption and file-based encryption.</a:t>
            </a:r>
            <a:endParaRPr lang="en-US"/>
          </a:p>
        </p:txBody>
      </p:sp>
      <p:sp>
        <p:nvSpPr>
          <p:cNvPr id="4" name="Content Placeholder 3"/>
          <p:cNvSpPr>
            <a:spLocks noGrp="1"/>
          </p:cNvSpPr>
          <p:nvPr>
            <p:ph sz="half" idx="2"/>
          </p:nvPr>
        </p:nvSpPr>
        <p:spPr>
          <a:xfrm>
            <a:off x="6172200" y="267970"/>
            <a:ext cx="5181600" cy="6391910"/>
          </a:xfrm>
        </p:spPr>
        <p:txBody>
          <a:bodyPr>
            <a:normAutofit lnSpcReduction="20000"/>
          </a:bodyPr>
          <a:lstStyle/>
          <a:p>
            <a:pPr indent="0" fontAlgn="auto">
              <a:lnSpc>
                <a:spcPct val="100000"/>
              </a:lnSpc>
            </a:pPr>
            <a:r>
              <a:rPr lang="en-US" sz="1400"/>
              <a:t>Full-disk encryption(FDE)</a:t>
            </a:r>
            <a:endParaRPr lang="en-US" sz="1400"/>
          </a:p>
          <a:p>
            <a:pPr lvl="1" indent="0" fontAlgn="auto">
              <a:lnSpc>
                <a:spcPct val="100000"/>
              </a:lnSpc>
            </a:pPr>
            <a:r>
              <a:rPr lang="en-US" sz="1400"/>
              <a:t>Android 5.0 and above supports full-disk encryption. Full-disk encryption uses a single key—protected with the user’s device password—to protect the whole of a device’s userdata partition. Upon boot, the user must provide their credentials before any part of the disk is accessible.</a:t>
            </a:r>
            <a:endParaRPr lang="en-US" sz="1400"/>
          </a:p>
          <a:p>
            <a:pPr lvl="0" indent="0" fontAlgn="auto">
              <a:lnSpc>
                <a:spcPct val="100000"/>
              </a:lnSpc>
            </a:pPr>
            <a:r>
              <a:rPr lang="en-US" sz="1400"/>
              <a:t>Validation</a:t>
            </a:r>
            <a:endParaRPr lang="en-US" sz="1400"/>
          </a:p>
          <a:p>
            <a:pPr marL="0" indent="0" fontAlgn="auto">
              <a:lnSpc>
                <a:spcPct val="100000"/>
              </a:lnSpc>
              <a:buNone/>
            </a:pPr>
            <a:r>
              <a:rPr lang="en-US" sz="1400"/>
              <a:t>To ensure the implemented version of the feature works as intended, employ the many CTS encryption tests.</a:t>
            </a:r>
            <a:endParaRPr lang="en-US" sz="1400"/>
          </a:p>
          <a:p>
            <a:pPr marL="0" indent="0" fontAlgn="auto">
              <a:lnSpc>
                <a:spcPct val="100000"/>
              </a:lnSpc>
              <a:buNone/>
            </a:pPr>
            <a:r>
              <a:rPr lang="en-US" sz="1400"/>
              <a:t>Once the kernel builds for your board, it should be tested by building an x86 kernel that can be tested using QEMU. This will allow the implementation to be tested using xfstest. Test the crypto support using:</a:t>
            </a:r>
            <a:endParaRPr lang="en-US" sz="1400"/>
          </a:p>
          <a:p>
            <a:pPr marL="0" indent="0" fontAlgn="auto">
              <a:lnSpc>
                <a:spcPct val="100000"/>
              </a:lnSpc>
              <a:buNone/>
            </a:pPr>
            <a:r>
              <a:rPr lang="en-US" sz="1400"/>
              <a:t>$ kvm-xfstests -c encrypt -g auto</a:t>
            </a:r>
            <a:endParaRPr lang="en-US" sz="1400"/>
          </a:p>
          <a:p>
            <a:pPr marL="0" indent="0" fontAlgn="auto">
              <a:lnSpc>
                <a:spcPct val="100000"/>
              </a:lnSpc>
              <a:buNone/>
            </a:pPr>
            <a:r>
              <a:rPr lang="en-US" sz="1400"/>
              <a:t>In addition, device manufacturers may perform these manual tests. On a device with FBE enabled:</a:t>
            </a:r>
            <a:endParaRPr lang="en-US" sz="1400"/>
          </a:p>
          <a:p>
            <a:pPr marL="0" indent="0" fontAlgn="auto">
              <a:lnSpc>
                <a:spcPct val="100000"/>
              </a:lnSpc>
              <a:buNone/>
            </a:pPr>
            <a:r>
              <a:rPr lang="en-US" sz="1400"/>
              <a:t>    Check that ro.crypto.state exists</a:t>
            </a:r>
            <a:endParaRPr lang="en-US" sz="1400"/>
          </a:p>
          <a:p>
            <a:pPr marL="0" indent="0" fontAlgn="auto">
              <a:lnSpc>
                <a:spcPct val="100000"/>
              </a:lnSpc>
              <a:buNone/>
            </a:pPr>
            <a:r>
              <a:rPr lang="en-US" sz="1400"/>
              <a:t>        Ensure ro.crypto.state is encrypted</a:t>
            </a:r>
            <a:endParaRPr lang="en-US" sz="1400"/>
          </a:p>
          <a:p>
            <a:pPr marL="0" indent="0" fontAlgn="auto">
              <a:lnSpc>
                <a:spcPct val="100000"/>
              </a:lnSpc>
              <a:buNone/>
            </a:pPr>
            <a:r>
              <a:rPr lang="en-US" sz="1400"/>
              <a:t>    Check that ro.crypto.type exists</a:t>
            </a:r>
            <a:endParaRPr lang="en-US" sz="1400"/>
          </a:p>
          <a:p>
            <a:pPr marL="0" indent="0" fontAlgn="auto">
              <a:lnSpc>
                <a:spcPct val="100000"/>
              </a:lnSpc>
              <a:buNone/>
            </a:pPr>
            <a:r>
              <a:rPr lang="en-US" sz="1400"/>
              <a:t>        Ensure ro.crypto.type is set to file</a:t>
            </a:r>
            <a:endParaRPr lang="en-US" sz="1400"/>
          </a:p>
          <a:p>
            <a:pPr marL="0" indent="0" fontAlgn="auto">
              <a:lnSpc>
                <a:spcPct val="100000"/>
              </a:lnSpc>
              <a:buNone/>
            </a:pPr>
            <a:r>
              <a:rPr lang="en-US" sz="1400"/>
              <a:t>Additionally, testers can boot a userdebug instance with a lockscreen set on the primary user. Then adb shell into the device and use su to become root. Make sure /data/data contains encrypted filenames; if it does not, something is wrong.</a:t>
            </a:r>
            <a:endParaRPr lang="en-US" sz="1400"/>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335"/>
            <a:ext cx="10515600" cy="337820"/>
          </a:xfrm>
        </p:spPr>
        <p:txBody>
          <a:bodyPr>
            <a:normAutofit fontScale="90000"/>
          </a:bodyPr>
          <a:lstStyle/>
          <a:p>
            <a:r>
              <a:rPr lang="en-US" altLang="en-US" sz="3200" dirty="0"/>
              <a:t>Android Security </a:t>
            </a:r>
            <a:r>
              <a:rPr lang="en-US" altLang="en-US" sz="3200" dirty="0" smtClean="0"/>
              <a:t>Features -3</a:t>
            </a:r>
            <a:endParaRPr lang="en-US" altLang="en-US" sz="3200" dirty="0"/>
          </a:p>
        </p:txBody>
      </p:sp>
      <p:sp>
        <p:nvSpPr>
          <p:cNvPr id="3" name="Content Placeholder 2"/>
          <p:cNvSpPr>
            <a:spLocks noGrp="1"/>
          </p:cNvSpPr>
          <p:nvPr>
            <p:ph sz="half" idx="1"/>
          </p:nvPr>
        </p:nvSpPr>
        <p:spPr>
          <a:xfrm>
            <a:off x="838200" y="911860"/>
            <a:ext cx="5181600" cy="5843270"/>
          </a:xfrm>
        </p:spPr>
        <p:txBody>
          <a:bodyPr>
            <a:normAutofit fontScale="77500" lnSpcReduction="20000"/>
          </a:bodyPr>
          <a:lstStyle/>
          <a:p>
            <a:pPr fontAlgn="auto">
              <a:lnSpc>
                <a:spcPct val="100000"/>
              </a:lnSpc>
            </a:pPr>
            <a:r>
              <a:rPr lang="en-US" dirty="0" err="1"/>
              <a:t>Keystore</a:t>
            </a:r>
            <a:endParaRPr lang="en-US" dirty="0"/>
          </a:p>
          <a:p>
            <a:pPr lvl="1" fontAlgn="auto">
              <a:lnSpc>
                <a:spcPct val="100000"/>
              </a:lnSpc>
            </a:pPr>
            <a:r>
              <a:rPr lang="en-US" dirty="0"/>
              <a:t>Hardware-backed </a:t>
            </a:r>
            <a:r>
              <a:rPr lang="en-US" dirty="0" err="1"/>
              <a:t>Keystore</a:t>
            </a:r>
            <a:endParaRPr lang="en-US" dirty="0"/>
          </a:p>
          <a:p>
            <a:pPr lvl="2" fontAlgn="auto">
              <a:lnSpc>
                <a:spcPct val="100000"/>
              </a:lnSpc>
            </a:pPr>
            <a:r>
              <a:rPr lang="en-US" dirty="0"/>
              <a:t>The availability of a trusted execution environment in a system on a chip (</a:t>
            </a:r>
            <a:r>
              <a:rPr lang="en-US" dirty="0" err="1"/>
              <a:t>SoC</a:t>
            </a:r>
            <a:r>
              <a:rPr lang="en-US" dirty="0"/>
              <a:t>) offers an opportunity for Android devices to provide hardware-backed, strong security services to the Android OS, to platform services, and even to third-party apps.</a:t>
            </a:r>
            <a:endParaRPr lang="en-US" dirty="0"/>
          </a:p>
          <a:p>
            <a:pPr lvl="2" fontAlgn="auto">
              <a:lnSpc>
                <a:spcPct val="100000"/>
              </a:lnSpc>
            </a:pPr>
            <a:r>
              <a:rPr lang="en-US" dirty="0"/>
              <a:t>The goal of the hardware-backed </a:t>
            </a:r>
            <a:r>
              <a:rPr lang="en-US" dirty="0" err="1"/>
              <a:t>Keymaster</a:t>
            </a:r>
            <a:r>
              <a:rPr lang="en-US" dirty="0"/>
              <a:t> v1.0 is to provide a basic but adequate set of cryptographic primitives to allow the implementation of protocols using access-controlled, hardware-backed keys.</a:t>
            </a:r>
            <a:endParaRPr lang="en-US" dirty="0"/>
          </a:p>
          <a:p>
            <a:pPr lvl="2" fontAlgn="auto">
              <a:lnSpc>
                <a:spcPct val="100000"/>
              </a:lnSpc>
            </a:pPr>
            <a:r>
              <a:rPr lang="en-US" dirty="0"/>
              <a:t>In addition to expanding the range of cryptographic primitives, it should add the following:</a:t>
            </a:r>
            <a:endParaRPr lang="en-US" dirty="0"/>
          </a:p>
          <a:p>
            <a:pPr lvl="3" fontAlgn="auto">
              <a:lnSpc>
                <a:spcPct val="100000"/>
              </a:lnSpc>
            </a:pPr>
            <a:r>
              <a:rPr lang="en-US" dirty="0"/>
              <a:t>A usage control scheme to allow key usage to be limited, to mitigate the risk of security compromise due to misuse of keys</a:t>
            </a:r>
            <a:endParaRPr lang="en-US" dirty="0"/>
          </a:p>
          <a:p>
            <a:pPr lvl="3" fontAlgn="auto">
              <a:lnSpc>
                <a:spcPct val="100000"/>
              </a:lnSpc>
            </a:pPr>
            <a:r>
              <a:rPr lang="en-US" dirty="0"/>
              <a:t>An access control scheme to enable restriction of keys to specified users, clients, and a defined time range</a:t>
            </a:r>
            <a:endParaRPr lang="en-US" dirty="0"/>
          </a:p>
        </p:txBody>
      </p:sp>
      <p:sp>
        <p:nvSpPr>
          <p:cNvPr id="4" name="Content Placeholder 3"/>
          <p:cNvSpPr>
            <a:spLocks noGrp="1"/>
          </p:cNvSpPr>
          <p:nvPr>
            <p:ph sz="half" idx="2"/>
          </p:nvPr>
        </p:nvSpPr>
        <p:spPr>
          <a:xfrm>
            <a:off x="6172199" y="267970"/>
            <a:ext cx="5618181" cy="3755390"/>
          </a:xfrm>
        </p:spPr>
        <p:txBody>
          <a:bodyPr>
            <a:normAutofit/>
          </a:bodyPr>
          <a:lstStyle/>
          <a:p>
            <a:pPr marL="514350" indent="-285750">
              <a:lnSpc>
                <a:spcPct val="150000"/>
              </a:lnSpc>
            </a:pPr>
            <a:r>
              <a:rPr lang="en-US" sz="1400" dirty="0"/>
              <a:t>The </a:t>
            </a:r>
            <a:r>
              <a:rPr lang="en-US" sz="1400" dirty="0" err="1"/>
              <a:t>Keymaster</a:t>
            </a:r>
            <a:r>
              <a:rPr lang="en-US" sz="1400" dirty="0"/>
              <a:t> HAL is an OEM-provided(for trusty based implementation HAL is provided by Intel), dynamically-loadable library used by the </a:t>
            </a:r>
            <a:r>
              <a:rPr lang="en-US" sz="1400" dirty="0" err="1"/>
              <a:t>Keystore</a:t>
            </a:r>
            <a:r>
              <a:rPr lang="en-US" sz="1400" dirty="0"/>
              <a:t> service to provide hardware-backed cryptographic services. HAL implementations must not perform any sensitive operations in user space, or even in kernel space. Sensitive operations are delegated to a secure processor reached through some kernel </a:t>
            </a:r>
            <a:r>
              <a:rPr lang="en-US" sz="1400" dirty="0" err="1"/>
              <a:t>interface.The</a:t>
            </a:r>
            <a:r>
              <a:rPr lang="en-US" sz="1400" dirty="0"/>
              <a:t> purpose of the </a:t>
            </a:r>
            <a:r>
              <a:rPr lang="en-US" sz="1400" dirty="0" err="1"/>
              <a:t>Keymaster</a:t>
            </a:r>
            <a:r>
              <a:rPr lang="en-US" sz="1400" dirty="0"/>
              <a:t> HAL is not to implement the security-sensitive algorithms but only to marshal and </a:t>
            </a:r>
            <a:r>
              <a:rPr lang="en-US" sz="1400" dirty="0" err="1"/>
              <a:t>unmarshal</a:t>
            </a:r>
            <a:r>
              <a:rPr lang="en-US" sz="1400" dirty="0"/>
              <a:t> requests to the secure world. The wire format is implementation-defined.</a:t>
            </a:r>
            <a:endParaRPr lang="en-US" sz="1400" dirty="0"/>
          </a:p>
        </p:txBody>
      </p:sp>
      <p:pic>
        <p:nvPicPr>
          <p:cNvPr id="5" name="Picture 4"/>
          <p:cNvPicPr>
            <a:picLocks noChangeAspect="1"/>
          </p:cNvPicPr>
          <p:nvPr/>
        </p:nvPicPr>
        <p:blipFill>
          <a:blip r:embed="rId1"/>
          <a:stretch>
            <a:fillRect/>
          </a:stretch>
        </p:blipFill>
        <p:spPr>
          <a:xfrm>
            <a:off x="6386830" y="4360545"/>
            <a:ext cx="5305425" cy="1200150"/>
          </a:xfrm>
          <a:prstGeom prst="rect">
            <a:avLst/>
          </a:prstGeom>
        </p:spPr>
      </p:pic>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335"/>
            <a:ext cx="10515600" cy="337820"/>
          </a:xfrm>
        </p:spPr>
        <p:txBody>
          <a:bodyPr>
            <a:normAutofit fontScale="90000"/>
          </a:bodyPr>
          <a:lstStyle/>
          <a:p>
            <a:r>
              <a:rPr lang="en-US" altLang="en-US" sz="3200" dirty="0"/>
              <a:t>Android Security </a:t>
            </a:r>
            <a:r>
              <a:rPr lang="en-US" altLang="en-US" sz="3200" dirty="0" smtClean="0"/>
              <a:t>Features - 4</a:t>
            </a:r>
            <a:endParaRPr lang="en-US" altLang="en-US" sz="3200" dirty="0"/>
          </a:p>
        </p:txBody>
      </p:sp>
      <p:sp>
        <p:nvSpPr>
          <p:cNvPr id="3" name="Content Placeholder 2"/>
          <p:cNvSpPr>
            <a:spLocks noGrp="1"/>
          </p:cNvSpPr>
          <p:nvPr>
            <p:ph sz="half" idx="1"/>
          </p:nvPr>
        </p:nvSpPr>
        <p:spPr>
          <a:xfrm>
            <a:off x="838200" y="911860"/>
            <a:ext cx="5181600" cy="5843270"/>
          </a:xfrm>
        </p:spPr>
        <p:txBody>
          <a:bodyPr>
            <a:normAutofit fontScale="72500" lnSpcReduction="20000"/>
          </a:bodyPr>
          <a:lstStyle/>
          <a:p>
            <a:pPr fontAlgn="auto">
              <a:lnSpc>
                <a:spcPct val="100000"/>
              </a:lnSpc>
            </a:pPr>
            <a:r>
              <a:rPr lang="en-US" dirty="0" err="1" smtClean="0"/>
              <a:t>Keymaster</a:t>
            </a:r>
            <a:r>
              <a:rPr lang="en-US" dirty="0" smtClean="0"/>
              <a:t> 1</a:t>
            </a:r>
            <a:endParaRPr lang="en-US" dirty="0"/>
          </a:p>
          <a:p>
            <a:pPr lvl="1" fontAlgn="auto">
              <a:lnSpc>
                <a:spcPct val="100000"/>
              </a:lnSpc>
            </a:pPr>
            <a:r>
              <a:rPr lang="en-US" dirty="0"/>
              <a:t>Cryptographic primitives</a:t>
            </a:r>
            <a:endParaRPr lang="en-US" dirty="0"/>
          </a:p>
          <a:p>
            <a:pPr lvl="1" fontAlgn="auto">
              <a:lnSpc>
                <a:spcPct val="100000"/>
              </a:lnSpc>
            </a:pPr>
            <a:r>
              <a:rPr lang="en-US" dirty="0"/>
              <a:t>Keymaster1 provides the following categories of operations: </a:t>
            </a:r>
            <a:endParaRPr lang="en-US" dirty="0"/>
          </a:p>
          <a:p>
            <a:pPr lvl="2" fontAlgn="auto">
              <a:lnSpc>
                <a:spcPct val="100000"/>
              </a:lnSpc>
            </a:pPr>
            <a:r>
              <a:rPr lang="en-US" dirty="0" err="1" smtClean="0"/>
              <a:t>get_supported_algorithms</a:t>
            </a:r>
            <a:r>
              <a:rPr lang="en-US" dirty="0"/>
              <a:t>;</a:t>
            </a:r>
            <a:endParaRPr lang="en-US" dirty="0"/>
          </a:p>
          <a:p>
            <a:pPr lvl="2" fontAlgn="auto">
              <a:lnSpc>
                <a:spcPct val="100000"/>
              </a:lnSpc>
            </a:pPr>
            <a:r>
              <a:rPr lang="en-US" dirty="0" err="1"/>
              <a:t>get_supported_block_modes</a:t>
            </a:r>
            <a:r>
              <a:rPr lang="en-US" dirty="0"/>
              <a:t>;</a:t>
            </a:r>
            <a:endParaRPr lang="en-US" dirty="0"/>
          </a:p>
          <a:p>
            <a:pPr lvl="2" fontAlgn="auto">
              <a:lnSpc>
                <a:spcPct val="100000"/>
              </a:lnSpc>
            </a:pPr>
            <a:r>
              <a:rPr lang="en-US" dirty="0" err="1"/>
              <a:t>get_supported_padding_modes</a:t>
            </a:r>
            <a:r>
              <a:rPr lang="en-US" dirty="0"/>
              <a:t>;</a:t>
            </a:r>
            <a:endParaRPr lang="en-US" dirty="0"/>
          </a:p>
          <a:p>
            <a:pPr lvl="2" fontAlgn="auto">
              <a:lnSpc>
                <a:spcPct val="100000"/>
              </a:lnSpc>
            </a:pPr>
            <a:r>
              <a:rPr lang="en-US" dirty="0" err="1"/>
              <a:t>get_supported_digests</a:t>
            </a:r>
            <a:r>
              <a:rPr lang="en-US" dirty="0"/>
              <a:t>;</a:t>
            </a:r>
            <a:endParaRPr lang="en-US" dirty="0"/>
          </a:p>
          <a:p>
            <a:pPr lvl="2" fontAlgn="auto">
              <a:lnSpc>
                <a:spcPct val="100000"/>
              </a:lnSpc>
            </a:pPr>
            <a:r>
              <a:rPr lang="en-US" dirty="0" err="1"/>
              <a:t>get_supported_import_formats</a:t>
            </a:r>
            <a:r>
              <a:rPr lang="en-US" dirty="0"/>
              <a:t>;</a:t>
            </a:r>
            <a:endParaRPr lang="en-US" dirty="0"/>
          </a:p>
          <a:p>
            <a:pPr lvl="2" fontAlgn="auto">
              <a:lnSpc>
                <a:spcPct val="100000"/>
              </a:lnSpc>
            </a:pPr>
            <a:r>
              <a:rPr lang="en-US" dirty="0" err="1"/>
              <a:t>get_supported_export_formats</a:t>
            </a:r>
            <a:r>
              <a:rPr lang="en-US" dirty="0"/>
              <a:t>;</a:t>
            </a:r>
            <a:endParaRPr lang="en-US" dirty="0"/>
          </a:p>
          <a:p>
            <a:pPr lvl="2" fontAlgn="auto">
              <a:lnSpc>
                <a:spcPct val="100000"/>
              </a:lnSpc>
            </a:pPr>
            <a:r>
              <a:rPr lang="en-US" dirty="0" err="1"/>
              <a:t>add_rng_entropy</a:t>
            </a:r>
            <a:r>
              <a:rPr lang="en-US" dirty="0"/>
              <a:t>;</a:t>
            </a:r>
            <a:endParaRPr lang="en-US" dirty="0"/>
          </a:p>
          <a:p>
            <a:pPr lvl="2" fontAlgn="auto">
              <a:lnSpc>
                <a:spcPct val="100000"/>
              </a:lnSpc>
            </a:pPr>
            <a:r>
              <a:rPr lang="en-US" dirty="0" err="1"/>
              <a:t>generate_key</a:t>
            </a:r>
            <a:r>
              <a:rPr lang="en-US" dirty="0"/>
              <a:t>;</a:t>
            </a:r>
            <a:endParaRPr lang="en-US" dirty="0"/>
          </a:p>
          <a:p>
            <a:pPr lvl="2" fontAlgn="auto">
              <a:lnSpc>
                <a:spcPct val="100000"/>
              </a:lnSpc>
            </a:pPr>
            <a:r>
              <a:rPr lang="en-US" dirty="0" err="1"/>
              <a:t>get_key_characteristics</a:t>
            </a:r>
            <a:r>
              <a:rPr lang="en-US" dirty="0"/>
              <a:t>;</a:t>
            </a:r>
            <a:endParaRPr lang="en-US" dirty="0"/>
          </a:p>
          <a:p>
            <a:pPr lvl="2" fontAlgn="auto">
              <a:lnSpc>
                <a:spcPct val="100000"/>
              </a:lnSpc>
            </a:pPr>
            <a:r>
              <a:rPr lang="en-US" dirty="0" err="1"/>
              <a:t>import_key</a:t>
            </a:r>
            <a:r>
              <a:rPr lang="en-US" dirty="0"/>
              <a:t>;</a:t>
            </a:r>
            <a:endParaRPr lang="en-US" dirty="0"/>
          </a:p>
          <a:p>
            <a:pPr lvl="2" fontAlgn="auto">
              <a:lnSpc>
                <a:spcPct val="100000"/>
              </a:lnSpc>
            </a:pPr>
            <a:r>
              <a:rPr lang="en-US" dirty="0" err="1"/>
              <a:t>export_key</a:t>
            </a:r>
            <a:r>
              <a:rPr lang="en-US" dirty="0"/>
              <a:t>;</a:t>
            </a:r>
            <a:endParaRPr lang="en-US" dirty="0"/>
          </a:p>
          <a:p>
            <a:pPr lvl="2" fontAlgn="auto">
              <a:lnSpc>
                <a:spcPct val="100000"/>
              </a:lnSpc>
            </a:pPr>
            <a:r>
              <a:rPr lang="en-US" dirty="0" err="1"/>
              <a:t>delete_key</a:t>
            </a:r>
            <a:r>
              <a:rPr lang="en-US" dirty="0"/>
              <a:t>;</a:t>
            </a:r>
            <a:endParaRPr lang="en-US" dirty="0"/>
          </a:p>
          <a:p>
            <a:pPr lvl="2" fontAlgn="auto">
              <a:lnSpc>
                <a:spcPct val="100000"/>
              </a:lnSpc>
            </a:pPr>
            <a:r>
              <a:rPr lang="en-US" dirty="0" err="1"/>
              <a:t>delete_all_keys</a:t>
            </a:r>
            <a:r>
              <a:rPr lang="en-US" dirty="0"/>
              <a:t>;</a:t>
            </a:r>
            <a:endParaRPr lang="en-US" dirty="0"/>
          </a:p>
          <a:p>
            <a:pPr lvl="2" fontAlgn="auto">
              <a:lnSpc>
                <a:spcPct val="100000"/>
              </a:lnSpc>
            </a:pPr>
            <a:r>
              <a:rPr lang="en-US" dirty="0"/>
              <a:t>begin;</a:t>
            </a:r>
            <a:endParaRPr lang="en-US" dirty="0"/>
          </a:p>
          <a:p>
            <a:pPr lvl="2" fontAlgn="auto">
              <a:lnSpc>
                <a:spcPct val="100000"/>
              </a:lnSpc>
            </a:pPr>
            <a:r>
              <a:rPr lang="en-US" dirty="0"/>
              <a:t>update;</a:t>
            </a:r>
            <a:endParaRPr lang="en-US" dirty="0"/>
          </a:p>
          <a:p>
            <a:pPr lvl="2" fontAlgn="auto">
              <a:lnSpc>
                <a:spcPct val="100000"/>
              </a:lnSpc>
            </a:pPr>
            <a:r>
              <a:rPr lang="en-US" dirty="0"/>
              <a:t>finish;</a:t>
            </a:r>
            <a:endParaRPr lang="en-US" dirty="0"/>
          </a:p>
          <a:p>
            <a:pPr lvl="2" fontAlgn="auto">
              <a:lnSpc>
                <a:spcPct val="100000"/>
              </a:lnSpc>
            </a:pPr>
            <a:r>
              <a:rPr lang="en-US" dirty="0"/>
              <a:t>abort;</a:t>
            </a:r>
            <a:endParaRPr lang="en-US" dirty="0"/>
          </a:p>
        </p:txBody>
      </p:sp>
      <p:sp>
        <p:nvSpPr>
          <p:cNvPr id="4" name="Content Placeholder 3"/>
          <p:cNvSpPr>
            <a:spLocks noGrp="1"/>
          </p:cNvSpPr>
          <p:nvPr>
            <p:ph sz="half" idx="2"/>
          </p:nvPr>
        </p:nvSpPr>
        <p:spPr>
          <a:xfrm>
            <a:off x="6172199" y="267970"/>
            <a:ext cx="5618181" cy="6487160"/>
          </a:xfrm>
        </p:spPr>
        <p:txBody>
          <a:bodyPr>
            <a:normAutofit fontScale="52500" lnSpcReduction="20000"/>
          </a:bodyPr>
          <a:lstStyle/>
          <a:p>
            <a:pPr marL="514350" indent="-285750">
              <a:lnSpc>
                <a:spcPct val="150000"/>
              </a:lnSpc>
            </a:pPr>
            <a:r>
              <a:rPr lang="en-US" sz="2300" dirty="0"/>
              <a:t>Required primitives</a:t>
            </a:r>
            <a:endParaRPr lang="en-US" sz="2300" dirty="0"/>
          </a:p>
          <a:p>
            <a:pPr marL="971550" lvl="1" indent="-285750">
              <a:lnSpc>
                <a:spcPct val="150000"/>
              </a:lnSpc>
            </a:pPr>
            <a:r>
              <a:rPr lang="en-US" sz="2300" dirty="0"/>
              <a:t>All implementations must provide: RSA, ECDSA, AES, HMAC SHA-256, with any key size up to at least 32 </a:t>
            </a:r>
            <a:r>
              <a:rPr lang="en-US" sz="2300" dirty="0" smtClean="0"/>
              <a:t>bytes.</a:t>
            </a:r>
            <a:endParaRPr lang="en-US" sz="2300" dirty="0" smtClean="0"/>
          </a:p>
          <a:p>
            <a:pPr marL="971550" lvl="1" indent="-285750">
              <a:lnSpc>
                <a:spcPct val="150000"/>
              </a:lnSpc>
            </a:pPr>
            <a:r>
              <a:rPr lang="en-US" sz="2300" dirty="0"/>
              <a:t>SHA1 and the other members of the SHA2 family (SHA-224, SHA384 and SHA512) are strongly recommended, but not required. </a:t>
            </a:r>
            <a:r>
              <a:rPr lang="en-US" sz="2300" dirty="0" err="1"/>
              <a:t>Keystore</a:t>
            </a:r>
            <a:r>
              <a:rPr lang="en-US" sz="2300" dirty="0"/>
              <a:t> will provide them in software if the hardware </a:t>
            </a:r>
            <a:r>
              <a:rPr lang="en-US" sz="2300" dirty="0" err="1"/>
              <a:t>Keymaster</a:t>
            </a:r>
            <a:r>
              <a:rPr lang="en-US" sz="2300" dirty="0"/>
              <a:t> implementation doesn't provide them.</a:t>
            </a:r>
            <a:endParaRPr lang="en-US" sz="2300" dirty="0"/>
          </a:p>
          <a:p>
            <a:pPr marL="971550" lvl="1" indent="-285750">
              <a:lnSpc>
                <a:spcPct val="150000"/>
              </a:lnSpc>
            </a:pPr>
            <a:r>
              <a:rPr lang="en-US" sz="2300" dirty="0" smtClean="0"/>
              <a:t>Some </a:t>
            </a:r>
            <a:r>
              <a:rPr lang="en-US" sz="2300" dirty="0"/>
              <a:t>primitives are also recommended for interoperability with other systems:</a:t>
            </a:r>
            <a:endParaRPr lang="en-US" sz="2300" dirty="0"/>
          </a:p>
          <a:p>
            <a:pPr marL="971550" lvl="1" indent="-285750">
              <a:lnSpc>
                <a:spcPct val="150000"/>
              </a:lnSpc>
            </a:pPr>
            <a:r>
              <a:rPr lang="en-US" sz="2300" dirty="0" smtClean="0"/>
              <a:t>Smaller </a:t>
            </a:r>
            <a:r>
              <a:rPr lang="en-US" sz="2300" dirty="0"/>
              <a:t>key sizes for RSA</a:t>
            </a:r>
            <a:endParaRPr lang="en-US" sz="2300" dirty="0"/>
          </a:p>
          <a:p>
            <a:pPr marL="971550" lvl="1" indent="-285750">
              <a:lnSpc>
                <a:spcPct val="150000"/>
              </a:lnSpc>
            </a:pPr>
            <a:r>
              <a:rPr lang="en-US" sz="2300" dirty="0"/>
              <a:t>Arbitrary public exponents for </a:t>
            </a:r>
            <a:r>
              <a:rPr lang="en-US" sz="2300" dirty="0" smtClean="0"/>
              <a:t>RSA</a:t>
            </a:r>
            <a:endParaRPr lang="en-US" sz="2300" dirty="0" smtClean="0"/>
          </a:p>
          <a:p>
            <a:pPr marL="514350" indent="-285750">
              <a:lnSpc>
                <a:spcPct val="150000"/>
              </a:lnSpc>
            </a:pPr>
            <a:r>
              <a:rPr lang="en-US" sz="2200" dirty="0"/>
              <a:t>Key access </a:t>
            </a:r>
            <a:r>
              <a:rPr lang="en-US" sz="2200" dirty="0" smtClean="0"/>
              <a:t>control</a:t>
            </a:r>
            <a:endParaRPr lang="en-US" sz="2200" dirty="0" smtClean="0"/>
          </a:p>
          <a:p>
            <a:pPr marL="971550" lvl="1" indent="-285750">
              <a:lnSpc>
                <a:spcPct val="150000"/>
              </a:lnSpc>
            </a:pPr>
            <a:r>
              <a:rPr lang="en-US" sz="1800" dirty="0"/>
              <a:t>Access controls are defined as an "authorization list" of tag/value pairs. Authorization tags are 32-bit integers and the values are a variety of types</a:t>
            </a:r>
            <a:r>
              <a:rPr lang="en-US" sz="1800" dirty="0" smtClean="0"/>
              <a:t>.</a:t>
            </a:r>
            <a:endParaRPr lang="en-US" sz="1800" dirty="0" smtClean="0"/>
          </a:p>
          <a:p>
            <a:pPr marL="971550" lvl="1" indent="-285750">
              <a:lnSpc>
                <a:spcPct val="150000"/>
              </a:lnSpc>
            </a:pPr>
            <a:r>
              <a:rPr lang="en-US" sz="1800" dirty="0"/>
              <a:t>The set of possible tags is defined in the enumeration </a:t>
            </a:r>
            <a:r>
              <a:rPr lang="en-US" sz="1800" dirty="0" err="1" smtClean="0"/>
              <a:t>keymaster_authorization_tag_t</a:t>
            </a:r>
            <a:r>
              <a:rPr lang="en-US" sz="1800" dirty="0" smtClean="0"/>
              <a:t>.</a:t>
            </a:r>
            <a:endParaRPr lang="en-US" sz="1800" dirty="0" smtClean="0"/>
          </a:p>
          <a:p>
            <a:pPr marL="971550" lvl="1" indent="-285750">
              <a:lnSpc>
                <a:spcPct val="150000"/>
              </a:lnSpc>
            </a:pPr>
            <a:r>
              <a:rPr lang="en-US" sz="1800" dirty="0"/>
              <a:t>Names are prefixed with KM_TAG_. The top four bits of tag IDs are used to indicate the type</a:t>
            </a:r>
            <a:r>
              <a:rPr lang="en-US" sz="1800" dirty="0" smtClean="0"/>
              <a:t>.</a:t>
            </a:r>
            <a:endParaRPr lang="en-US" sz="1800" dirty="0" smtClean="0"/>
          </a:p>
          <a:p>
            <a:pPr marL="514350" indent="-285750">
              <a:lnSpc>
                <a:spcPct val="150000"/>
              </a:lnSpc>
            </a:pPr>
            <a:r>
              <a:rPr lang="en-US" sz="2200" dirty="0"/>
              <a:t>Hardware vs. software enforcement</a:t>
            </a:r>
            <a:endParaRPr lang="en-US" sz="2200" dirty="0"/>
          </a:p>
          <a:p>
            <a:pPr marL="971550" lvl="1" indent="-285750">
              <a:lnSpc>
                <a:spcPct val="150000"/>
              </a:lnSpc>
            </a:pPr>
            <a:r>
              <a:rPr lang="en-US" sz="1800" dirty="0"/>
              <a:t>Not all secure hardware will implement the same features. To support a variety of approaches, </a:t>
            </a:r>
            <a:r>
              <a:rPr lang="en-US" sz="1800" dirty="0" err="1"/>
              <a:t>Keymaster</a:t>
            </a:r>
            <a:r>
              <a:rPr lang="en-US" sz="1800" dirty="0"/>
              <a:t> 1.0 distinguishes between secure and non-secure world access control enforcement, which we call hardware and software enforcement, respectively</a:t>
            </a:r>
            <a:r>
              <a:rPr lang="en-US" sz="1800" dirty="0" smtClean="0"/>
              <a:t>.</a:t>
            </a:r>
            <a:endParaRPr lang="en-US" sz="1800" dirty="0" smtClean="0"/>
          </a:p>
          <a:p>
            <a:pPr marL="971550" lvl="1" indent="-285750">
              <a:lnSpc>
                <a:spcPct val="150000"/>
              </a:lnSpc>
            </a:pPr>
            <a:r>
              <a:rPr lang="en-US" sz="1800" dirty="0"/>
              <a:t>The API mechanism for declaring hardware-enforced authorizations is in the </a:t>
            </a:r>
            <a:r>
              <a:rPr lang="en-US" sz="1800" dirty="0" err="1"/>
              <a:t>keymaster_key_characteristics_tstructure</a:t>
            </a:r>
            <a:r>
              <a:rPr lang="en-US" sz="1800" dirty="0"/>
              <a:t>. It divides the authorization list into two sub-lists, </a:t>
            </a:r>
            <a:r>
              <a:rPr lang="en-US" sz="1800" dirty="0" err="1"/>
              <a:t>hw_enforced</a:t>
            </a:r>
            <a:r>
              <a:rPr lang="en-US" sz="1800" dirty="0"/>
              <a:t> and </a:t>
            </a:r>
            <a:r>
              <a:rPr lang="en-US" sz="1800" dirty="0" err="1"/>
              <a:t>sw_enforced</a:t>
            </a:r>
            <a:r>
              <a:rPr lang="en-US" sz="1800" dirty="0"/>
              <a:t>. The secure hardware is responsible for placing the appropriate values in each, based on what it can enforce.</a:t>
            </a:r>
            <a:endParaRPr lang="en-US" sz="1800" dirty="0"/>
          </a:p>
        </p:txBody>
      </p:sp>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335"/>
            <a:ext cx="10515600" cy="337820"/>
          </a:xfrm>
        </p:spPr>
        <p:txBody>
          <a:bodyPr>
            <a:normAutofit fontScale="90000"/>
          </a:bodyPr>
          <a:lstStyle/>
          <a:p>
            <a:r>
              <a:rPr lang="en-US" altLang="en-US" sz="3200" dirty="0"/>
              <a:t>Android Security </a:t>
            </a:r>
            <a:r>
              <a:rPr lang="en-US" altLang="en-US" sz="3200" dirty="0" smtClean="0"/>
              <a:t>Features - </a:t>
            </a:r>
            <a:r>
              <a:rPr lang="" altLang="en-US" sz="3200" dirty="0" smtClean="0"/>
              <a:t>5</a:t>
            </a:r>
            <a:endParaRPr lang="" altLang="en-US" sz="3200" dirty="0" smtClean="0"/>
          </a:p>
        </p:txBody>
      </p:sp>
      <p:sp>
        <p:nvSpPr>
          <p:cNvPr id="3" name="Content Placeholder 2"/>
          <p:cNvSpPr>
            <a:spLocks noGrp="1"/>
          </p:cNvSpPr>
          <p:nvPr>
            <p:ph sz="half" idx="1"/>
          </p:nvPr>
        </p:nvSpPr>
        <p:spPr>
          <a:xfrm>
            <a:off x="838200" y="911860"/>
            <a:ext cx="5181600" cy="5843270"/>
          </a:xfrm>
        </p:spPr>
        <p:txBody>
          <a:bodyPr>
            <a:normAutofit fontScale="35000"/>
          </a:bodyPr>
          <a:lstStyle/>
          <a:p>
            <a:pPr indent="0" fontAlgn="auto">
              <a:lnSpc>
                <a:spcPct val="100000"/>
              </a:lnSpc>
            </a:pPr>
            <a:r>
              <a:rPr lang="" altLang="en-US" dirty="0" err="1" smtClean="0"/>
              <a:t>VNS Policy</a:t>
            </a:r>
            <a:endParaRPr lang="" altLang="en-US" dirty="0" err="1" smtClean="0"/>
          </a:p>
          <a:p>
            <a:pPr marL="0" indent="0" fontAlgn="auto">
              <a:lnSpc>
                <a:spcPct val="100000"/>
              </a:lnSpc>
              <a:buNone/>
            </a:pPr>
            <a:r>
              <a:rPr lang="en-US" dirty="0"/>
              <a:t>Google Reference Link: https://source.android.com/devices/automotive.html#security</a:t>
            </a:r>
            <a:endParaRPr lang="en-US" dirty="0"/>
          </a:p>
          <a:p>
            <a:pPr marL="0" indent="0" fontAlgn="auto">
              <a:lnSpc>
                <a:spcPct val="100000"/>
              </a:lnSpc>
              <a:buNone/>
            </a:pPr>
            <a:r>
              <a:rPr lang="en-US" dirty="0"/>
              <a:t>OEMs can control access using vns_policy.xml and vendor_vns_policy.xml.</a:t>
            </a:r>
            <a:endParaRPr lang="en-US" dirty="0"/>
          </a:p>
          <a:p>
            <a:pPr marL="0" indent="0" fontAlgn="auto">
              <a:lnSpc>
                <a:spcPct val="100000"/>
              </a:lnSpc>
              <a:buNone/>
            </a:pPr>
            <a:r>
              <a:rPr lang="en-US" dirty="0"/>
              <a:t> 1. vns_policy.xml is autogenerated from vehicle.h using tools/vns_policy_gen.py and  located at packages/services/Car/vns_policy/vns_policy.xml.</a:t>
            </a:r>
            <a:endParaRPr lang="en-US" dirty="0"/>
          </a:p>
          <a:p>
            <a:pPr marL="0" indent="0" fontAlgn="auto">
              <a:lnSpc>
                <a:spcPct val="100000"/>
              </a:lnSpc>
              <a:buNone/>
            </a:pPr>
            <a:r>
              <a:rPr lang="en-US" dirty="0"/>
              <a:t>vehicle.h is located in hardware/libhardware/include/hardware/vehicle.h</a:t>
            </a:r>
            <a:endParaRPr lang="en-US" dirty="0"/>
          </a:p>
          <a:p>
            <a:pPr marL="0" indent="0" fontAlgn="auto">
              <a:lnSpc>
                <a:spcPct val="100000"/>
              </a:lnSpc>
              <a:buNone/>
            </a:pPr>
            <a:r>
              <a:rPr lang="en-US" dirty="0"/>
              <a:t>Take the property “VEHICLE_PROPERTY_HVAC_RECIRC_ON”(defined in file vehicle.h) for example.</a:t>
            </a:r>
            <a:endParaRPr lang="en-US" dirty="0"/>
          </a:p>
          <a:p>
            <a:pPr marL="0" indent="0" fontAlgn="auto">
              <a:lnSpc>
                <a:spcPct val="100000"/>
              </a:lnSpc>
              <a:buNone/>
            </a:pPr>
            <a:r>
              <a:rPr lang="en-US" dirty="0"/>
              <a:t>Change the read/write permission to read only. Then in the Android UI, the HVAC recirc status can’t be changed any more.</a:t>
            </a:r>
            <a:endParaRPr lang="en-US" dirty="0"/>
          </a:p>
          <a:p>
            <a:pPr marL="0" indent="0" fontAlgn="auto">
              <a:lnSpc>
                <a:spcPct val="100000"/>
              </a:lnSpc>
              <a:buNone/>
            </a:pPr>
            <a:r>
              <a:rPr lang="en-US" dirty="0"/>
              <a:t>Steps:</a:t>
            </a:r>
            <a:endParaRPr lang="en-US" dirty="0"/>
          </a:p>
          <a:p>
            <a:pPr marL="0" indent="0" fontAlgn="auto">
              <a:lnSpc>
                <a:spcPct val="100000"/>
              </a:lnSpc>
              <a:buNone/>
            </a:pPr>
            <a:r>
              <a:rPr lang="en-US" dirty="0"/>
              <a:t>        </a:t>
            </a:r>
            <a:r>
              <a:rPr lang="" altLang="en-US" dirty="0"/>
              <a:t>1.1 </a:t>
            </a:r>
            <a:r>
              <a:rPr lang="en-US" dirty="0"/>
              <a:t>Change the permission of VEHICLE_PROPERTY_HVAC_RECIRC_ON.</a:t>
            </a:r>
            <a:endParaRPr lang="en-US" dirty="0"/>
          </a:p>
          <a:p>
            <a:pPr marL="0" indent="0" fontAlgn="auto">
              <a:lnSpc>
                <a:spcPct val="100000"/>
              </a:lnSpc>
              <a:buNone/>
            </a:pPr>
            <a:r>
              <a:rPr lang="en-US" dirty="0"/>
              <a:t>        From</a:t>
            </a:r>
            <a:endParaRPr lang="en-US" dirty="0"/>
          </a:p>
          <a:p>
            <a:pPr marL="0" indent="0" fontAlgn="auto">
              <a:lnSpc>
                <a:spcPct val="100000"/>
              </a:lnSpc>
              <a:buNone/>
            </a:pPr>
            <a:r>
              <a:rPr lang="en-US" dirty="0"/>
              <a:t>        * @access VEHICLE_PROP_ACCESS_READ_WRITE</a:t>
            </a:r>
            <a:endParaRPr lang="en-US" dirty="0"/>
          </a:p>
          <a:p>
            <a:pPr marL="0" indent="0" fontAlgn="auto">
              <a:lnSpc>
                <a:spcPct val="100000"/>
              </a:lnSpc>
              <a:buNone/>
            </a:pPr>
            <a:r>
              <a:rPr lang="en-US" dirty="0"/>
              <a:t>        to</a:t>
            </a:r>
            <a:endParaRPr lang="en-US" dirty="0"/>
          </a:p>
          <a:p>
            <a:pPr marL="0" indent="0" fontAlgn="auto">
              <a:lnSpc>
                <a:spcPct val="100000"/>
              </a:lnSpc>
              <a:buNone/>
            </a:pPr>
            <a:r>
              <a:rPr lang="en-US" dirty="0"/>
              <a:t>        * @access VEHICLE_PROP_ACCESS_READ</a:t>
            </a:r>
            <a:endParaRPr lang="en-US" dirty="0"/>
          </a:p>
          <a:p>
            <a:pPr marL="0" indent="0" fontAlgn="auto">
              <a:lnSpc>
                <a:spcPct val="100000"/>
              </a:lnSpc>
              <a:buNone/>
            </a:pPr>
            <a:endParaRPr lang="en-US" dirty="0"/>
          </a:p>
          <a:p>
            <a:pPr marL="0" indent="0" fontAlgn="auto">
              <a:lnSpc>
                <a:spcPct val="100000"/>
              </a:lnSpc>
              <a:buNone/>
            </a:pPr>
            <a:r>
              <a:rPr lang="en-US" dirty="0"/>
              <a:t>        </a:t>
            </a:r>
            <a:r>
              <a:rPr lang="" altLang="en-US" dirty="0"/>
              <a:t>1.2 </a:t>
            </a:r>
            <a:r>
              <a:rPr lang="en-US" dirty="0"/>
              <a:t>Generate new vns_policy.xml file by vns_policy_gen.py script.</a:t>
            </a:r>
            <a:endParaRPr lang="en-US" dirty="0"/>
          </a:p>
          <a:p>
            <a:pPr marL="0" indent="0" fontAlgn="auto">
              <a:lnSpc>
                <a:spcPct val="100000"/>
              </a:lnSpc>
              <a:buNone/>
            </a:pPr>
            <a:r>
              <a:rPr lang="en-US" dirty="0"/>
              <a:t>        </a:t>
            </a:r>
            <a:r>
              <a:rPr lang="" altLang="en-US" dirty="0"/>
              <a:t>1.3 </a:t>
            </a:r>
            <a:r>
              <a:rPr lang="en-US" dirty="0"/>
              <a:t>Build and flash.</a:t>
            </a:r>
            <a:endParaRPr lang="en-US" dirty="0"/>
          </a:p>
          <a:p>
            <a:pPr marL="0" indent="0" fontAlgn="auto">
              <a:lnSpc>
                <a:spcPct val="100000"/>
              </a:lnSpc>
              <a:buNone/>
            </a:pPr>
            <a:r>
              <a:rPr lang="en-US" dirty="0"/>
              <a:t>        </a:t>
            </a:r>
            <a:r>
              <a:rPr lang="" altLang="en-US" dirty="0"/>
              <a:t>1.4 </a:t>
            </a:r>
            <a:r>
              <a:rPr lang="en-US" dirty="0"/>
              <a:t>Check the HVAC recirc control function in Android UI. The recirc function will not work.</a:t>
            </a:r>
            <a:endParaRPr lang="en-US" dirty="0"/>
          </a:p>
        </p:txBody>
      </p:sp>
      <p:sp>
        <p:nvSpPr>
          <p:cNvPr id="4" name="Content Placeholder 3"/>
          <p:cNvSpPr>
            <a:spLocks noGrp="1"/>
          </p:cNvSpPr>
          <p:nvPr>
            <p:ph sz="half" idx="2"/>
          </p:nvPr>
        </p:nvSpPr>
        <p:spPr>
          <a:xfrm>
            <a:off x="6172199" y="267970"/>
            <a:ext cx="5618181" cy="6487160"/>
          </a:xfrm>
        </p:spPr>
        <p:txBody>
          <a:bodyPr>
            <a:normAutofit fontScale="65000"/>
          </a:bodyPr>
          <a:lstStyle/>
          <a:p>
            <a:pPr indent="0" fontAlgn="auto">
              <a:lnSpc>
                <a:spcPct val="100000"/>
              </a:lnSpc>
              <a:buNone/>
            </a:pPr>
            <a:r>
              <a:rPr lang="en-US" sz="1800" dirty="0"/>
              <a:t>2. vendor_vns_policy.xml(Currently we have a test case which includes this feature) located in packages/services/Car/tests/libvehiclenetwork-java-test/</a:t>
            </a:r>
            <a:endParaRPr lang="en-US" sz="1800" dirty="0"/>
          </a:p>
          <a:p>
            <a:pPr indent="0" fontAlgn="auto">
              <a:lnSpc>
                <a:spcPct val="100000"/>
              </a:lnSpc>
              <a:buNone/>
            </a:pPr>
            <a:r>
              <a:rPr lang="en-US" sz="1800" dirty="0"/>
              <a:t>Take the property “CUSTOM_PROPERTY_INT32” for example.</a:t>
            </a:r>
            <a:endParaRPr lang="en-US" sz="1800" dirty="0"/>
          </a:p>
          <a:p>
            <a:pPr indent="0" fontAlgn="auto">
              <a:lnSpc>
                <a:spcPct val="100000"/>
              </a:lnSpc>
              <a:buNone/>
            </a:pPr>
            <a:r>
              <a:rPr lang="en-US" sz="1800" dirty="0"/>
              <a:t>Change the read/write permission to read only. Then run the test cases, will get error when testCustomZonedIntProperties.</a:t>
            </a:r>
            <a:endParaRPr lang="en-US" sz="1800" dirty="0"/>
          </a:p>
          <a:p>
            <a:pPr indent="0" fontAlgn="auto">
              <a:lnSpc>
                <a:spcPct val="100000"/>
              </a:lnSpc>
              <a:buNone/>
            </a:pPr>
            <a:r>
              <a:rPr lang="en-US" sz="1800" dirty="0"/>
              <a:t>Steps:</a:t>
            </a:r>
            <a:endParaRPr lang="en-US" sz="1800" dirty="0"/>
          </a:p>
          <a:p>
            <a:pPr indent="0" fontAlgn="auto">
              <a:lnSpc>
                <a:spcPct val="100000"/>
              </a:lnSpc>
              <a:buNone/>
            </a:pPr>
            <a:r>
              <a:rPr lang="en-US" sz="1800" dirty="0"/>
              <a:t>        </a:t>
            </a:r>
            <a:r>
              <a:rPr lang="" altLang="en-US" sz="1800" dirty="0"/>
              <a:t>2.1 </a:t>
            </a:r>
            <a:r>
              <a:rPr lang="en-US" sz="1800" dirty="0"/>
              <a:t>Change the permission of “CUSTOM_PROPERTY_INT32” in vendor_vns_policy.xml</a:t>
            </a:r>
            <a:endParaRPr lang="en-US" sz="1800" dirty="0"/>
          </a:p>
          <a:p>
            <a:pPr indent="0" fontAlgn="auto">
              <a:lnSpc>
                <a:spcPct val="100000"/>
              </a:lnSpc>
              <a:buNone/>
            </a:pPr>
            <a:r>
              <a:rPr lang="en-US" sz="1800" dirty="0"/>
              <a:t>        access="rw" =&gt;  access="r"</a:t>
            </a:r>
            <a:endParaRPr lang="en-US" sz="1800" dirty="0"/>
          </a:p>
          <a:p>
            <a:pPr indent="0" fontAlgn="auto">
              <a:lnSpc>
                <a:spcPct val="100000"/>
              </a:lnSpc>
              <a:buNone/>
            </a:pPr>
            <a:r>
              <a:rPr lang="en-US" sz="1800" dirty="0"/>
              <a:t>        </a:t>
            </a:r>
            <a:r>
              <a:rPr lang="" altLang="en-US" sz="1800" dirty="0"/>
              <a:t>2.2 </a:t>
            </a:r>
            <a:r>
              <a:rPr lang="en-US" sz="1800" dirty="0"/>
              <a:t>Build and flash.</a:t>
            </a:r>
            <a:endParaRPr lang="en-US" sz="1800" dirty="0"/>
          </a:p>
          <a:p>
            <a:pPr indent="0" fontAlgn="auto">
              <a:lnSpc>
                <a:spcPct val="100000"/>
              </a:lnSpc>
              <a:buNone/>
            </a:pPr>
            <a:r>
              <a:rPr lang="en-US" sz="1800" dirty="0"/>
              <a:t>        </a:t>
            </a:r>
            <a:r>
              <a:rPr lang="" altLang="en-US" sz="1800" dirty="0"/>
              <a:t>2.3 </a:t>
            </a:r>
            <a:r>
              <a:rPr lang="en-US" sz="1800" dirty="0"/>
              <a:t>Build test cases located in “packages/services/Car/tests/libvehiclenetwork-java-test”</a:t>
            </a:r>
            <a:endParaRPr lang="en-US" sz="1800" dirty="0"/>
          </a:p>
          <a:p>
            <a:pPr indent="0" fontAlgn="auto">
              <a:lnSpc>
                <a:spcPct val="100000"/>
              </a:lnSpc>
              <a:buNone/>
            </a:pPr>
            <a:r>
              <a:rPr lang="en-US" sz="1800" dirty="0"/>
              <a:t>        </a:t>
            </a:r>
            <a:r>
              <a:rPr lang="" altLang="en-US" sz="1800" dirty="0"/>
              <a:t>2.4 </a:t>
            </a:r>
            <a:r>
              <a:rPr lang="en-US" sz="1800" dirty="0"/>
              <a:t>adb install the apk built in step 3.</a:t>
            </a:r>
            <a:endParaRPr lang="en-US" sz="1800" dirty="0"/>
          </a:p>
          <a:p>
            <a:pPr indent="0" fontAlgn="auto">
              <a:lnSpc>
                <a:spcPct val="100000"/>
              </a:lnSpc>
              <a:buNone/>
            </a:pPr>
            <a:r>
              <a:rPr lang="en-US" sz="1800" dirty="0"/>
              <a:t>        </a:t>
            </a:r>
            <a:r>
              <a:rPr lang="" altLang="en-US" sz="1800" dirty="0"/>
              <a:t>2.5 </a:t>
            </a:r>
            <a:r>
              <a:rPr lang="en-US" sz="1800" dirty="0"/>
              <a:t>run test case:</a:t>
            </a:r>
            <a:endParaRPr lang="en-US" sz="1800" dirty="0"/>
          </a:p>
          <a:p>
            <a:pPr indent="0" fontAlgn="auto">
              <a:lnSpc>
                <a:spcPct val="100000"/>
              </a:lnSpc>
              <a:buNone/>
            </a:pPr>
            <a:r>
              <a:rPr lang="en-US" sz="1800" dirty="0"/>
              <a:t>        $ adb shell am instrument -w com.android.car.vehiclenetwork.libtest/android.test.InstrumentationTestRunner</a:t>
            </a:r>
            <a:endParaRPr lang="en-US" sz="1800" dirty="0"/>
          </a:p>
          <a:p>
            <a:pPr indent="0" fontAlgn="auto">
              <a:lnSpc>
                <a:spcPct val="100000"/>
              </a:lnSpc>
              <a:buNone/>
            </a:pPr>
            <a:r>
              <a:rPr lang="en-US" sz="1800" dirty="0"/>
              <a:t>You will get error logs when testCustomZonedIntProperties. The logs are like below:</a:t>
            </a:r>
            <a:endParaRPr lang="en-US" sz="1800" dirty="0"/>
          </a:p>
          <a:p>
            <a:pPr indent="0" fontAlgn="auto">
              <a:lnSpc>
                <a:spcPct val="100000"/>
              </a:lnSpc>
              <a:buNone/>
            </a:pPr>
            <a:r>
              <a:rPr lang="en-US" sz="1800" dirty="0"/>
              <a:t>com.android.car.vehiclenetwork.libtest.VehicleNetworkMockedTest:...</a:t>
            </a:r>
            <a:endParaRPr lang="en-US" sz="1800" dirty="0"/>
          </a:p>
          <a:p>
            <a:pPr indent="0" fontAlgn="auto">
              <a:lnSpc>
                <a:spcPct val="100000"/>
              </a:lnSpc>
              <a:buNone/>
            </a:pPr>
            <a:r>
              <a:rPr lang="en-US" sz="1800" dirty="0"/>
              <a:t>Error in testCustomZonedIntProperties:</a:t>
            </a:r>
            <a:endParaRPr lang="en-US" sz="1800" dirty="0"/>
          </a:p>
          <a:p>
            <a:pPr indent="0" fontAlgn="auto">
              <a:lnSpc>
                <a:spcPct val="100000"/>
              </a:lnSpc>
              <a:buNone/>
            </a:pPr>
            <a:r>
              <a:rPr lang="en-US" sz="1800" dirty="0"/>
              <a:t>java.lang.SecurityException</a:t>
            </a:r>
            <a:endParaRPr lang="en-US" sz="1800" dirty="0"/>
          </a:p>
          <a:p>
            <a:pPr indent="0" fontAlgn="auto">
              <a:lnSpc>
                <a:spcPct val="100000"/>
              </a:lnSpc>
              <a:buNone/>
            </a:pPr>
            <a:r>
              <a:rPr lang="en-US" sz="1800" dirty="0"/>
              <a:t>       at android.os.BinderProxy.transactNative(Native Method) </a:t>
            </a:r>
            <a:r>
              <a:rPr lang="" altLang="en-US" sz="1800" dirty="0"/>
              <a:t>.........</a:t>
            </a:r>
            <a:endParaRPr lang="" altLang="en-US" sz="1800" dirty="0"/>
          </a:p>
        </p:txBody>
      </p:sp>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8304"/>
            <a:ext cx="10515600" cy="377153"/>
          </a:xfrm>
        </p:spPr>
        <p:txBody>
          <a:bodyPr>
            <a:normAutofit fontScale="90000"/>
          </a:bodyPr>
          <a:lstStyle/>
          <a:p>
            <a:r>
              <a:rPr lang="en-US" dirty="0" err="1" smtClean="0"/>
              <a:t>SELinux</a:t>
            </a:r>
            <a:r>
              <a:rPr lang="en-US" dirty="0" smtClean="0"/>
              <a:t> Concept &amp; Overview - 1</a:t>
            </a:r>
            <a:endParaRPr lang="en-US" dirty="0"/>
          </a:p>
        </p:txBody>
      </p:sp>
      <p:sp>
        <p:nvSpPr>
          <p:cNvPr id="3" name="Content Placeholder 2"/>
          <p:cNvSpPr>
            <a:spLocks noGrp="1"/>
          </p:cNvSpPr>
          <p:nvPr>
            <p:ph sz="half" idx="1"/>
          </p:nvPr>
        </p:nvSpPr>
        <p:spPr>
          <a:xfrm>
            <a:off x="838200" y="1021976"/>
            <a:ext cx="5181600" cy="5604735"/>
          </a:xfrm>
        </p:spPr>
        <p:txBody>
          <a:bodyPr>
            <a:normAutofit lnSpcReduction="10000"/>
          </a:bodyPr>
          <a:lstStyle/>
          <a:p>
            <a:r>
              <a:rPr lang="en-US" dirty="0" err="1" smtClean="0"/>
              <a:t>SELinux</a:t>
            </a:r>
            <a:r>
              <a:rPr lang="en-US" dirty="0" smtClean="0"/>
              <a:t> controls access via security context</a:t>
            </a:r>
            <a:endParaRPr lang="en-US" dirty="0" smtClean="0"/>
          </a:p>
          <a:p>
            <a:r>
              <a:rPr lang="en-US" dirty="0" smtClean="0"/>
              <a:t>Security Context := </a:t>
            </a:r>
            <a:r>
              <a:rPr lang="en-US" dirty="0" err="1" smtClean="0"/>
              <a:t>UserID</a:t>
            </a:r>
            <a:r>
              <a:rPr lang="en-US" dirty="0" smtClean="0"/>
              <a:t>: </a:t>
            </a:r>
            <a:r>
              <a:rPr lang="en-US" dirty="0" err="1" smtClean="0"/>
              <a:t>RoleID</a:t>
            </a:r>
            <a:r>
              <a:rPr lang="en-US" dirty="0" smtClean="0"/>
              <a:t>: </a:t>
            </a:r>
            <a:r>
              <a:rPr lang="en-US" dirty="0" err="1" smtClean="0"/>
              <a:t>TypeID</a:t>
            </a:r>
            <a:r>
              <a:rPr lang="en-US" dirty="0" smtClean="0"/>
              <a:t>[:</a:t>
            </a:r>
            <a:r>
              <a:rPr lang="en-US" dirty="0" err="1" smtClean="0"/>
              <a:t>mls</a:t>
            </a:r>
            <a:r>
              <a:rPr lang="en-US" dirty="0" smtClean="0"/>
              <a:t> Identifier], where </a:t>
            </a:r>
            <a:r>
              <a:rPr lang="en-US" dirty="0" err="1" smtClean="0"/>
              <a:t>mls</a:t>
            </a:r>
            <a:r>
              <a:rPr lang="en-US" dirty="0" smtClean="0"/>
              <a:t> Identifier := s0:c0:c128</a:t>
            </a:r>
            <a:endParaRPr lang="en-US" dirty="0" smtClean="0"/>
          </a:p>
          <a:p>
            <a:r>
              <a:rPr lang="en-US" dirty="0"/>
              <a:t>Security context is only access control attribute in </a:t>
            </a:r>
            <a:r>
              <a:rPr lang="en-US" dirty="0" err="1" smtClean="0"/>
              <a:t>SELinux</a:t>
            </a:r>
            <a:endParaRPr lang="en-US" dirty="0" smtClean="0"/>
          </a:p>
          <a:p>
            <a:r>
              <a:rPr lang="en-US" dirty="0" smtClean="0"/>
              <a:t>Security Identifier (SID): Number represents security context active within the kernel</a:t>
            </a:r>
            <a:endParaRPr lang="en-US" dirty="0"/>
          </a:p>
        </p:txBody>
      </p:sp>
      <p:sp>
        <p:nvSpPr>
          <p:cNvPr id="4" name="Content Placeholder 3"/>
          <p:cNvSpPr>
            <a:spLocks noGrp="1"/>
          </p:cNvSpPr>
          <p:nvPr>
            <p:ph sz="half" idx="2"/>
          </p:nvPr>
        </p:nvSpPr>
        <p:spPr>
          <a:xfrm>
            <a:off x="6172200" y="1021976"/>
            <a:ext cx="5833334" cy="5604735"/>
          </a:xfrm>
        </p:spPr>
        <p:txBody>
          <a:bodyPr>
            <a:normAutofit lnSpcReduction="10000"/>
          </a:bodyPr>
          <a:lstStyle/>
          <a:p>
            <a:r>
              <a:rPr lang="en-US" dirty="0" smtClean="0"/>
              <a:t>Standard Linux vs </a:t>
            </a:r>
            <a:r>
              <a:rPr lang="en-US" dirty="0" err="1" smtClean="0"/>
              <a:t>SELinux</a:t>
            </a:r>
            <a:endParaRPr lang="en-US" dirty="0" smtClean="0"/>
          </a:p>
          <a:p>
            <a:endParaRPr lang="en-US" dirty="0" smtClean="0"/>
          </a:p>
          <a:p>
            <a:endParaRPr lang="en-US" dirty="0"/>
          </a:p>
          <a:p>
            <a:endParaRPr lang="en-US" dirty="0" smtClean="0"/>
          </a:p>
          <a:p>
            <a:endParaRPr lang="en-US" dirty="0"/>
          </a:p>
          <a:p>
            <a:endParaRPr lang="en-US" dirty="0" smtClean="0"/>
          </a:p>
          <a:p>
            <a:pPr lvl="1"/>
            <a:r>
              <a:rPr lang="en-US" dirty="0"/>
              <a:t>Linux and </a:t>
            </a:r>
            <a:r>
              <a:rPr lang="en-US" dirty="0" err="1"/>
              <a:t>SELinux</a:t>
            </a:r>
            <a:r>
              <a:rPr lang="en-US" dirty="0"/>
              <a:t> access controls are orthogonal</a:t>
            </a:r>
            <a:endParaRPr lang="en-US" dirty="0"/>
          </a:p>
          <a:p>
            <a:pPr lvl="2"/>
            <a:r>
              <a:rPr lang="en-US" dirty="0"/>
              <a:t> each mechanism uses its own access control attributes</a:t>
            </a:r>
            <a:endParaRPr lang="en-US" dirty="0"/>
          </a:p>
          <a:p>
            <a:pPr lvl="2"/>
            <a:r>
              <a:rPr lang="en-US" dirty="0"/>
              <a:t> two separate access checks; both must </a:t>
            </a:r>
            <a:r>
              <a:rPr lang="en-US" dirty="0" smtClean="0"/>
              <a:t>pass</a:t>
            </a:r>
            <a:endParaRPr lang="en-US" dirty="0" smtClean="0"/>
          </a:p>
          <a:p>
            <a:pPr lvl="1"/>
            <a:r>
              <a:rPr lang="en-US" dirty="0"/>
              <a:t>Type is most used part of a context (by far) in policies</a:t>
            </a:r>
            <a:endParaRPr lang="en-US" dirty="0"/>
          </a:p>
        </p:txBody>
      </p:sp>
      <p:graphicFrame>
        <p:nvGraphicFramePr>
          <p:cNvPr id="5" name="Table 4"/>
          <p:cNvGraphicFramePr>
            <a:graphicFrameLocks noGrp="1"/>
          </p:cNvGraphicFramePr>
          <p:nvPr/>
        </p:nvGraphicFramePr>
        <p:xfrm>
          <a:off x="6172201" y="1634066"/>
          <a:ext cx="5719779" cy="1930400"/>
        </p:xfrm>
        <a:graphic>
          <a:graphicData uri="http://schemas.openxmlformats.org/drawingml/2006/table">
            <a:tbl>
              <a:tblPr firstRow="1" bandRow="1">
                <a:tableStyleId>{5C22544A-7EE6-4342-B048-85BDC9FD1C3A}</a:tableStyleId>
              </a:tblPr>
              <a:tblGrid>
                <a:gridCol w="1906593"/>
                <a:gridCol w="1906593"/>
                <a:gridCol w="1906593"/>
              </a:tblGrid>
              <a:tr h="370840">
                <a:tc>
                  <a:txBody>
                    <a:bodyPr/>
                    <a:lstStyle/>
                    <a:p>
                      <a:endParaRPr lang="en-US" dirty="0"/>
                    </a:p>
                  </a:txBody>
                  <a:tcPr/>
                </a:tc>
                <a:tc>
                  <a:txBody>
                    <a:bodyPr/>
                    <a:lstStyle/>
                    <a:p>
                      <a:r>
                        <a:rPr lang="en-US" dirty="0" smtClean="0"/>
                        <a:t>Standard</a:t>
                      </a:r>
                      <a:r>
                        <a:rPr lang="en-US" baseline="0" dirty="0" smtClean="0"/>
                        <a:t> Linux</a:t>
                      </a:r>
                      <a:endParaRPr lang="en-US" dirty="0"/>
                    </a:p>
                  </a:txBody>
                  <a:tcPr/>
                </a:tc>
                <a:tc>
                  <a:txBody>
                    <a:bodyPr/>
                    <a:lstStyle/>
                    <a:p>
                      <a:r>
                        <a:rPr lang="en-US" dirty="0" err="1" smtClean="0"/>
                        <a:t>SELinux</a:t>
                      </a:r>
                      <a:endParaRPr lang="en-US" dirty="0"/>
                    </a:p>
                  </a:txBody>
                  <a:tcPr/>
                </a:tc>
              </a:tr>
              <a:tr h="370840">
                <a:tc>
                  <a:txBody>
                    <a:bodyPr/>
                    <a:lstStyle/>
                    <a:p>
                      <a:r>
                        <a:rPr lang="en-US" dirty="0" smtClean="0"/>
                        <a:t>Subject</a:t>
                      </a:r>
                      <a:endParaRPr lang="en-US" dirty="0"/>
                    </a:p>
                  </a:txBody>
                  <a:tcPr/>
                </a:tc>
                <a:tc>
                  <a:txBody>
                    <a:bodyPr/>
                    <a:lstStyle/>
                    <a:p>
                      <a:r>
                        <a:rPr lang="en-US" dirty="0" err="1" smtClean="0"/>
                        <a:t>UserID</a:t>
                      </a:r>
                      <a:r>
                        <a:rPr lang="en-US" dirty="0" smtClean="0"/>
                        <a:t>, </a:t>
                      </a:r>
                      <a:r>
                        <a:rPr lang="en-US" dirty="0" err="1" smtClean="0"/>
                        <a:t>GroupID</a:t>
                      </a:r>
                      <a:endParaRPr lang="en-US" dirty="0"/>
                    </a:p>
                  </a:txBody>
                  <a:tcPr/>
                </a:tc>
                <a:tc>
                  <a:txBody>
                    <a:bodyPr/>
                    <a:lstStyle/>
                    <a:p>
                      <a:r>
                        <a:rPr lang="en-US" dirty="0" smtClean="0"/>
                        <a:t>Security</a:t>
                      </a:r>
                      <a:r>
                        <a:rPr lang="en-US" baseline="0" dirty="0" smtClean="0"/>
                        <a:t> Context</a:t>
                      </a:r>
                      <a:endParaRPr lang="en-US" dirty="0"/>
                    </a:p>
                  </a:txBody>
                  <a:tcPr/>
                </a:tc>
              </a:tr>
              <a:tr h="370840">
                <a:tc>
                  <a:txBody>
                    <a:bodyPr/>
                    <a:lstStyle/>
                    <a:p>
                      <a:r>
                        <a:rPr lang="en-US" dirty="0" smtClean="0"/>
                        <a:t>Object</a:t>
                      </a:r>
                      <a:endParaRPr lang="en-US" dirty="0"/>
                    </a:p>
                  </a:txBody>
                  <a:tcPr/>
                </a:tc>
                <a:tc>
                  <a:txBody>
                    <a:bodyPr/>
                    <a:lstStyle/>
                    <a:p>
                      <a:r>
                        <a:rPr lang="en-US" dirty="0" smtClean="0"/>
                        <a:t>Access</a:t>
                      </a:r>
                      <a:r>
                        <a:rPr lang="en-US" baseline="0" dirty="0" smtClean="0"/>
                        <a:t> modes like </a:t>
                      </a:r>
                      <a:r>
                        <a:rPr lang="en-US" baseline="0" dirty="0" err="1" smtClean="0"/>
                        <a:t>crwxr_xr_x</a:t>
                      </a:r>
                      <a:r>
                        <a:rPr lang="en-US" baseline="0" dirty="0" smtClean="0"/>
                        <a:t> and User ID + Group ID</a:t>
                      </a:r>
                      <a:endParaRPr lang="en-US" dirty="0"/>
                    </a:p>
                  </a:txBody>
                  <a:tcPr/>
                </a:tc>
                <a:tc>
                  <a:txBody>
                    <a:bodyPr/>
                    <a:lstStyle/>
                    <a:p>
                      <a:r>
                        <a:rPr lang="en-US" dirty="0" smtClean="0"/>
                        <a:t>Security Context</a:t>
                      </a:r>
                      <a:endParaRPr lang="en-US" dirty="0"/>
                    </a:p>
                  </a:txBody>
                  <a:tcPr/>
                </a:tc>
              </a:tr>
            </a:tbl>
          </a:graphicData>
        </a:graphic>
      </p:graphicFrame>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8304"/>
            <a:ext cx="10515600" cy="377153"/>
          </a:xfrm>
        </p:spPr>
        <p:txBody>
          <a:bodyPr>
            <a:normAutofit fontScale="90000"/>
          </a:bodyPr>
          <a:lstStyle/>
          <a:p>
            <a:r>
              <a:rPr lang="en-US" dirty="0" err="1" smtClean="0"/>
              <a:t>SELinux</a:t>
            </a:r>
            <a:r>
              <a:rPr lang="en-US" dirty="0" smtClean="0"/>
              <a:t> Concept &amp; Overview - 2</a:t>
            </a:r>
            <a:endParaRPr lang="en-US" dirty="0"/>
          </a:p>
        </p:txBody>
      </p:sp>
      <p:sp>
        <p:nvSpPr>
          <p:cNvPr id="3" name="Content Placeholder 2"/>
          <p:cNvSpPr>
            <a:spLocks noGrp="1"/>
          </p:cNvSpPr>
          <p:nvPr>
            <p:ph sz="half" idx="1"/>
          </p:nvPr>
        </p:nvSpPr>
        <p:spPr>
          <a:xfrm>
            <a:off x="838200" y="1021976"/>
            <a:ext cx="5181600" cy="5604735"/>
          </a:xfrm>
        </p:spPr>
        <p:txBody>
          <a:bodyPr>
            <a:normAutofit fontScale="70000" lnSpcReduction="20000"/>
          </a:bodyPr>
          <a:lstStyle/>
          <a:p>
            <a:r>
              <a:rPr lang="en-US" dirty="0" smtClean="0"/>
              <a:t>What is Type?</a:t>
            </a:r>
            <a:endParaRPr lang="en-US" dirty="0" smtClean="0"/>
          </a:p>
          <a:p>
            <a:pPr lvl="1"/>
            <a:r>
              <a:rPr lang="en-US" dirty="0"/>
              <a:t>created by the policy </a:t>
            </a:r>
            <a:r>
              <a:rPr lang="en-US" dirty="0" smtClean="0"/>
              <a:t>writer</a:t>
            </a:r>
            <a:endParaRPr lang="en-US" dirty="0" smtClean="0"/>
          </a:p>
          <a:p>
            <a:pPr lvl="1"/>
            <a:r>
              <a:rPr lang="en-US" dirty="0" smtClean="0"/>
              <a:t>an </a:t>
            </a:r>
            <a:r>
              <a:rPr lang="en-US" dirty="0"/>
              <a:t>unambiguous </a:t>
            </a:r>
            <a:r>
              <a:rPr lang="en-US" dirty="0" smtClean="0"/>
              <a:t>identifier</a:t>
            </a:r>
            <a:endParaRPr lang="en-US" dirty="0" smtClean="0"/>
          </a:p>
          <a:p>
            <a:pPr lvl="1"/>
            <a:r>
              <a:rPr lang="en-US" dirty="0"/>
              <a:t>similar to a programmer giving meaning to variables</a:t>
            </a:r>
            <a:endParaRPr lang="en-US" dirty="0"/>
          </a:p>
          <a:p>
            <a:pPr lvl="1"/>
            <a:r>
              <a:rPr lang="en-US" dirty="0"/>
              <a:t> applied to all subjects and objects </a:t>
            </a:r>
            <a:r>
              <a:rPr lang="en-US" dirty="0" smtClean="0"/>
              <a:t>that are associated with the same type identifier (name) and </a:t>
            </a:r>
            <a:r>
              <a:rPr lang="en-US" dirty="0"/>
              <a:t>for access </a:t>
            </a:r>
            <a:r>
              <a:rPr lang="en-US" dirty="0" smtClean="0"/>
              <a:t>decisions</a:t>
            </a:r>
            <a:endParaRPr lang="en-US" dirty="0" smtClean="0"/>
          </a:p>
          <a:p>
            <a:r>
              <a:rPr lang="en-US" dirty="0" smtClean="0"/>
              <a:t>Syntax Define Type Enforcement Access Control</a:t>
            </a:r>
            <a:endParaRPr lang="en-US" dirty="0" smtClean="0"/>
          </a:p>
          <a:p>
            <a:pPr lvl="1"/>
            <a:r>
              <a:rPr lang="en-US" dirty="0"/>
              <a:t>Access specified between</a:t>
            </a:r>
            <a:endParaRPr lang="en-US" dirty="0"/>
          </a:p>
          <a:p>
            <a:pPr lvl="2"/>
            <a:r>
              <a:rPr lang="en-US" dirty="0"/>
              <a:t> subject type (e.g., process or domain)</a:t>
            </a:r>
            <a:endParaRPr lang="en-US" dirty="0"/>
          </a:p>
          <a:p>
            <a:pPr lvl="2"/>
            <a:r>
              <a:rPr lang="en-US" dirty="0"/>
              <a:t> and object type (e.g., file, </a:t>
            </a:r>
            <a:r>
              <a:rPr lang="en-US" dirty="0" err="1"/>
              <a:t>dir</a:t>
            </a:r>
            <a:r>
              <a:rPr lang="en-US" dirty="0"/>
              <a:t>, socket, etc.)</a:t>
            </a:r>
            <a:endParaRPr lang="en-US" dirty="0"/>
          </a:p>
          <a:p>
            <a:pPr lvl="1"/>
            <a:r>
              <a:rPr lang="en-US" dirty="0"/>
              <a:t> Four </a:t>
            </a:r>
            <a:r>
              <a:rPr lang="en-US" dirty="0" smtClean="0"/>
              <a:t>elements </a:t>
            </a:r>
            <a:r>
              <a:rPr lang="en-US" dirty="0"/>
              <a:t>in defining allowed access</a:t>
            </a:r>
            <a:endParaRPr lang="en-US" dirty="0"/>
          </a:p>
          <a:p>
            <a:pPr lvl="2"/>
            <a:r>
              <a:rPr lang="en-US" dirty="0" smtClean="0"/>
              <a:t> </a:t>
            </a:r>
            <a:r>
              <a:rPr lang="en-US" dirty="0"/>
              <a:t>source type(s) aka domain(s)</a:t>
            </a:r>
            <a:endParaRPr lang="en-US" dirty="0"/>
          </a:p>
          <a:p>
            <a:pPr lvl="2"/>
            <a:r>
              <a:rPr lang="en-US" dirty="0"/>
              <a:t> target type(s) objects to which access allowed</a:t>
            </a:r>
            <a:endParaRPr lang="en-US" dirty="0"/>
          </a:p>
          <a:p>
            <a:pPr lvl="2"/>
            <a:r>
              <a:rPr lang="en-US" dirty="0"/>
              <a:t> object class(</a:t>
            </a:r>
            <a:r>
              <a:rPr lang="en-US" dirty="0" err="1"/>
              <a:t>es</a:t>
            </a:r>
            <a:r>
              <a:rPr lang="en-US" dirty="0"/>
              <a:t>) classes to which access applies</a:t>
            </a:r>
            <a:endParaRPr lang="en-US" dirty="0"/>
          </a:p>
          <a:p>
            <a:pPr lvl="2"/>
            <a:r>
              <a:rPr lang="en-US" dirty="0"/>
              <a:t> permission(s) type of access allowed</a:t>
            </a:r>
            <a:endParaRPr lang="en-US" dirty="0" smtClean="0"/>
          </a:p>
          <a:p>
            <a:pPr lvl="1"/>
            <a:endParaRPr lang="en-US" dirty="0"/>
          </a:p>
        </p:txBody>
      </p:sp>
      <p:sp>
        <p:nvSpPr>
          <p:cNvPr id="4" name="Content Placeholder 3"/>
          <p:cNvSpPr>
            <a:spLocks noGrp="1"/>
          </p:cNvSpPr>
          <p:nvPr>
            <p:ph sz="half" idx="2"/>
          </p:nvPr>
        </p:nvSpPr>
        <p:spPr>
          <a:xfrm>
            <a:off x="6172200" y="1021977"/>
            <a:ext cx="5833334" cy="2603350"/>
          </a:xfrm>
        </p:spPr>
        <p:txBody>
          <a:bodyPr>
            <a:normAutofit fontScale="70000" lnSpcReduction="20000"/>
          </a:bodyPr>
          <a:lstStyle/>
          <a:p>
            <a:r>
              <a:rPr lang="en-US" dirty="0" smtClean="0"/>
              <a:t>Example of Object Classes &amp; Permissions</a:t>
            </a:r>
            <a:endParaRPr lang="en-US" dirty="0" smtClean="0"/>
          </a:p>
          <a:p>
            <a:pPr lvl="1"/>
            <a:r>
              <a:rPr lang="en-US" dirty="0" err="1"/>
              <a:t>SELinux</a:t>
            </a:r>
            <a:r>
              <a:rPr lang="en-US" dirty="0"/>
              <a:t> defines 41 kernel object </a:t>
            </a:r>
            <a:r>
              <a:rPr lang="en-US" dirty="0" smtClean="0"/>
              <a:t>classes</a:t>
            </a:r>
            <a:endParaRPr lang="en-US" dirty="0" smtClean="0"/>
          </a:p>
          <a:p>
            <a:pPr lvl="2"/>
            <a:r>
              <a:rPr lang="en-US" dirty="0"/>
              <a:t>association </a:t>
            </a:r>
            <a:r>
              <a:rPr lang="en-US" dirty="0" err="1"/>
              <a:t>lnk_file</a:t>
            </a:r>
            <a:r>
              <a:rPr lang="en-US" dirty="0"/>
              <a:t> </a:t>
            </a:r>
            <a:r>
              <a:rPr lang="en-US" dirty="0" err="1"/>
              <a:t>netlink_route_socket</a:t>
            </a:r>
            <a:r>
              <a:rPr lang="en-US" dirty="0"/>
              <a:t> </a:t>
            </a:r>
            <a:r>
              <a:rPr lang="en-US" dirty="0" smtClean="0"/>
              <a:t>security </a:t>
            </a:r>
            <a:r>
              <a:rPr lang="en-US" dirty="0" err="1" smtClean="0"/>
              <a:t>etc</a:t>
            </a:r>
            <a:endParaRPr lang="en-US" dirty="0" smtClean="0"/>
          </a:p>
          <a:p>
            <a:pPr lvl="1"/>
            <a:r>
              <a:rPr lang="en-US" dirty="0" smtClean="0"/>
              <a:t>“file” </a:t>
            </a:r>
            <a:r>
              <a:rPr lang="en-US" dirty="0"/>
              <a:t>object class has 20 permissions: </a:t>
            </a:r>
            <a:r>
              <a:rPr lang="en-US" dirty="0" err="1"/>
              <a:t>ioctl</a:t>
            </a:r>
            <a:r>
              <a:rPr lang="en-US" dirty="0"/>
              <a:t> read </a:t>
            </a:r>
            <a:r>
              <a:rPr lang="en-US" dirty="0" smtClean="0"/>
              <a:t>write create </a:t>
            </a:r>
            <a:r>
              <a:rPr lang="en-US" dirty="0" err="1"/>
              <a:t>getattr</a:t>
            </a:r>
            <a:r>
              <a:rPr lang="en-US" dirty="0"/>
              <a:t> </a:t>
            </a:r>
            <a:r>
              <a:rPr lang="en-US" dirty="0" err="1" smtClean="0"/>
              <a:t>setattr</a:t>
            </a:r>
            <a:r>
              <a:rPr lang="en-US" dirty="0" smtClean="0"/>
              <a:t> lock </a:t>
            </a:r>
            <a:r>
              <a:rPr lang="en-US" dirty="0" err="1"/>
              <a:t>relabelfrom</a:t>
            </a:r>
            <a:r>
              <a:rPr lang="en-US" dirty="0"/>
              <a:t> </a:t>
            </a:r>
            <a:r>
              <a:rPr lang="en-US" dirty="0" err="1" smtClean="0"/>
              <a:t>relabelto</a:t>
            </a:r>
            <a:r>
              <a:rPr lang="en-US" dirty="0" smtClean="0"/>
              <a:t> append </a:t>
            </a:r>
            <a:r>
              <a:rPr lang="en-US" dirty="0"/>
              <a:t>unlink </a:t>
            </a:r>
            <a:r>
              <a:rPr lang="en-US" dirty="0" smtClean="0"/>
              <a:t>link rename </a:t>
            </a:r>
            <a:r>
              <a:rPr lang="en-US" dirty="0"/>
              <a:t>execute </a:t>
            </a:r>
            <a:r>
              <a:rPr lang="en-US" dirty="0" err="1" smtClean="0"/>
              <a:t>swapon</a:t>
            </a:r>
            <a:r>
              <a:rPr lang="en-US" dirty="0" smtClean="0"/>
              <a:t> </a:t>
            </a:r>
            <a:r>
              <a:rPr lang="en-US" dirty="0" err="1" smtClean="0"/>
              <a:t>quotaon</a:t>
            </a:r>
            <a:r>
              <a:rPr lang="en-US" dirty="0" smtClean="0"/>
              <a:t> </a:t>
            </a:r>
            <a:r>
              <a:rPr lang="en-US" dirty="0" err="1"/>
              <a:t>mounton</a:t>
            </a:r>
            <a:r>
              <a:rPr lang="en-US" dirty="0"/>
              <a:t> </a:t>
            </a:r>
            <a:r>
              <a:rPr lang="en-US" dirty="0" err="1" smtClean="0"/>
              <a:t>execute_no_trans</a:t>
            </a:r>
            <a:r>
              <a:rPr lang="en-US" dirty="0" smtClean="0"/>
              <a:t> </a:t>
            </a:r>
            <a:r>
              <a:rPr lang="en-US" dirty="0" err="1" smtClean="0"/>
              <a:t>entrypoint</a:t>
            </a:r>
            <a:r>
              <a:rPr lang="en-US" dirty="0" smtClean="0"/>
              <a:t> </a:t>
            </a:r>
            <a:r>
              <a:rPr lang="en-US" dirty="0" err="1" smtClean="0"/>
              <a:t>execmod</a:t>
            </a:r>
            <a:endParaRPr lang="en-US" dirty="0" smtClean="0"/>
          </a:p>
          <a:p>
            <a:pPr lvl="1"/>
            <a:endParaRPr lang="en-US" dirty="0"/>
          </a:p>
          <a:p>
            <a:r>
              <a:rPr lang="en-US" dirty="0" smtClean="0"/>
              <a:t>Example of Type Enforcement Access Control Definition</a:t>
            </a:r>
            <a:endParaRPr lang="en-US" dirty="0" smtClean="0"/>
          </a:p>
        </p:txBody>
      </p:sp>
      <p:pic>
        <p:nvPicPr>
          <p:cNvPr id="6" name="Picture 5"/>
          <p:cNvPicPr>
            <a:picLocks noChangeAspect="1"/>
          </p:cNvPicPr>
          <p:nvPr/>
        </p:nvPicPr>
        <p:blipFill>
          <a:blip r:embed="rId1"/>
          <a:stretch>
            <a:fillRect/>
          </a:stretch>
        </p:blipFill>
        <p:spPr>
          <a:xfrm>
            <a:off x="6172200" y="3625327"/>
            <a:ext cx="5833334" cy="3098202"/>
          </a:xfrm>
          <a:prstGeom prst="rect">
            <a:avLst/>
          </a:prstGeom>
        </p:spPr>
      </p:pic>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8304"/>
            <a:ext cx="10515600" cy="377153"/>
          </a:xfrm>
        </p:spPr>
        <p:txBody>
          <a:bodyPr>
            <a:normAutofit fontScale="90000"/>
          </a:bodyPr>
          <a:lstStyle/>
          <a:p>
            <a:r>
              <a:rPr lang="en-US" dirty="0" err="1" smtClean="0"/>
              <a:t>SELinux</a:t>
            </a:r>
            <a:r>
              <a:rPr lang="en-US" dirty="0" smtClean="0"/>
              <a:t> Concept &amp; Overview - 3</a:t>
            </a:r>
            <a:endParaRPr lang="en-US" dirty="0"/>
          </a:p>
        </p:txBody>
      </p:sp>
      <p:sp>
        <p:nvSpPr>
          <p:cNvPr id="3" name="Content Placeholder 2"/>
          <p:cNvSpPr>
            <a:spLocks noGrp="1"/>
          </p:cNvSpPr>
          <p:nvPr>
            <p:ph sz="half" idx="1"/>
          </p:nvPr>
        </p:nvSpPr>
        <p:spPr>
          <a:xfrm>
            <a:off x="838200" y="1021976"/>
            <a:ext cx="5181600" cy="5604735"/>
          </a:xfrm>
        </p:spPr>
        <p:txBody>
          <a:bodyPr>
            <a:normAutofit fontScale="70000" lnSpcReduction="20000"/>
          </a:bodyPr>
          <a:lstStyle/>
          <a:p>
            <a:r>
              <a:rPr lang="en-US" dirty="0"/>
              <a:t>Type Transition </a:t>
            </a:r>
            <a:r>
              <a:rPr lang="en-US" dirty="0" smtClean="0"/>
              <a:t>Statement</a:t>
            </a:r>
            <a:endParaRPr lang="en-US" dirty="0" smtClean="0"/>
          </a:p>
          <a:p>
            <a:endParaRPr lang="en-US" dirty="0"/>
          </a:p>
        </p:txBody>
      </p:sp>
      <p:pic>
        <p:nvPicPr>
          <p:cNvPr id="5" name="Picture 4"/>
          <p:cNvPicPr>
            <a:picLocks noChangeAspect="1"/>
          </p:cNvPicPr>
          <p:nvPr/>
        </p:nvPicPr>
        <p:blipFill>
          <a:blip r:embed="rId1"/>
          <a:stretch>
            <a:fillRect/>
          </a:stretch>
        </p:blipFill>
        <p:spPr>
          <a:xfrm>
            <a:off x="838200" y="1484555"/>
            <a:ext cx="5181600" cy="2990626"/>
          </a:xfrm>
          <a:prstGeom prst="rect">
            <a:avLst/>
          </a:prstGeom>
        </p:spPr>
      </p:pic>
      <p:pic>
        <p:nvPicPr>
          <p:cNvPr id="8" name="Picture 7"/>
          <p:cNvPicPr>
            <a:picLocks noChangeAspect="1"/>
          </p:cNvPicPr>
          <p:nvPr/>
        </p:nvPicPr>
        <p:blipFill>
          <a:blip r:embed="rId2"/>
          <a:stretch>
            <a:fillRect/>
          </a:stretch>
        </p:blipFill>
        <p:spPr>
          <a:xfrm>
            <a:off x="6019799" y="968183"/>
            <a:ext cx="5899673" cy="4803288"/>
          </a:xfrm>
          <a:prstGeom prst="rect">
            <a:avLst/>
          </a:prstGeom>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8304"/>
            <a:ext cx="10515600" cy="377153"/>
          </a:xfrm>
        </p:spPr>
        <p:txBody>
          <a:bodyPr>
            <a:normAutofit fontScale="90000"/>
          </a:bodyPr>
          <a:lstStyle/>
          <a:p>
            <a:r>
              <a:rPr lang="en-US" dirty="0" err="1" smtClean="0"/>
              <a:t>SELinux</a:t>
            </a:r>
            <a:r>
              <a:rPr lang="en-US" dirty="0" smtClean="0"/>
              <a:t> Concept &amp; Overview - 4</a:t>
            </a:r>
            <a:endParaRPr lang="en-US" dirty="0"/>
          </a:p>
        </p:txBody>
      </p:sp>
      <p:sp>
        <p:nvSpPr>
          <p:cNvPr id="3" name="Content Placeholder 2"/>
          <p:cNvSpPr>
            <a:spLocks noGrp="1"/>
          </p:cNvSpPr>
          <p:nvPr>
            <p:ph sz="half" idx="1"/>
          </p:nvPr>
        </p:nvSpPr>
        <p:spPr>
          <a:xfrm>
            <a:off x="838200" y="1021976"/>
            <a:ext cx="5181600" cy="5604735"/>
          </a:xfrm>
        </p:spPr>
        <p:txBody>
          <a:bodyPr>
            <a:normAutofit fontScale="70000" lnSpcReduction="20000"/>
          </a:bodyPr>
          <a:lstStyle/>
          <a:p>
            <a:r>
              <a:rPr lang="en-US" dirty="0" smtClean="0"/>
              <a:t>The Role of Roles</a:t>
            </a:r>
            <a:endParaRPr lang="en-US" dirty="0" smtClean="0"/>
          </a:p>
          <a:p>
            <a:endParaRPr lang="en-US" dirty="0" smtClean="0"/>
          </a:p>
          <a:p>
            <a:endParaRPr lang="en-US" dirty="0"/>
          </a:p>
        </p:txBody>
      </p:sp>
      <p:pic>
        <p:nvPicPr>
          <p:cNvPr id="5" name="Picture 4"/>
          <p:cNvPicPr>
            <a:picLocks noChangeAspect="1"/>
          </p:cNvPicPr>
          <p:nvPr/>
        </p:nvPicPr>
        <p:blipFill>
          <a:blip r:embed="rId1"/>
          <a:stretch>
            <a:fillRect/>
          </a:stretch>
        </p:blipFill>
        <p:spPr>
          <a:xfrm>
            <a:off x="838201" y="1470828"/>
            <a:ext cx="5181600" cy="2154499"/>
          </a:xfrm>
          <a:prstGeom prst="rect">
            <a:avLst/>
          </a:prstGeom>
        </p:spPr>
      </p:pic>
      <p:pic>
        <p:nvPicPr>
          <p:cNvPr id="8" name="Picture 7"/>
          <p:cNvPicPr>
            <a:picLocks noChangeAspect="1"/>
          </p:cNvPicPr>
          <p:nvPr/>
        </p:nvPicPr>
        <p:blipFill>
          <a:blip r:embed="rId2"/>
          <a:stretch>
            <a:fillRect/>
          </a:stretch>
        </p:blipFill>
        <p:spPr>
          <a:xfrm>
            <a:off x="6019799" y="1021976"/>
            <a:ext cx="5910432" cy="5400339"/>
          </a:xfrm>
          <a:prstGeom prst="rect">
            <a:avLst/>
          </a:prstGeom>
        </p:spPr>
      </p:pic>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335"/>
            <a:ext cx="10515600" cy="337820"/>
          </a:xfrm>
        </p:spPr>
        <p:txBody>
          <a:bodyPr>
            <a:normAutofit fontScale="90000"/>
          </a:bodyPr>
          <a:lstStyle/>
          <a:p>
            <a:r>
              <a:rPr lang="en-US" altLang="en-US" sz="3200" dirty="0" err="1" smtClean="0"/>
              <a:t>SELinux</a:t>
            </a:r>
            <a:r>
              <a:rPr lang="en-US" altLang="en-US" sz="3200" dirty="0" smtClean="0"/>
              <a:t> on Android - 1</a:t>
            </a:r>
            <a:endParaRPr lang="en-US" altLang="en-US" sz="3200" dirty="0"/>
          </a:p>
        </p:txBody>
      </p:sp>
      <p:sp>
        <p:nvSpPr>
          <p:cNvPr id="3" name="Content Placeholder 2"/>
          <p:cNvSpPr>
            <a:spLocks noGrp="1"/>
          </p:cNvSpPr>
          <p:nvPr>
            <p:ph sz="half" idx="1"/>
          </p:nvPr>
        </p:nvSpPr>
        <p:spPr>
          <a:xfrm>
            <a:off x="838200" y="911860"/>
            <a:ext cx="5181600" cy="5843270"/>
          </a:xfrm>
        </p:spPr>
        <p:txBody>
          <a:bodyPr>
            <a:normAutofit fontScale="72500" lnSpcReduction="10000"/>
          </a:bodyPr>
          <a:lstStyle/>
          <a:p>
            <a:pPr fontAlgn="auto">
              <a:lnSpc>
                <a:spcPct val="150000"/>
              </a:lnSpc>
            </a:pPr>
            <a:r>
              <a:rPr lang="en-US" dirty="0" err="1"/>
              <a:t>SELinux</a:t>
            </a:r>
            <a:r>
              <a:rPr lang="en-US" dirty="0"/>
              <a:t> is a well established mandatory access control mechanism implemented as an LSM module inside the Linux upstream kernel</a:t>
            </a:r>
            <a:r>
              <a:rPr lang="en-US" dirty="0" smtClean="0"/>
              <a:t>.</a:t>
            </a:r>
            <a:endParaRPr lang="en-US" dirty="0" smtClean="0"/>
          </a:p>
          <a:p>
            <a:pPr fontAlgn="auto">
              <a:lnSpc>
                <a:spcPct val="150000"/>
              </a:lnSpc>
            </a:pPr>
            <a:r>
              <a:rPr lang="en-US" dirty="0" smtClean="0"/>
              <a:t>Default AOSP Policy</a:t>
            </a:r>
            <a:endParaRPr lang="en-US" dirty="0" smtClean="0"/>
          </a:p>
          <a:p>
            <a:pPr lvl="1" fontAlgn="auto">
              <a:lnSpc>
                <a:spcPct val="150000"/>
              </a:lnSpc>
            </a:pPr>
            <a:r>
              <a:rPr lang="en-US" dirty="0"/>
              <a:t>Google provides a default </a:t>
            </a:r>
            <a:r>
              <a:rPr lang="en-US" dirty="0" err="1"/>
              <a:t>SEAndroid</a:t>
            </a:r>
            <a:r>
              <a:rPr lang="en-US" dirty="0"/>
              <a:t> policy located under the /external/</a:t>
            </a:r>
            <a:r>
              <a:rPr lang="en-US" dirty="0" err="1"/>
              <a:t>sepolicy</a:t>
            </a:r>
            <a:r>
              <a:rPr lang="en-US" dirty="0"/>
              <a:t>/ folder as part of the AOSP tree. The default AOSP policy has about 60 </a:t>
            </a:r>
            <a:r>
              <a:rPr lang="en-US" dirty="0" err="1"/>
              <a:t>SEAndroid</a:t>
            </a:r>
            <a:r>
              <a:rPr lang="en-US" dirty="0"/>
              <a:t> domains that have some hierarchical structure but are mostly independent.</a:t>
            </a:r>
            <a:endParaRPr lang="en-US" dirty="0"/>
          </a:p>
        </p:txBody>
      </p:sp>
      <p:sp>
        <p:nvSpPr>
          <p:cNvPr id="4" name="Content Placeholder 3"/>
          <p:cNvSpPr>
            <a:spLocks noGrp="1"/>
          </p:cNvSpPr>
          <p:nvPr>
            <p:ph sz="half" idx="2"/>
          </p:nvPr>
        </p:nvSpPr>
        <p:spPr>
          <a:xfrm>
            <a:off x="6172199" y="267970"/>
            <a:ext cx="5618181" cy="6487160"/>
          </a:xfrm>
        </p:spPr>
        <p:txBody>
          <a:bodyPr>
            <a:normAutofit fontScale="82500" lnSpcReduction="10000"/>
          </a:bodyPr>
          <a:lstStyle/>
          <a:p>
            <a:pPr marL="514350" indent="-285750">
              <a:lnSpc>
                <a:spcPct val="150000"/>
              </a:lnSpc>
            </a:pPr>
            <a:r>
              <a:rPr lang="en-US" sz="1800" dirty="0"/>
              <a:t>A process gets assigned to one of the </a:t>
            </a:r>
            <a:r>
              <a:rPr lang="en-US" sz="1800" dirty="0" err="1"/>
              <a:t>SEAndroid</a:t>
            </a:r>
            <a:r>
              <a:rPr lang="en-US" sz="1800" dirty="0"/>
              <a:t> domains based on the following</a:t>
            </a:r>
            <a:r>
              <a:rPr lang="en-US" sz="1800" dirty="0" smtClean="0"/>
              <a:t>:</a:t>
            </a:r>
            <a:endParaRPr lang="en-US" sz="1800" dirty="0" smtClean="0"/>
          </a:p>
          <a:p>
            <a:pPr marL="971550" lvl="1" indent="-285750">
              <a:lnSpc>
                <a:spcPct val="150000"/>
              </a:lnSpc>
            </a:pPr>
            <a:r>
              <a:rPr lang="en-US" sz="1400" dirty="0" err="1"/>
              <a:t>SEAndroid</a:t>
            </a:r>
            <a:r>
              <a:rPr lang="en-US" sz="1400" dirty="0"/>
              <a:t> policy declaration: A policy file for a domain, together with the </a:t>
            </a:r>
            <a:r>
              <a:rPr lang="en-US" sz="1400" dirty="0" err="1"/>
              <a:t>SELinux</a:t>
            </a:r>
            <a:r>
              <a:rPr lang="en-US" sz="1400" dirty="0"/>
              <a:t> label specified in the </a:t>
            </a:r>
            <a:r>
              <a:rPr lang="en-US" sz="1400" dirty="0" err="1"/>
              <a:t>file_contexts</a:t>
            </a:r>
            <a:r>
              <a:rPr lang="en-US" sz="1400" dirty="0"/>
              <a:t> file on the executable can explicitly specify the end domain for the process started from the executable via domain transition.</a:t>
            </a:r>
            <a:endParaRPr lang="en-US" sz="1400" dirty="0"/>
          </a:p>
          <a:p>
            <a:pPr marL="971550" lvl="1" indent="-285750">
              <a:lnSpc>
                <a:spcPct val="150000"/>
              </a:lnSpc>
            </a:pPr>
            <a:r>
              <a:rPr lang="en-US" sz="1400" dirty="0" err="1"/>
              <a:t>Init</a:t>
            </a:r>
            <a:r>
              <a:rPr lang="en-US" sz="1400" dirty="0"/>
              <a:t> </a:t>
            </a:r>
            <a:r>
              <a:rPr lang="en-US" sz="1400" dirty="0" err="1"/>
              <a:t>SELinux</a:t>
            </a:r>
            <a:r>
              <a:rPr lang="en-US" sz="1400" dirty="0"/>
              <a:t> label specification: For processes started by </a:t>
            </a:r>
            <a:r>
              <a:rPr lang="en-US" sz="1400" dirty="0" err="1"/>
              <a:t>init</a:t>
            </a:r>
            <a:r>
              <a:rPr lang="en-US" sz="1400" dirty="0"/>
              <a:t>, you can specify the domain label when defining the service in the </a:t>
            </a:r>
            <a:r>
              <a:rPr lang="en-US" sz="1400" dirty="0" err="1"/>
              <a:t>init</a:t>
            </a:r>
            <a:r>
              <a:rPr lang="en-US" sz="1400" dirty="0"/>
              <a:t> script. This is not the recommended way to assign the process to the domain and should be used with caution. The normal reason for using this method is when executables from filesystems do not support extended attributes, like the </a:t>
            </a:r>
            <a:r>
              <a:rPr lang="en-US" sz="1400" dirty="0" err="1"/>
              <a:t>ramdisk</a:t>
            </a:r>
            <a:r>
              <a:rPr lang="en-US" sz="1400" dirty="0"/>
              <a:t>.</a:t>
            </a:r>
            <a:endParaRPr lang="en-US" sz="1400" dirty="0"/>
          </a:p>
          <a:p>
            <a:pPr marL="971550" lvl="1" indent="-285750">
              <a:lnSpc>
                <a:spcPct val="150000"/>
              </a:lnSpc>
            </a:pPr>
            <a:r>
              <a:rPr lang="en-US" sz="1400" dirty="0"/>
              <a:t>Signature on the .</a:t>
            </a:r>
            <a:r>
              <a:rPr lang="en-US" sz="1400" dirty="0" err="1"/>
              <a:t>apk</a:t>
            </a:r>
            <a:r>
              <a:rPr lang="en-US" sz="1400" dirty="0"/>
              <a:t> package: For applications installed via .</a:t>
            </a:r>
            <a:r>
              <a:rPr lang="en-US" sz="1400" dirty="0" err="1"/>
              <a:t>apk</a:t>
            </a:r>
            <a:r>
              <a:rPr lang="en-US" sz="1400" dirty="0"/>
              <a:t> packages, the </a:t>
            </a:r>
            <a:r>
              <a:rPr lang="en-US" sz="1400" dirty="0" err="1"/>
              <a:t>SEAndroid</a:t>
            </a:r>
            <a:r>
              <a:rPr lang="en-US" sz="1400" dirty="0"/>
              <a:t> domain is defined based on the package signature. If the signature is missing or not recognized, the application is assigned to the </a:t>
            </a:r>
            <a:r>
              <a:rPr lang="en-US" sz="1400" dirty="0" err="1"/>
              <a:t>untrusted_app</a:t>
            </a:r>
            <a:r>
              <a:rPr lang="en-US" sz="1400" dirty="0"/>
              <a:t> </a:t>
            </a:r>
            <a:r>
              <a:rPr lang="en-US" sz="1400" dirty="0" err="1"/>
              <a:t>SEAndroid</a:t>
            </a:r>
            <a:r>
              <a:rPr lang="en-US" sz="1400" dirty="0"/>
              <a:t> domain. For the applications signed with the platform key, the end domain is </a:t>
            </a:r>
            <a:r>
              <a:rPr lang="en-US" sz="1400" dirty="0" err="1"/>
              <a:t>platform_app</a:t>
            </a:r>
            <a:r>
              <a:rPr lang="en-US" sz="1400" dirty="0"/>
              <a:t>. There are no </a:t>
            </a:r>
            <a:r>
              <a:rPr lang="en-US" sz="1400" dirty="0" err="1"/>
              <a:t>SEAndroid</a:t>
            </a:r>
            <a:r>
              <a:rPr lang="en-US" sz="1400" dirty="0"/>
              <a:t> policy rules provided in the .</a:t>
            </a:r>
            <a:r>
              <a:rPr lang="en-US" sz="1400" dirty="0" err="1"/>
              <a:t>apk</a:t>
            </a:r>
            <a:r>
              <a:rPr lang="en-US" sz="1400" dirty="0"/>
              <a:t> package, and all actions that need to be allowed for an application to function correctly must be specified in the corresponding application domain when the </a:t>
            </a:r>
            <a:r>
              <a:rPr lang="en-US" sz="1400" dirty="0" err="1"/>
              <a:t>SEAndroid</a:t>
            </a:r>
            <a:r>
              <a:rPr lang="en-US" sz="1400" dirty="0"/>
              <a:t> policy is built while building the image.</a:t>
            </a:r>
            <a:endParaRPr lang="en-US" sz="14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hlinkClick r:id="rId1"/>
              </a:rPr>
              <a:t>KVM</a:t>
            </a:r>
            <a:r>
              <a:rPr lang="zh-CN" altLang="en-US" b="1" dirty="0">
                <a:hlinkClick r:id="rId1"/>
              </a:rPr>
              <a:t>技术</a:t>
            </a:r>
            <a:endParaRPr lang="en-US" dirty="0"/>
          </a:p>
        </p:txBody>
      </p:sp>
      <p:sp>
        <p:nvSpPr>
          <p:cNvPr id="3" name="Content Placeholder 2"/>
          <p:cNvSpPr>
            <a:spLocks noGrp="1"/>
          </p:cNvSpPr>
          <p:nvPr>
            <p:ph idx="1"/>
          </p:nvPr>
        </p:nvSpPr>
        <p:spPr/>
        <p:txBody>
          <a:bodyPr/>
          <a:lstStyle/>
          <a:p>
            <a:r>
              <a:rPr lang="en-US" dirty="0">
                <a:hlinkClick r:id="rId1"/>
              </a:rPr>
              <a:t>http://</a:t>
            </a:r>
            <a:r>
              <a:rPr lang="en-US" dirty="0" smtClean="0">
                <a:hlinkClick r:id="rId1"/>
              </a:rPr>
              <a:t>blog.csdn.net/flyforfreedom2008/article/details/46389509</a:t>
            </a:r>
            <a:endParaRPr lang="en-US" dirty="0" smtClean="0"/>
          </a:p>
          <a:p>
            <a:r>
              <a:rPr lang="en-US" dirty="0">
                <a:hlinkClick r:id="rId2"/>
              </a:rPr>
              <a:t>http://</a:t>
            </a:r>
            <a:r>
              <a:rPr lang="en-US" dirty="0" smtClean="0">
                <a:hlinkClick r:id="rId2"/>
              </a:rPr>
              <a:t>blog.csdn.net/flyforfreedom2008/article/details/45113635</a:t>
            </a:r>
            <a:endParaRPr lang="en-US" dirty="0" smtClean="0"/>
          </a:p>
          <a:p>
            <a:r>
              <a:rPr lang="en-US" dirty="0"/>
              <a:t>http://blog.chinaunix.net/uid-30022178-id-5749329.html</a:t>
            </a:r>
            <a:endParaRPr lang="en-US" dirty="0" smtClean="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335"/>
            <a:ext cx="10515600" cy="337820"/>
          </a:xfrm>
        </p:spPr>
        <p:txBody>
          <a:bodyPr>
            <a:normAutofit fontScale="90000"/>
          </a:bodyPr>
          <a:lstStyle/>
          <a:p>
            <a:r>
              <a:rPr lang="en-US" altLang="en-US" sz="3200" dirty="0" err="1" smtClean="0"/>
              <a:t>SELinux</a:t>
            </a:r>
            <a:r>
              <a:rPr lang="en-US" altLang="en-US" sz="3200" dirty="0" smtClean="0"/>
              <a:t> on Android - 2</a:t>
            </a:r>
            <a:endParaRPr lang="en-US" altLang="en-US" sz="3200" dirty="0"/>
          </a:p>
        </p:txBody>
      </p:sp>
      <p:sp>
        <p:nvSpPr>
          <p:cNvPr id="3" name="Content Placeholder 2"/>
          <p:cNvSpPr>
            <a:spLocks noGrp="1"/>
          </p:cNvSpPr>
          <p:nvPr>
            <p:ph sz="half" idx="1"/>
          </p:nvPr>
        </p:nvSpPr>
        <p:spPr>
          <a:xfrm>
            <a:off x="838200" y="911860"/>
            <a:ext cx="10979150" cy="5843270"/>
          </a:xfrm>
        </p:spPr>
        <p:txBody>
          <a:bodyPr>
            <a:normAutofit fontScale="60000"/>
          </a:bodyPr>
          <a:lstStyle/>
          <a:p>
            <a:pPr fontAlgn="auto">
              <a:lnSpc>
                <a:spcPct val="150000"/>
              </a:lnSpc>
            </a:pPr>
            <a:r>
              <a:rPr lang="en-US" dirty="0"/>
              <a:t>Typical cases when you need to deal with SEAndroid policy</a:t>
            </a:r>
            <a:endParaRPr lang="en-US" dirty="0"/>
          </a:p>
          <a:p>
            <a:pPr lvl="1" fontAlgn="auto">
              <a:lnSpc>
                <a:spcPct val="150000"/>
              </a:lnSpc>
            </a:pPr>
            <a:r>
              <a:rPr lang="en-US" b="1" dirty="0"/>
              <a:t>New service</a:t>
            </a:r>
            <a:r>
              <a:rPr lang="en-US" dirty="0"/>
              <a:t>: Use this article when you have added a new daemon or service to the platform and therefore need to create a new SEAndroid domain for it. </a:t>
            </a:r>
            <a:endParaRPr lang="en-US" dirty="0"/>
          </a:p>
          <a:p>
            <a:pPr lvl="1" fontAlgn="auto">
              <a:lnSpc>
                <a:spcPct val="150000"/>
              </a:lnSpc>
            </a:pPr>
            <a:r>
              <a:rPr lang="en-US" b="1" dirty="0"/>
              <a:t>Modifying SEAndroid policy</a:t>
            </a:r>
            <a:r>
              <a:rPr lang="en-US" dirty="0"/>
              <a:t> - Change in service: Refer to this article when you have modified an existing daemon or service and therefore need to modify the existing SEAndroid rules to make it run correctly.</a:t>
            </a:r>
            <a:endParaRPr lang="en-US" dirty="0"/>
          </a:p>
          <a:p>
            <a:pPr lvl="2" fontAlgn="auto">
              <a:lnSpc>
                <a:spcPct val="150000"/>
              </a:lnSpc>
            </a:pPr>
            <a:r>
              <a:rPr lang="en-US" dirty="0"/>
              <a:t>Modifications also include possible filesystem modifications, such as the creation of new directories, files, sockets, etc. </a:t>
            </a:r>
            <a:endParaRPr lang="en-US" dirty="0"/>
          </a:p>
          <a:p>
            <a:pPr lvl="1" fontAlgn="auto">
              <a:lnSpc>
                <a:spcPct val="150000"/>
              </a:lnSpc>
            </a:pPr>
            <a:r>
              <a:rPr lang="en-US" b="1" dirty="0"/>
              <a:t>When in doubt about existing rules</a:t>
            </a:r>
            <a:r>
              <a:rPr lang="en-US" dirty="0"/>
              <a:t>: This article describes the process to take when you take a look at the existing SEAndroid policy for your daemon/service and it looks that it might have unnecessary/unused rules. </a:t>
            </a:r>
            <a:endParaRPr lang="en-US" dirty="0"/>
          </a:p>
          <a:p>
            <a:pPr fontAlgn="auto">
              <a:lnSpc>
                <a:spcPct val="150000"/>
              </a:lnSpc>
            </a:pPr>
            <a:r>
              <a:rPr lang="en-US" dirty="0"/>
              <a:t>Each of the above cases requires a bit different approach to the policy handling. The exact steps to handle the policy are described in the links above.</a:t>
            </a:r>
            <a:endParaRPr lang="en-US" dirty="0"/>
          </a:p>
          <a:p>
            <a:pPr fontAlgn="auto">
              <a:lnSpc>
                <a:spcPct val="150000"/>
              </a:lnSpc>
            </a:pPr>
            <a:r>
              <a:rPr lang="en-US" dirty="0"/>
              <a:t>When building/modifying the SEAndroid policy you need to be able to decode and understand the avc:denied messages that can be found from logcat or dmesg output. More information about them can be found in the Understanding the avc:denied messages article.</a:t>
            </a:r>
            <a:endParaRPr lang="en-US" dirty="0"/>
          </a:p>
        </p:txBody>
      </p:sp>
    </p:spTree>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335"/>
            <a:ext cx="10515600" cy="337820"/>
          </a:xfrm>
        </p:spPr>
        <p:txBody>
          <a:bodyPr>
            <a:normAutofit fontScale="90000"/>
          </a:bodyPr>
          <a:lstStyle/>
          <a:p>
            <a:r>
              <a:rPr lang="en-US" altLang="en-US" sz="3200" dirty="0" err="1" smtClean="0"/>
              <a:t>SELinux</a:t>
            </a:r>
            <a:r>
              <a:rPr lang="en-US" altLang="en-US" sz="3200" dirty="0" smtClean="0"/>
              <a:t> on Android - 3</a:t>
            </a:r>
            <a:endParaRPr lang="en-US" altLang="en-US" sz="3200" dirty="0" smtClean="0"/>
          </a:p>
        </p:txBody>
      </p:sp>
      <p:sp>
        <p:nvSpPr>
          <p:cNvPr id="3" name="Content Placeholder 2"/>
          <p:cNvSpPr>
            <a:spLocks noGrp="1"/>
          </p:cNvSpPr>
          <p:nvPr>
            <p:ph sz="half" idx="1"/>
          </p:nvPr>
        </p:nvSpPr>
        <p:spPr>
          <a:xfrm>
            <a:off x="838200" y="911860"/>
            <a:ext cx="5798185" cy="5843270"/>
          </a:xfrm>
        </p:spPr>
        <p:txBody>
          <a:bodyPr>
            <a:normAutofit fontScale="70000"/>
          </a:bodyPr>
          <a:lstStyle/>
          <a:p>
            <a:pPr indent="0" fontAlgn="auto">
              <a:lnSpc>
                <a:spcPct val="100000"/>
              </a:lnSpc>
            </a:pPr>
            <a:r>
              <a:rPr lang="en-US" sz="1200" dirty="0">
                <a:solidFill>
                  <a:schemeClr val="tx1"/>
                </a:solidFill>
                <a:uFillTx/>
              </a:rPr>
              <a:t>Modifying SEAndroid policy - New service</a:t>
            </a:r>
            <a:endParaRPr lang="en-US" sz="1200" dirty="0">
              <a:solidFill>
                <a:schemeClr val="tx1"/>
              </a:solidFill>
              <a:uFillTx/>
            </a:endParaRPr>
          </a:p>
          <a:p>
            <a:pPr marL="0" indent="0" fontAlgn="auto">
              <a:lnSpc>
                <a:spcPct val="100000"/>
              </a:lnSpc>
              <a:buNone/>
            </a:pPr>
            <a:r>
              <a:rPr lang="en-US" sz="1200" dirty="0">
                <a:solidFill>
                  <a:schemeClr val="tx1"/>
                </a:solidFill>
                <a:uFillTx/>
              </a:rPr>
              <a:t>Here are the typical steps that you need to follow when creating a new SEAndroid domain for your new daemon/service.</a:t>
            </a:r>
            <a:endParaRPr lang="en-US" sz="1200" dirty="0">
              <a:solidFill>
                <a:schemeClr val="tx1"/>
              </a:solidFill>
              <a:uFillTx/>
            </a:endParaRPr>
          </a:p>
          <a:p>
            <a:pPr indent="0" fontAlgn="auto">
              <a:lnSpc>
                <a:spcPct val="100000"/>
              </a:lnSpc>
            </a:pPr>
            <a:r>
              <a:rPr lang="en-US" sz="1200" dirty="0">
                <a:solidFill>
                  <a:schemeClr val="tx1"/>
                </a:solidFill>
                <a:uFillTx/>
              </a:rPr>
              <a:t>Pick a domain name</a:t>
            </a:r>
            <a:r>
              <a:rPr lang="en-US" altLang="en-US" sz="1200" dirty="0">
                <a:solidFill>
                  <a:schemeClr val="tx1"/>
                </a:solidFill>
                <a:uFillTx/>
              </a:rPr>
              <a:t>: </a:t>
            </a:r>
            <a:r>
              <a:rPr lang="en-US" sz="1200" dirty="0">
                <a:solidFill>
                  <a:schemeClr val="tx1"/>
                </a:solidFill>
                <a:uFillTx/>
              </a:rPr>
              <a:t>Keep the name short and representative of what your service/daemon does. Usually domain names are straight daemon/service names. Some examples of existing domain names: hal, surfaceflinger, vold, crashlogd, etc.</a:t>
            </a:r>
            <a:endParaRPr lang="en-US" sz="1200" dirty="0">
              <a:solidFill>
                <a:schemeClr val="tx1"/>
              </a:solidFill>
              <a:uFillTx/>
            </a:endParaRPr>
          </a:p>
          <a:p>
            <a:pPr indent="0" fontAlgn="auto">
              <a:lnSpc>
                <a:spcPct val="100000"/>
              </a:lnSpc>
            </a:pPr>
            <a:r>
              <a:rPr lang="en-US" sz="1200" dirty="0">
                <a:solidFill>
                  <a:schemeClr val="tx1"/>
                </a:solidFill>
                <a:uFillTx/>
              </a:rPr>
              <a:t>Create a new &lt;domain_name&gt;.te file under one of the following locations: Use device/intel/common/sepolicy/ directory if your daemon/service is common to all Intel platforms</a:t>
            </a:r>
            <a:r>
              <a:rPr lang="en-US" altLang="en-US" sz="1200" dirty="0">
                <a:solidFill>
                  <a:schemeClr val="tx1"/>
                </a:solidFill>
                <a:uFillTx/>
              </a:rPr>
              <a:t>; </a:t>
            </a:r>
            <a:r>
              <a:rPr lang="en-US" sz="1200" dirty="0">
                <a:solidFill>
                  <a:schemeClr val="tx1"/>
                </a:solidFill>
                <a:uFillTx/>
              </a:rPr>
              <a:t>Use device/intel/&lt;hw_platform&gt;/sepolicy/ directory if your daemon/service is specific to a particular Intel hardware platform.</a:t>
            </a:r>
            <a:endParaRPr lang="en-US" sz="1200" dirty="0">
              <a:solidFill>
                <a:schemeClr val="tx1"/>
              </a:solidFill>
              <a:uFillTx/>
            </a:endParaRPr>
          </a:p>
          <a:p>
            <a:pPr indent="0" fontAlgn="auto">
              <a:lnSpc>
                <a:spcPct val="100000"/>
              </a:lnSpc>
            </a:pPr>
            <a:r>
              <a:rPr lang="en-US" sz="1200" dirty="0">
                <a:solidFill>
                  <a:schemeClr val="tx1"/>
                </a:solidFill>
                <a:uFillTx/>
              </a:rPr>
              <a:t>Add &lt;domain_name&gt;.te file to the BOARD_SEPOLICY_UNION section in the corresponding BoardConfig.mk file with the following command: (BOARD_SEPOLICY_UNION += &lt;domain_name&gt;.te</a:t>
            </a:r>
            <a:endParaRPr lang="en-US" sz="1200" dirty="0">
              <a:solidFill>
                <a:schemeClr val="tx1"/>
              </a:solidFill>
              <a:uFillTx/>
            </a:endParaRPr>
          </a:p>
          <a:p>
            <a:pPr indent="0" fontAlgn="auto">
              <a:lnSpc>
                <a:spcPct val="100000"/>
              </a:lnSpc>
            </a:pPr>
            <a:r>
              <a:rPr lang="en-US" sz="1200" dirty="0">
                <a:solidFill>
                  <a:schemeClr val="tx1"/>
                </a:solidFill>
                <a:uFillTx/>
              </a:rPr>
              <a:t>Add the following lines to your &lt;domain_name&gt;.te file:</a:t>
            </a:r>
            <a:endParaRPr lang="en-US" sz="1200" dirty="0">
              <a:solidFill>
                <a:schemeClr val="tx1"/>
              </a:solidFill>
              <a:uFillTx/>
            </a:endParaRPr>
          </a:p>
          <a:p>
            <a:pPr lvl="1" indent="0" fontAlgn="auto">
              <a:lnSpc>
                <a:spcPct val="100000"/>
              </a:lnSpc>
            </a:pPr>
            <a:r>
              <a:rPr lang="en-US" sz="1200" dirty="0">
                <a:solidFill>
                  <a:schemeClr val="tx1"/>
                </a:solidFill>
                <a:uFillTx/>
              </a:rPr>
              <a:t># Rules for full/path/to/your/service/binary</a:t>
            </a:r>
            <a:endParaRPr lang="en-US" sz="1200" dirty="0">
              <a:solidFill>
                <a:schemeClr val="tx1"/>
              </a:solidFill>
              <a:uFillTx/>
            </a:endParaRPr>
          </a:p>
          <a:p>
            <a:pPr lvl="1" indent="0" fontAlgn="auto">
              <a:lnSpc>
                <a:spcPct val="100000"/>
              </a:lnSpc>
            </a:pPr>
            <a:r>
              <a:rPr lang="en-US" sz="1200" dirty="0">
                <a:solidFill>
                  <a:schemeClr val="tx1"/>
                </a:solidFill>
                <a:uFillTx/>
              </a:rPr>
              <a:t>type &lt;domain_name&gt;, domain;</a:t>
            </a:r>
            <a:endParaRPr lang="en-US" sz="1200" dirty="0">
              <a:solidFill>
                <a:schemeClr val="tx1"/>
              </a:solidFill>
              <a:uFillTx/>
            </a:endParaRPr>
          </a:p>
          <a:p>
            <a:pPr lvl="1" indent="0" fontAlgn="auto">
              <a:lnSpc>
                <a:spcPct val="100000"/>
              </a:lnSpc>
            </a:pPr>
            <a:r>
              <a:rPr lang="en-US" sz="1200" dirty="0">
                <a:solidFill>
                  <a:schemeClr val="tx1"/>
                </a:solidFill>
                <a:uFillTx/>
              </a:rPr>
              <a:t>type &lt;domain_name&gt;_exec, exec_type, file_type;</a:t>
            </a:r>
            <a:endParaRPr lang="en-US" sz="1200" dirty="0">
              <a:solidFill>
                <a:schemeClr val="tx1"/>
              </a:solidFill>
              <a:uFillTx/>
            </a:endParaRPr>
          </a:p>
          <a:p>
            <a:pPr lvl="1" indent="0" fontAlgn="auto">
              <a:lnSpc>
                <a:spcPct val="100000"/>
              </a:lnSpc>
            </a:pPr>
            <a:r>
              <a:rPr lang="en-US" sz="1200" dirty="0">
                <a:solidFill>
                  <a:schemeClr val="tx1"/>
                </a:solidFill>
                <a:uFillTx/>
              </a:rPr>
              <a:t>init_daemon_domain(&lt;domain_name&gt;);                # optional, only if your daemon/service is started by the init</a:t>
            </a:r>
            <a:endParaRPr lang="en-US" sz="1200" dirty="0">
              <a:solidFill>
                <a:schemeClr val="tx1"/>
              </a:solidFill>
              <a:uFillTx/>
            </a:endParaRPr>
          </a:p>
          <a:p>
            <a:pPr indent="0" fontAlgn="auto">
              <a:lnSpc>
                <a:spcPct val="100000"/>
              </a:lnSpc>
            </a:pPr>
            <a:r>
              <a:rPr lang="en-US" sz="1200" dirty="0">
                <a:solidFill>
                  <a:schemeClr val="tx1"/>
                </a:solidFill>
                <a:uFillTx/>
              </a:rPr>
              <a:t>Make the following modifications to the file_contexts file:</a:t>
            </a:r>
            <a:endParaRPr lang="en-US" sz="1200" dirty="0">
              <a:solidFill>
                <a:schemeClr val="tx1"/>
              </a:solidFill>
              <a:uFillTx/>
            </a:endParaRPr>
          </a:p>
          <a:p>
            <a:pPr lvl="1" indent="0" fontAlgn="auto">
              <a:lnSpc>
                <a:spcPct val="100000"/>
              </a:lnSpc>
            </a:pPr>
            <a:r>
              <a:rPr lang="en-US" sz="1200" dirty="0">
                <a:solidFill>
                  <a:schemeClr val="tx1"/>
                </a:solidFill>
                <a:uFillTx/>
              </a:rPr>
              <a:t>full/path/to/your/service/binary   u:object_r:&lt;domain_name&gt;_exec:s0</a:t>
            </a:r>
            <a:endParaRPr lang="en-US" sz="1200" dirty="0">
              <a:solidFill>
                <a:schemeClr val="tx1"/>
              </a:solidFill>
              <a:uFillTx/>
            </a:endParaRPr>
          </a:p>
          <a:p>
            <a:pPr lvl="1" indent="0" fontAlgn="auto">
              <a:lnSpc>
                <a:spcPct val="100000"/>
              </a:lnSpc>
            </a:pPr>
            <a:r>
              <a:rPr lang="en-US" sz="1200" dirty="0">
                <a:solidFill>
                  <a:schemeClr val="tx1"/>
                </a:solidFill>
                <a:uFillTx/>
              </a:rPr>
              <a:t>/data/&lt;your_data_dir&gt;(/.*)?        u:object_r:&lt;domain_name&gt;_data_file:s0   # optional 1, only if you have a directory dedicated to your daemon/service under /data</a:t>
            </a:r>
            <a:endParaRPr lang="en-US" sz="1200" dirty="0">
              <a:solidFill>
                <a:schemeClr val="tx1"/>
              </a:solidFill>
              <a:uFillTx/>
            </a:endParaRPr>
          </a:p>
          <a:p>
            <a:pPr lvl="1" indent="0" fontAlgn="auto">
              <a:lnSpc>
                <a:spcPct val="100000"/>
              </a:lnSpc>
            </a:pPr>
            <a:r>
              <a:rPr lang="en-US" sz="1200" dirty="0">
                <a:solidFill>
                  <a:schemeClr val="tx1"/>
                </a:solidFill>
                <a:uFillTx/>
              </a:rPr>
              <a:t>/dev/&lt;your_device_node&gt;            u:object_r:&lt;domain_name&gt;_device:s0      # optional 2, only if you have device nodes for your service/daemon</a:t>
            </a:r>
            <a:endParaRPr lang="en-US" sz="1200" dirty="0">
              <a:solidFill>
                <a:schemeClr val="tx1"/>
              </a:solidFill>
              <a:uFillTx/>
            </a:endParaRPr>
          </a:p>
          <a:p>
            <a:pPr lvl="1" indent="0" fontAlgn="auto">
              <a:lnSpc>
                <a:spcPct val="100000"/>
              </a:lnSpc>
            </a:pPr>
            <a:r>
              <a:rPr lang="en-US" sz="1200" dirty="0">
                <a:solidFill>
                  <a:schemeClr val="tx1"/>
                </a:solidFill>
                <a:uFillTx/>
              </a:rPr>
              <a:t>/dev/socket/&lt;your_socket_name&gt;     u:object_r:&lt;domain_name&gt;_socket:s0      # optional 3, only if you have sockets for your service/daemon under /dev/socket/</a:t>
            </a:r>
            <a:endParaRPr lang="en-US" sz="1200" dirty="0">
              <a:solidFill>
                <a:schemeClr val="tx1"/>
              </a:solidFill>
              <a:uFillTx/>
            </a:endParaRPr>
          </a:p>
          <a:p>
            <a:pPr lvl="1" indent="0" fontAlgn="auto">
              <a:lnSpc>
                <a:spcPct val="100000"/>
              </a:lnSpc>
            </a:pPr>
            <a:r>
              <a:rPr lang="en-US" sz="1200" dirty="0">
                <a:solidFill>
                  <a:schemeClr val="tx1"/>
                </a:solidFill>
                <a:uFillTx/>
              </a:rPr>
              <a:t>If you added the either the optional 1 or optional 3 lines, then make these corresponding additions to the file.te file:</a:t>
            </a:r>
            <a:endParaRPr lang="en-US" sz="1200" dirty="0">
              <a:solidFill>
                <a:schemeClr val="tx1"/>
              </a:solidFill>
              <a:uFillTx/>
            </a:endParaRPr>
          </a:p>
          <a:p>
            <a:pPr lvl="1" indent="0" fontAlgn="auto">
              <a:lnSpc>
                <a:spcPct val="100000"/>
              </a:lnSpc>
            </a:pPr>
            <a:r>
              <a:rPr lang="en-US" sz="1200" dirty="0">
                <a:solidFill>
                  <a:schemeClr val="tx1"/>
                </a:solidFill>
                <a:uFillTx/>
              </a:rPr>
              <a:t># &lt;domain_name&gt; files</a:t>
            </a:r>
            <a:endParaRPr lang="en-US" sz="1200" dirty="0">
              <a:solidFill>
                <a:schemeClr val="tx1"/>
              </a:solidFill>
              <a:uFillTx/>
            </a:endParaRPr>
          </a:p>
          <a:p>
            <a:pPr lvl="1" indent="0" fontAlgn="auto">
              <a:lnSpc>
                <a:spcPct val="100000"/>
              </a:lnSpc>
            </a:pPr>
            <a:r>
              <a:rPr lang="en-US" sz="1200" dirty="0">
                <a:solidFill>
                  <a:schemeClr val="tx1"/>
                </a:solidFill>
                <a:uFillTx/>
              </a:rPr>
              <a:t>type &lt;domain_name&gt;_data_file, file_type, data_file_type;  # if optional 1 was added in step 5</a:t>
            </a:r>
            <a:endParaRPr lang="en-US" sz="1200" dirty="0">
              <a:solidFill>
                <a:schemeClr val="tx1"/>
              </a:solidFill>
              <a:uFillTx/>
            </a:endParaRPr>
          </a:p>
          <a:p>
            <a:pPr lvl="1" indent="0" fontAlgn="auto">
              <a:lnSpc>
                <a:spcPct val="100000"/>
              </a:lnSpc>
            </a:pPr>
            <a:r>
              <a:rPr lang="en-US" sz="1200" dirty="0">
                <a:solidFill>
                  <a:schemeClr val="tx1"/>
                </a:solidFill>
                <a:uFillTx/>
              </a:rPr>
              <a:t>type &lt;domain_name&gt;_socket, file_type;                     # if optional 3 was added in step 5</a:t>
            </a:r>
            <a:endParaRPr lang="en-US" sz="1200" dirty="0">
              <a:solidFill>
                <a:schemeClr val="tx1"/>
              </a:solidFill>
              <a:uFillTx/>
            </a:endParaRPr>
          </a:p>
          <a:p>
            <a:pPr lvl="1" indent="0" fontAlgn="auto">
              <a:lnSpc>
                <a:spcPct val="100000"/>
              </a:lnSpc>
            </a:pPr>
            <a:r>
              <a:rPr lang="en-US" sz="1200" dirty="0">
                <a:solidFill>
                  <a:schemeClr val="tx1"/>
                </a:solidFill>
                <a:uFillTx/>
              </a:rPr>
              <a:t>If you added the optional 2 line, then make these corresponding additions to the device.te file:</a:t>
            </a:r>
            <a:endParaRPr lang="en-US" sz="1200" dirty="0">
              <a:solidFill>
                <a:schemeClr val="tx1"/>
              </a:solidFill>
              <a:uFillTx/>
            </a:endParaRPr>
          </a:p>
          <a:p>
            <a:pPr lvl="1" indent="0" fontAlgn="auto">
              <a:lnSpc>
                <a:spcPct val="100000"/>
              </a:lnSpc>
            </a:pPr>
            <a:r>
              <a:rPr lang="en-US" sz="1200" dirty="0">
                <a:solidFill>
                  <a:schemeClr val="tx1"/>
                </a:solidFill>
                <a:uFillTx/>
              </a:rPr>
              <a:t># &lt;domain_name&gt; devices</a:t>
            </a:r>
            <a:endParaRPr lang="en-US" sz="1200" dirty="0">
              <a:solidFill>
                <a:schemeClr val="tx1"/>
              </a:solidFill>
              <a:uFillTx/>
            </a:endParaRPr>
          </a:p>
          <a:p>
            <a:pPr lvl="1" indent="0" fontAlgn="auto">
              <a:lnSpc>
                <a:spcPct val="100000"/>
              </a:lnSpc>
            </a:pPr>
            <a:r>
              <a:rPr lang="en-US" sz="1200" dirty="0">
                <a:solidFill>
                  <a:schemeClr val="tx1"/>
                </a:solidFill>
                <a:uFillTx/>
              </a:rPr>
              <a:t>type &lt;domain_name&gt;_device, dev_type;                      # if optional 2 was added in step 5</a:t>
            </a:r>
            <a:endParaRPr lang="en-US" sz="1200" dirty="0">
              <a:solidFill>
                <a:schemeClr val="tx1"/>
              </a:solidFill>
              <a:uFillTx/>
            </a:endParaRPr>
          </a:p>
        </p:txBody>
      </p:sp>
      <p:sp>
        <p:nvSpPr>
          <p:cNvPr id="4" name="Text Box 3"/>
          <p:cNvSpPr txBox="1"/>
          <p:nvPr/>
        </p:nvSpPr>
        <p:spPr>
          <a:xfrm>
            <a:off x="6973570" y="911860"/>
            <a:ext cx="4934585" cy="5631180"/>
          </a:xfrm>
          <a:prstGeom prst="rect">
            <a:avLst/>
          </a:prstGeom>
          <a:noFill/>
        </p:spPr>
        <p:txBody>
          <a:bodyPr wrap="square" rtlCol="0" anchor="t">
            <a:spAutoFit/>
          </a:bodyPr>
          <a:p>
            <a:pPr marL="171450" indent="-171450">
              <a:buFont typeface="Arial" panose="020B0604020202020204" pitchFamily="34" charset="0"/>
              <a:buChar char="•"/>
            </a:pPr>
            <a:r>
              <a:rPr lang="en-US" sz="1200"/>
              <a:t>Commit all the changes and rebuild the image. We recommend building a userdebug build since you can easily get a root shell there.</a:t>
            </a:r>
            <a:endParaRPr lang="en-US" sz="1200"/>
          </a:p>
          <a:p>
            <a:pPr marL="171450" indent="-171450">
              <a:buFont typeface="Arial" panose="020B0604020202020204" pitchFamily="34" charset="0"/>
              <a:buChar char="•"/>
            </a:pPr>
            <a:r>
              <a:rPr lang="en-US" sz="1200"/>
              <a:t>Reflash your device.</a:t>
            </a:r>
            <a:endParaRPr lang="en-US" sz="1200"/>
          </a:p>
          <a:p>
            <a:pPr marL="171450" indent="-171450">
              <a:buFont typeface="Arial" panose="020B0604020202020204" pitchFamily="34" charset="0"/>
              <a:buChar char="•"/>
            </a:pPr>
            <a:r>
              <a:rPr lang="en-US" sz="1200"/>
              <a:t>Put SELinux in permissive mode using this command on the device root shell: setenforce 0</a:t>
            </a:r>
            <a:endParaRPr lang="en-US" sz="1200"/>
          </a:p>
          <a:p>
            <a:r>
              <a:rPr lang="en-US" sz="1200"/>
              <a:t>    After executing that command the following output displays:</a:t>
            </a:r>
            <a:endParaRPr lang="en-US" sz="1200"/>
          </a:p>
          <a:p>
            <a:r>
              <a:rPr lang="en-US" sz="1200"/>
              <a:t>    Permissive</a:t>
            </a:r>
            <a:endParaRPr lang="en-US" sz="1200"/>
          </a:p>
          <a:p>
            <a:pPr marL="171450" indent="-171450">
              <a:buFont typeface="Arial" panose="020B0604020202020204" pitchFamily="34" charset="0"/>
              <a:buChar char="•"/>
            </a:pPr>
            <a:r>
              <a:rPr lang="en-US" sz="1200"/>
              <a:t>Start and stop your daemon/service.</a:t>
            </a:r>
            <a:endParaRPr lang="en-US" sz="1200"/>
          </a:p>
          <a:p>
            <a:pPr marL="171450" indent="-171450">
              <a:buFont typeface="Arial" panose="020B0604020202020204" pitchFamily="34" charset="0"/>
              <a:buChar char="•"/>
            </a:pPr>
            <a:r>
              <a:rPr lang="en-US" sz="1200"/>
              <a:t>Run through all available functionality tests of your service/daemon.</a:t>
            </a:r>
            <a:endParaRPr lang="en-US" sz="1200"/>
          </a:p>
          <a:p>
            <a:pPr marL="171450" indent="-171450">
              <a:buFont typeface="Arial" panose="020B0604020202020204" pitchFamily="34" charset="0"/>
              <a:buChar char="•"/>
            </a:pPr>
            <a:r>
              <a:rPr lang="en-US" sz="1200"/>
              <a:t>Collect only the parts of the logcat or dmesg output that are relevant to your run/testing to a file. Otherwise you will end up with too much output and not relevant rules in step 14 below.</a:t>
            </a:r>
            <a:endParaRPr lang="en-US" sz="1200"/>
          </a:p>
          <a:p>
            <a:pPr marL="171450" indent="-171450">
              <a:buFont typeface="Arial" panose="020B0604020202020204" pitchFamily="34" charset="0"/>
              <a:buChar char="•"/>
            </a:pPr>
            <a:r>
              <a:rPr lang="en-US" sz="1200"/>
              <a:t>Install the audit2allow tool (policycoreutils package) on your host or device.</a:t>
            </a:r>
            <a:endParaRPr lang="en-US" sz="1200"/>
          </a:p>
          <a:p>
            <a:pPr marL="171450" indent="-171450">
              <a:buFont typeface="Arial" panose="020B0604020202020204" pitchFamily="34" charset="0"/>
              <a:buChar char="•"/>
            </a:pPr>
            <a:r>
              <a:rPr lang="en-US" sz="1200"/>
              <a:t>Run either of the following commands to run the tool. Use whichever command works better for you:</a:t>
            </a:r>
            <a:endParaRPr lang="en-US" sz="1200"/>
          </a:p>
          <a:p>
            <a:pPr marL="171450" indent="-171450"/>
            <a:r>
              <a:rPr lang="en-US" sz="1200"/>
              <a:t>audit2allow -i your_log_file &gt; outputfile                                                   # on your device</a:t>
            </a:r>
            <a:endParaRPr lang="en-US" sz="1200"/>
          </a:p>
          <a:p>
            <a:r>
              <a:rPr lang="en-US" sz="1200"/>
              <a:t>audit2allow -p out/target/product/&lt;hw_platform&gt;/root/sepolicy &lt; your_log_file &gt; outputfile  # on the host</a:t>
            </a:r>
            <a:endParaRPr lang="en-US" sz="1200"/>
          </a:p>
          <a:p>
            <a:pPr marL="171450" indent="-171450">
              <a:buFont typeface="Arial" panose="020B0604020202020204" pitchFamily="34" charset="0"/>
              <a:buChar char="•"/>
            </a:pPr>
            <a:r>
              <a:rPr lang="en-US" sz="1200"/>
              <a:t>Explore the output file. You will see lines like the following:</a:t>
            </a:r>
            <a:endParaRPr lang="en-US" sz="1200"/>
          </a:p>
          <a:p>
            <a:pPr indent="0">
              <a:buNone/>
            </a:pPr>
            <a:r>
              <a:rPr lang="en-US" sz="1200"/>
              <a:t>#============= &lt;domain_name&gt; ==============</a:t>
            </a:r>
            <a:endParaRPr lang="en-US" sz="1200"/>
          </a:p>
          <a:p>
            <a:pPr indent="0">
              <a:buNone/>
            </a:pPr>
            <a:r>
              <a:rPr lang="en-US" sz="1200"/>
              <a:t>allow domain_name xxx:yyy zzz;</a:t>
            </a:r>
            <a:endParaRPr lang="en-US" sz="1200"/>
          </a:p>
          <a:p>
            <a:pPr indent="0">
              <a:buNone/>
            </a:pPr>
            <a:r>
              <a:rPr lang="en-US" sz="1200"/>
              <a:t>allow domain_name www:qqq {eee qqq};</a:t>
            </a:r>
            <a:endParaRPr lang="en-US" sz="1200"/>
          </a:p>
          <a:p>
            <a:pPr indent="0">
              <a:buNone/>
            </a:pPr>
            <a:r>
              <a:rPr lang="en-US" sz="1200"/>
              <a:t>#============= &lt;some_other_domain&gt; ==============</a:t>
            </a:r>
            <a:endParaRPr lang="en-US" sz="1200"/>
          </a:p>
          <a:p>
            <a:pPr indent="0">
              <a:buNone/>
            </a:pPr>
            <a:r>
              <a:rPr lang="en-US" sz="1200"/>
              <a:t>allow some_other_domain domain_name_xxx:yyy zzz;</a:t>
            </a:r>
            <a:endParaRPr lang="en-US" sz="1200"/>
          </a:p>
          <a:p>
            <a:pPr indent="0">
              <a:buNone/>
            </a:pPr>
            <a:r>
              <a:rPr lang="en-US" sz="1200"/>
              <a:t>The lines above indicate the rules that are potentially missing for your domain in order to work correctly.</a:t>
            </a:r>
            <a:endParaRPr lang="en-US" sz="1200"/>
          </a:p>
        </p:txBody>
      </p:sp>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335"/>
            <a:ext cx="10515600" cy="337820"/>
          </a:xfrm>
        </p:spPr>
        <p:txBody>
          <a:bodyPr>
            <a:normAutofit fontScale="90000"/>
          </a:bodyPr>
          <a:lstStyle/>
          <a:p>
            <a:r>
              <a:rPr lang="en-US" altLang="en-US" sz="3200" dirty="0" err="1" smtClean="0"/>
              <a:t>SELinux</a:t>
            </a:r>
            <a:r>
              <a:rPr lang="en-US" altLang="en-US" sz="3200" dirty="0" smtClean="0"/>
              <a:t> on Android - 4</a:t>
            </a:r>
            <a:endParaRPr lang="en-US" altLang="en-US" sz="3200" dirty="0" smtClean="0"/>
          </a:p>
        </p:txBody>
      </p:sp>
      <p:sp>
        <p:nvSpPr>
          <p:cNvPr id="3" name="Content Placeholder 2"/>
          <p:cNvSpPr>
            <a:spLocks noGrp="1"/>
          </p:cNvSpPr>
          <p:nvPr>
            <p:ph sz="half" idx="1"/>
          </p:nvPr>
        </p:nvSpPr>
        <p:spPr>
          <a:xfrm>
            <a:off x="838200" y="911860"/>
            <a:ext cx="5798185" cy="5843270"/>
          </a:xfrm>
        </p:spPr>
        <p:txBody>
          <a:bodyPr>
            <a:normAutofit/>
          </a:bodyPr>
          <a:lstStyle/>
          <a:p>
            <a:pPr indent="0" fontAlgn="auto">
              <a:lnSpc>
                <a:spcPct val="100000"/>
              </a:lnSpc>
            </a:pPr>
            <a:r>
              <a:rPr lang="en-US" sz="1200" dirty="0">
                <a:solidFill>
                  <a:schemeClr val="tx1"/>
                </a:solidFill>
                <a:uFillTx/>
              </a:rPr>
              <a:t>Modifying SEAndroid policy - Change in service</a:t>
            </a:r>
            <a:endParaRPr lang="en-US" sz="1200" dirty="0">
              <a:solidFill>
                <a:schemeClr val="tx1"/>
              </a:solidFill>
              <a:uFillTx/>
            </a:endParaRPr>
          </a:p>
          <a:p>
            <a:pPr indent="0" fontAlgn="auto">
              <a:lnSpc>
                <a:spcPct val="100000"/>
              </a:lnSpc>
              <a:buNone/>
            </a:pPr>
            <a:r>
              <a:rPr lang="en-US" sz="1200" dirty="0">
                <a:solidFill>
                  <a:schemeClr val="tx1"/>
                </a:solidFill>
                <a:uFillTx/>
              </a:rPr>
              <a:t>Here are the typical steps that you need to follow when changing rules for the SEAndroid domain for your modified daemon or service:</a:t>
            </a:r>
            <a:endParaRPr lang="en-US" sz="1200" dirty="0">
              <a:solidFill>
                <a:schemeClr val="tx1"/>
              </a:solidFill>
              <a:uFillTx/>
            </a:endParaRPr>
          </a:p>
          <a:p>
            <a:pPr indent="0" fontAlgn="auto">
              <a:lnSpc>
                <a:spcPct val="100000"/>
              </a:lnSpc>
              <a:buNone/>
            </a:pPr>
            <a:endParaRPr lang="en-US" sz="1200" dirty="0">
              <a:solidFill>
                <a:schemeClr val="tx1"/>
              </a:solidFill>
              <a:uFillTx/>
            </a:endParaRPr>
          </a:p>
          <a:p>
            <a:pPr indent="0" fontAlgn="auto">
              <a:lnSpc>
                <a:spcPct val="100000"/>
              </a:lnSpc>
              <a:buNone/>
            </a:pPr>
            <a:r>
              <a:rPr lang="en-US" sz="1200" dirty="0">
                <a:solidFill>
                  <a:schemeClr val="tx1"/>
                </a:solidFill>
                <a:uFillTx/>
              </a:rPr>
              <a:t>    </a:t>
            </a:r>
            <a:r>
              <a:rPr lang="en-US" altLang="en-US" sz="1200" dirty="0">
                <a:solidFill>
                  <a:schemeClr val="tx1"/>
                </a:solidFill>
                <a:uFillTx/>
              </a:rPr>
              <a:t>1. </a:t>
            </a:r>
            <a:r>
              <a:rPr lang="en-US" sz="1200" dirty="0">
                <a:solidFill>
                  <a:schemeClr val="tx1"/>
                </a:solidFill>
                <a:uFillTx/>
              </a:rPr>
              <a:t>Run this command on the device root shell to put SELinux in permissive mode:</a:t>
            </a:r>
            <a:endParaRPr lang="en-US" sz="1200" dirty="0">
              <a:solidFill>
                <a:schemeClr val="tx1"/>
              </a:solidFill>
              <a:uFillTx/>
            </a:endParaRPr>
          </a:p>
          <a:p>
            <a:pPr indent="0" fontAlgn="auto">
              <a:lnSpc>
                <a:spcPct val="100000"/>
              </a:lnSpc>
              <a:buNone/>
            </a:pPr>
            <a:r>
              <a:rPr lang="en-US" sz="1200" dirty="0">
                <a:solidFill>
                  <a:schemeClr val="tx1"/>
                </a:solidFill>
                <a:uFillTx/>
              </a:rPr>
              <a:t>    setenforce 0</a:t>
            </a:r>
            <a:endParaRPr lang="en-US" sz="1200" dirty="0">
              <a:solidFill>
                <a:schemeClr val="tx1"/>
              </a:solidFill>
              <a:uFillTx/>
            </a:endParaRPr>
          </a:p>
          <a:p>
            <a:pPr indent="0" fontAlgn="auto">
              <a:lnSpc>
                <a:spcPct val="100000"/>
              </a:lnSpc>
              <a:buNone/>
            </a:pPr>
            <a:r>
              <a:rPr lang="en-US" sz="1200" dirty="0">
                <a:solidFill>
                  <a:schemeClr val="tx1"/>
                </a:solidFill>
                <a:uFillTx/>
              </a:rPr>
              <a:t>    After executing this command, the following output displays:</a:t>
            </a:r>
            <a:endParaRPr lang="en-US" sz="1200" dirty="0">
              <a:solidFill>
                <a:schemeClr val="tx1"/>
              </a:solidFill>
              <a:uFillTx/>
            </a:endParaRPr>
          </a:p>
          <a:p>
            <a:pPr indent="0" fontAlgn="auto">
              <a:lnSpc>
                <a:spcPct val="100000"/>
              </a:lnSpc>
              <a:buNone/>
            </a:pPr>
            <a:r>
              <a:rPr lang="en-US" sz="1200" dirty="0">
                <a:solidFill>
                  <a:schemeClr val="tx1"/>
                </a:solidFill>
                <a:uFillTx/>
              </a:rPr>
              <a:t>    Permissive</a:t>
            </a:r>
            <a:endParaRPr lang="en-US" sz="1200" dirty="0">
              <a:solidFill>
                <a:schemeClr val="tx1"/>
              </a:solidFill>
              <a:uFillTx/>
            </a:endParaRPr>
          </a:p>
          <a:p>
            <a:pPr indent="0" fontAlgn="auto">
              <a:lnSpc>
                <a:spcPct val="100000"/>
              </a:lnSpc>
              <a:buNone/>
            </a:pPr>
            <a:r>
              <a:rPr lang="en-US" sz="1200" dirty="0">
                <a:solidFill>
                  <a:schemeClr val="tx1"/>
                </a:solidFill>
                <a:uFillTx/>
              </a:rPr>
              <a:t>    </a:t>
            </a:r>
            <a:r>
              <a:rPr lang="en-US" altLang="en-US" sz="1200" dirty="0">
                <a:solidFill>
                  <a:schemeClr val="tx1"/>
                </a:solidFill>
                <a:uFillTx/>
              </a:rPr>
              <a:t>2. </a:t>
            </a:r>
            <a:r>
              <a:rPr lang="en-US" sz="1200" dirty="0">
                <a:solidFill>
                  <a:schemeClr val="tx1"/>
                </a:solidFill>
                <a:uFillTx/>
              </a:rPr>
              <a:t>Start and stop your daemon/service.</a:t>
            </a:r>
            <a:endParaRPr lang="en-US" sz="1200" dirty="0">
              <a:solidFill>
                <a:schemeClr val="tx1"/>
              </a:solidFill>
              <a:uFillTx/>
            </a:endParaRPr>
          </a:p>
          <a:p>
            <a:pPr indent="0" fontAlgn="auto">
              <a:lnSpc>
                <a:spcPct val="100000"/>
              </a:lnSpc>
              <a:buNone/>
            </a:pPr>
            <a:r>
              <a:rPr lang="en-US" sz="1200" dirty="0">
                <a:solidFill>
                  <a:schemeClr val="tx1"/>
                </a:solidFill>
                <a:uFillTx/>
              </a:rPr>
              <a:t>    </a:t>
            </a:r>
            <a:r>
              <a:rPr lang="en-US" altLang="en-US" sz="1200" dirty="0">
                <a:solidFill>
                  <a:schemeClr val="tx1"/>
                </a:solidFill>
                <a:uFillTx/>
              </a:rPr>
              <a:t>3. </a:t>
            </a:r>
            <a:r>
              <a:rPr lang="en-US" sz="1200" dirty="0">
                <a:solidFill>
                  <a:schemeClr val="tx1"/>
                </a:solidFill>
                <a:uFillTx/>
              </a:rPr>
              <a:t>Run through all available functionality tests of your service/daemon.</a:t>
            </a:r>
            <a:endParaRPr lang="en-US" sz="1200" dirty="0">
              <a:solidFill>
                <a:schemeClr val="tx1"/>
              </a:solidFill>
              <a:uFillTx/>
            </a:endParaRPr>
          </a:p>
          <a:p>
            <a:pPr indent="0" fontAlgn="auto">
              <a:lnSpc>
                <a:spcPct val="100000"/>
              </a:lnSpc>
              <a:buNone/>
            </a:pPr>
            <a:r>
              <a:rPr lang="en-US" sz="1200" dirty="0">
                <a:solidFill>
                  <a:schemeClr val="tx1"/>
                </a:solidFill>
                <a:uFillTx/>
              </a:rPr>
              <a:t>    </a:t>
            </a:r>
            <a:r>
              <a:rPr lang="en-US" altLang="en-US" sz="1200" dirty="0">
                <a:solidFill>
                  <a:schemeClr val="tx1"/>
                </a:solidFill>
                <a:uFillTx/>
              </a:rPr>
              <a:t>4. </a:t>
            </a:r>
            <a:r>
              <a:rPr lang="en-US" sz="1200" dirty="0">
                <a:solidFill>
                  <a:schemeClr val="tx1"/>
                </a:solidFill>
                <a:uFillTx/>
              </a:rPr>
              <a:t>Collect only the parts of the logcat or dmesg output that are relevant to your run/testing to a file. Otherwise you will end up with too much output and not relevant rules in step 7 below.</a:t>
            </a:r>
            <a:endParaRPr lang="en-US" sz="1200" dirty="0">
              <a:solidFill>
                <a:schemeClr val="tx1"/>
              </a:solidFill>
              <a:uFillTx/>
            </a:endParaRPr>
          </a:p>
          <a:p>
            <a:pPr indent="0" fontAlgn="auto">
              <a:lnSpc>
                <a:spcPct val="100000"/>
              </a:lnSpc>
              <a:buNone/>
            </a:pPr>
            <a:r>
              <a:rPr lang="en-US" sz="1200" dirty="0">
                <a:solidFill>
                  <a:schemeClr val="tx1"/>
                </a:solidFill>
                <a:uFillTx/>
              </a:rPr>
              <a:t>    </a:t>
            </a:r>
            <a:r>
              <a:rPr lang="en-US" altLang="en-US" sz="1200" dirty="0">
                <a:solidFill>
                  <a:schemeClr val="tx1"/>
                </a:solidFill>
                <a:uFillTx/>
              </a:rPr>
              <a:t>5. </a:t>
            </a:r>
            <a:r>
              <a:rPr lang="en-US" sz="1200" dirty="0">
                <a:solidFill>
                  <a:schemeClr val="tx1"/>
                </a:solidFill>
                <a:uFillTx/>
              </a:rPr>
              <a:t>Install the audit2allow tool (policycoreutils package) to your host or device.</a:t>
            </a:r>
            <a:endParaRPr lang="en-US" sz="1200" dirty="0">
              <a:solidFill>
                <a:schemeClr val="tx1"/>
              </a:solidFill>
              <a:uFillTx/>
            </a:endParaRPr>
          </a:p>
          <a:p>
            <a:pPr indent="0" fontAlgn="auto">
              <a:lnSpc>
                <a:spcPct val="100000"/>
              </a:lnSpc>
              <a:buNone/>
            </a:pPr>
            <a:r>
              <a:rPr lang="en-US" sz="1200" dirty="0">
                <a:solidFill>
                  <a:schemeClr val="tx1"/>
                </a:solidFill>
                <a:uFillTx/>
              </a:rPr>
              <a:t>    </a:t>
            </a:r>
            <a:r>
              <a:rPr lang="en-US" altLang="en-US" sz="1200" dirty="0">
                <a:solidFill>
                  <a:schemeClr val="tx1"/>
                </a:solidFill>
                <a:uFillTx/>
              </a:rPr>
              <a:t>6. </a:t>
            </a:r>
            <a:r>
              <a:rPr lang="en-US" sz="1200" dirty="0">
                <a:solidFill>
                  <a:schemeClr val="tx1"/>
                </a:solidFill>
                <a:uFillTx/>
              </a:rPr>
              <a:t>Run the tool in one of the following ways (whatever works for you better):</a:t>
            </a:r>
            <a:endParaRPr lang="en-US" sz="1200" dirty="0">
              <a:solidFill>
                <a:schemeClr val="tx1"/>
              </a:solidFill>
              <a:uFillTx/>
            </a:endParaRPr>
          </a:p>
          <a:p>
            <a:pPr indent="0" fontAlgn="auto">
              <a:lnSpc>
                <a:spcPct val="100000"/>
              </a:lnSpc>
              <a:buNone/>
            </a:pPr>
            <a:r>
              <a:rPr lang="en-US" sz="1200" dirty="0">
                <a:solidFill>
                  <a:schemeClr val="tx1"/>
                </a:solidFill>
                <a:uFillTx/>
              </a:rPr>
              <a:t>    audit2allow -i your_log_file &gt; outputfile                                                   # on your device</a:t>
            </a:r>
            <a:endParaRPr lang="en-US" sz="1200" dirty="0">
              <a:solidFill>
                <a:schemeClr val="tx1"/>
              </a:solidFill>
              <a:uFillTx/>
            </a:endParaRPr>
          </a:p>
          <a:p>
            <a:pPr indent="0" fontAlgn="auto">
              <a:lnSpc>
                <a:spcPct val="100000"/>
              </a:lnSpc>
              <a:buNone/>
            </a:pPr>
            <a:r>
              <a:rPr lang="en-US" sz="1200" dirty="0">
                <a:solidFill>
                  <a:schemeClr val="tx1"/>
                </a:solidFill>
                <a:uFillTx/>
              </a:rPr>
              <a:t>    audit2allow -p out/target/product/&lt;hw_platform&gt;/root/sepolicy &lt; your_log_file &gt; outputfile  # on the host</a:t>
            </a:r>
            <a:endParaRPr lang="en-US" sz="1200" dirty="0">
              <a:solidFill>
                <a:schemeClr val="tx1"/>
              </a:solidFill>
              <a:uFillTx/>
            </a:endParaRPr>
          </a:p>
        </p:txBody>
      </p:sp>
      <p:sp>
        <p:nvSpPr>
          <p:cNvPr id="4" name="Text Box 3"/>
          <p:cNvSpPr txBox="1"/>
          <p:nvPr/>
        </p:nvSpPr>
        <p:spPr>
          <a:xfrm>
            <a:off x="6973570" y="911860"/>
            <a:ext cx="4934585" cy="4707890"/>
          </a:xfrm>
          <a:prstGeom prst="rect">
            <a:avLst/>
          </a:prstGeom>
          <a:noFill/>
        </p:spPr>
        <p:txBody>
          <a:bodyPr wrap="square" rtlCol="0" anchor="t">
            <a:spAutoFit/>
          </a:bodyPr>
          <a:p>
            <a:pPr indent="0">
              <a:buNone/>
            </a:pPr>
            <a:r>
              <a:rPr lang="en-US" altLang="en-US" sz="1200"/>
              <a:t>7. </a:t>
            </a:r>
            <a:r>
              <a:rPr lang="en-US" sz="1200"/>
              <a:t>Explore the outputfile. It should contain lines like this:</a:t>
            </a:r>
            <a:endParaRPr lang="en-US" sz="1200"/>
          </a:p>
          <a:p>
            <a:pPr indent="0">
              <a:buNone/>
            </a:pPr>
            <a:r>
              <a:rPr lang="en-US" sz="1200"/>
              <a:t>#============= &lt;domain_name&gt; ==============</a:t>
            </a:r>
            <a:endParaRPr lang="en-US" sz="1200"/>
          </a:p>
          <a:p>
            <a:pPr indent="0">
              <a:buNone/>
            </a:pPr>
            <a:r>
              <a:rPr lang="en-US" sz="1200"/>
              <a:t>allow domain_name xxx:yyy zzz;</a:t>
            </a:r>
            <a:endParaRPr lang="en-US" sz="1200"/>
          </a:p>
          <a:p>
            <a:pPr indent="0">
              <a:buNone/>
            </a:pPr>
            <a:r>
              <a:rPr lang="en-US" sz="1200"/>
              <a:t>allow domain_name www:qqq {eee qqq};</a:t>
            </a:r>
            <a:endParaRPr lang="en-US" sz="1200"/>
          </a:p>
          <a:p>
            <a:pPr indent="0">
              <a:buNone/>
            </a:pPr>
            <a:r>
              <a:rPr lang="en-US" sz="1200"/>
              <a:t> </a:t>
            </a:r>
            <a:endParaRPr lang="en-US" sz="1200"/>
          </a:p>
          <a:p>
            <a:pPr indent="0">
              <a:buNone/>
            </a:pPr>
            <a:r>
              <a:rPr lang="en-US" sz="1200"/>
              <a:t>#============= &lt;some_other_domain&gt; ==============</a:t>
            </a:r>
            <a:endParaRPr lang="en-US" sz="1200"/>
          </a:p>
          <a:p>
            <a:pPr indent="0">
              <a:buNone/>
            </a:pPr>
            <a:r>
              <a:rPr lang="en-US" sz="1200"/>
              <a:t>allow some_other_domain domain_name_xxx:yyy zzz;</a:t>
            </a:r>
            <a:endParaRPr lang="en-US" sz="1200"/>
          </a:p>
          <a:p>
            <a:pPr indent="0">
              <a:buNone/>
            </a:pPr>
            <a:endParaRPr lang="en-US" sz="1200"/>
          </a:p>
          <a:p>
            <a:pPr indent="0">
              <a:buNone/>
            </a:pPr>
            <a:endParaRPr lang="en-US" sz="1200"/>
          </a:p>
          <a:p>
            <a:pPr indent="0">
              <a:buNone/>
            </a:pPr>
            <a:r>
              <a:rPr lang="en-US" altLang="en-US" sz="1200"/>
              <a:t>8. </a:t>
            </a:r>
            <a:r>
              <a:rPr lang="en-US" sz="1200"/>
              <a:t>The lines above indicate the rules that might be missing for your domain in order to work correctly.</a:t>
            </a:r>
            <a:endParaRPr lang="en-US" sz="1200"/>
          </a:p>
          <a:p>
            <a:pPr indent="0">
              <a:buNone/>
            </a:pPr>
            <a:endParaRPr lang="en-US" sz="1200"/>
          </a:p>
          <a:p>
            <a:pPr indent="0">
              <a:buNone/>
            </a:pPr>
            <a:r>
              <a:rPr lang="en-US" altLang="en-US" sz="1200"/>
              <a:t>9. </a:t>
            </a:r>
            <a:r>
              <a:rPr lang="en-US" sz="1200"/>
              <a:t>For each of the rules from step 7, you should find the corresponding avc:denied message output in your_log_file collected from step 2. Verify this, and if you understand why such an action needs to be performed by your daemon/service, then add this line to &lt;domain_name&gt;.te file or &lt;some_other_domain&gt;.te file (depending on the rule from step 7). You can find more information about decoding avc:denied messages in the Understanding the avc:denied messages article.</a:t>
            </a:r>
            <a:endParaRPr lang="en-US" sz="1200"/>
          </a:p>
          <a:p>
            <a:pPr indent="0">
              <a:buNone/>
            </a:pPr>
            <a:endParaRPr lang="en-US" sz="1200"/>
          </a:p>
          <a:p>
            <a:pPr indent="0">
              <a:buNone/>
            </a:pPr>
            <a:r>
              <a:rPr lang="en-US" altLang="en-US" sz="1200"/>
              <a:t>10. </a:t>
            </a:r>
            <a:r>
              <a:rPr lang="en-US" sz="1200"/>
              <a:t>Save everything, compile, flash. Repeat steps 2 through step 4, and if you observe any degradation of functionality for your daemon/service, repeat steps 6 through 9. Make as many iterations of step 7 as necessary until your daemon/service works properly.</a:t>
            </a:r>
            <a:endParaRPr lang="en-US" sz="1200"/>
          </a:p>
        </p:txBody>
      </p:sp>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335"/>
            <a:ext cx="10515600" cy="337820"/>
          </a:xfrm>
        </p:spPr>
        <p:txBody>
          <a:bodyPr>
            <a:normAutofit fontScale="90000"/>
          </a:bodyPr>
          <a:lstStyle/>
          <a:p>
            <a:r>
              <a:rPr lang="en-US" altLang="en-US" sz="3200" dirty="0" err="1" smtClean="0"/>
              <a:t>SELinux</a:t>
            </a:r>
            <a:r>
              <a:rPr lang="en-US" altLang="en-US" sz="3200" dirty="0" smtClean="0"/>
              <a:t> on Android - 5</a:t>
            </a:r>
            <a:endParaRPr lang="en-US" altLang="en-US" sz="3200" dirty="0" smtClean="0"/>
          </a:p>
        </p:txBody>
      </p:sp>
      <p:sp>
        <p:nvSpPr>
          <p:cNvPr id="3" name="Content Placeholder 2"/>
          <p:cNvSpPr>
            <a:spLocks noGrp="1"/>
          </p:cNvSpPr>
          <p:nvPr>
            <p:ph sz="half" idx="1"/>
          </p:nvPr>
        </p:nvSpPr>
        <p:spPr>
          <a:xfrm>
            <a:off x="838200" y="911860"/>
            <a:ext cx="5798185" cy="5843270"/>
          </a:xfrm>
        </p:spPr>
        <p:txBody>
          <a:bodyPr>
            <a:normAutofit/>
          </a:bodyPr>
          <a:lstStyle/>
          <a:p>
            <a:pPr indent="0" fontAlgn="auto">
              <a:lnSpc>
                <a:spcPct val="100000"/>
              </a:lnSpc>
            </a:pPr>
            <a:r>
              <a:rPr lang="en-US" sz="1400" dirty="0">
                <a:solidFill>
                  <a:schemeClr val="tx1"/>
                </a:solidFill>
                <a:uFillTx/>
              </a:rPr>
              <a:t>Modifying SEAndroid policy - When in doubt about existing rules</a:t>
            </a:r>
            <a:endParaRPr lang="en-US" sz="1400" dirty="0">
              <a:solidFill>
                <a:schemeClr val="tx1"/>
              </a:solidFill>
              <a:uFillTx/>
            </a:endParaRPr>
          </a:p>
          <a:p>
            <a:pPr indent="0" fontAlgn="auto">
              <a:lnSpc>
                <a:spcPct val="100000"/>
              </a:lnSpc>
              <a:buNone/>
            </a:pPr>
            <a:r>
              <a:rPr lang="en-US" sz="1400" dirty="0">
                <a:solidFill>
                  <a:schemeClr val="tx1"/>
                </a:solidFill>
                <a:uFillTx/>
              </a:rPr>
              <a:t>If you are the maintainer, owner, or developer of a particular daemon/service, and you have a very good understanding of what it does, you should take a look at the corresponding SEAndroid policy for your daemon/service to that the policy is correct.</a:t>
            </a:r>
            <a:endParaRPr lang="en-US" sz="1400" dirty="0">
              <a:solidFill>
                <a:schemeClr val="tx1"/>
              </a:solidFill>
              <a:uFillTx/>
            </a:endParaRPr>
          </a:p>
          <a:p>
            <a:pPr indent="0" fontAlgn="auto">
              <a:lnSpc>
                <a:spcPct val="100000"/>
              </a:lnSpc>
              <a:buNone/>
            </a:pPr>
            <a:endParaRPr lang="en-US" sz="1400" dirty="0">
              <a:solidFill>
                <a:schemeClr val="tx1"/>
              </a:solidFill>
              <a:uFillTx/>
            </a:endParaRPr>
          </a:p>
          <a:p>
            <a:pPr indent="0" fontAlgn="auto">
              <a:lnSpc>
                <a:spcPct val="100000"/>
              </a:lnSpc>
              <a:buNone/>
            </a:pPr>
            <a:r>
              <a:rPr lang="en-US" sz="1400" dirty="0">
                <a:solidFill>
                  <a:schemeClr val="tx1"/>
                </a:solidFill>
                <a:uFillTx/>
              </a:rPr>
              <a:t>You can complete this task by following these steps:</a:t>
            </a:r>
            <a:endParaRPr lang="en-US" sz="1400" dirty="0">
              <a:solidFill>
                <a:schemeClr val="tx1"/>
              </a:solidFill>
              <a:uFillTx/>
            </a:endParaRPr>
          </a:p>
          <a:p>
            <a:pPr indent="0" fontAlgn="auto">
              <a:lnSpc>
                <a:spcPct val="100000"/>
              </a:lnSpc>
              <a:buNone/>
            </a:pPr>
            <a:endParaRPr lang="en-US" sz="1400" dirty="0">
              <a:solidFill>
                <a:schemeClr val="tx1"/>
              </a:solidFill>
              <a:uFillTx/>
            </a:endParaRPr>
          </a:p>
          <a:p>
            <a:pPr indent="0" fontAlgn="auto">
              <a:lnSpc>
                <a:spcPct val="100000"/>
              </a:lnSpc>
              <a:buNone/>
            </a:pPr>
            <a:r>
              <a:rPr lang="en-US" sz="1400" dirty="0">
                <a:solidFill>
                  <a:schemeClr val="tx1"/>
                </a:solidFill>
                <a:uFillTx/>
              </a:rPr>
              <a:t>    </a:t>
            </a:r>
            <a:r>
              <a:rPr lang="en-US" altLang="en-US" sz="1400" dirty="0">
                <a:solidFill>
                  <a:schemeClr val="tx1"/>
                </a:solidFill>
                <a:uFillTx/>
              </a:rPr>
              <a:t>1. </a:t>
            </a:r>
            <a:r>
              <a:rPr lang="en-US" sz="1400" dirty="0">
                <a:solidFill>
                  <a:schemeClr val="tx1"/>
                </a:solidFill>
                <a:uFillTx/>
              </a:rPr>
              <a:t>Check the SEAndroid domain name for your daemon/service by running this command on the device when your service is running:</a:t>
            </a:r>
            <a:endParaRPr lang="en-US" sz="1400" dirty="0">
              <a:solidFill>
                <a:schemeClr val="tx1"/>
              </a:solidFill>
              <a:uFillTx/>
            </a:endParaRPr>
          </a:p>
          <a:p>
            <a:pPr indent="0" fontAlgn="auto">
              <a:lnSpc>
                <a:spcPct val="100000"/>
              </a:lnSpc>
              <a:buNone/>
            </a:pPr>
            <a:r>
              <a:rPr lang="en-US" sz="1400" dirty="0">
                <a:solidFill>
                  <a:schemeClr val="tx1"/>
                </a:solidFill>
                <a:uFillTx/>
              </a:rPr>
              <a:t>    ps -Z | grep "your_service_name"</a:t>
            </a:r>
            <a:endParaRPr lang="en-US" sz="1400" dirty="0">
              <a:solidFill>
                <a:schemeClr val="tx1"/>
              </a:solidFill>
              <a:uFillTx/>
            </a:endParaRPr>
          </a:p>
          <a:p>
            <a:pPr indent="0" fontAlgn="auto">
              <a:lnSpc>
                <a:spcPct val="100000"/>
              </a:lnSpc>
              <a:buNone/>
            </a:pPr>
            <a:r>
              <a:rPr lang="en-US" sz="1400" dirty="0">
                <a:solidFill>
                  <a:schemeClr val="tx1"/>
                </a:solidFill>
                <a:uFillTx/>
              </a:rPr>
              <a:t>        The output should look something like the following, where u:r.shell:s0 is the security context of your daemon service and shell is your SEAndroid domain name. </a:t>
            </a:r>
            <a:endParaRPr lang="en-US" sz="1400" dirty="0">
              <a:solidFill>
                <a:schemeClr val="tx1"/>
              </a:solidFill>
              <a:uFillTx/>
            </a:endParaRPr>
          </a:p>
          <a:p>
            <a:pPr indent="0" fontAlgn="auto">
              <a:lnSpc>
                <a:spcPct val="100000"/>
              </a:lnSpc>
              <a:buNone/>
            </a:pPr>
            <a:r>
              <a:rPr lang="en-US" sz="1400" dirty="0">
                <a:solidFill>
                  <a:schemeClr val="tx1"/>
                </a:solidFill>
                <a:uFillTx/>
              </a:rPr>
              <a:t>        u:r.shell:s0 eresheto 243286  0.0  0.0  29912  1700 pts/18   Ss   Jan12   0:00 /bin/bash</a:t>
            </a:r>
            <a:endParaRPr lang="en-US" sz="1400" dirty="0">
              <a:solidFill>
                <a:schemeClr val="tx1"/>
              </a:solidFill>
              <a:uFillTx/>
            </a:endParaRPr>
          </a:p>
        </p:txBody>
      </p:sp>
      <p:sp>
        <p:nvSpPr>
          <p:cNvPr id="4" name="Text Box 3"/>
          <p:cNvSpPr txBox="1"/>
          <p:nvPr/>
        </p:nvSpPr>
        <p:spPr>
          <a:xfrm>
            <a:off x="6973570" y="911860"/>
            <a:ext cx="4934585" cy="4615815"/>
          </a:xfrm>
          <a:prstGeom prst="rect">
            <a:avLst/>
          </a:prstGeom>
          <a:noFill/>
        </p:spPr>
        <p:txBody>
          <a:bodyPr wrap="square" rtlCol="0" anchor="t">
            <a:spAutoFit/>
          </a:bodyPr>
          <a:p>
            <a:pPr indent="0">
              <a:buNone/>
            </a:pPr>
            <a:r>
              <a:rPr lang="en-US" sz="1400"/>
              <a:t>    </a:t>
            </a:r>
            <a:r>
              <a:rPr lang="en-US" altLang="en-US" sz="1400"/>
              <a:t>2. </a:t>
            </a:r>
            <a:r>
              <a:rPr lang="en-US" sz="1400"/>
              <a:t>Refer to the &lt;domain_name&gt;.te files located under device/intel/common/sepolicy/ or device/intel/&lt;hw_platform&gt;/sepolicy/. You will see a set of SELinux rules that apply to your SEAndroid domain. Rules should be very easy to understand. For example:</a:t>
            </a:r>
            <a:endParaRPr lang="en-US" sz="1400"/>
          </a:p>
          <a:p>
            <a:pPr indent="0">
              <a:buNone/>
            </a:pPr>
            <a:r>
              <a:rPr lang="en-US" sz="1400"/>
              <a:t>    allow platform_app surfaceflinger_tmpfs:file { read write };</a:t>
            </a:r>
            <a:endParaRPr lang="en-US" sz="1400"/>
          </a:p>
          <a:p>
            <a:pPr indent="0">
              <a:buNone/>
            </a:pPr>
            <a:endParaRPr lang="en-US" sz="1400"/>
          </a:p>
          <a:p>
            <a:pPr indent="0">
              <a:buNone/>
            </a:pPr>
            <a:r>
              <a:rPr lang="en-US" sz="1400"/>
              <a:t>This rule allows processes running in the domain platform_app to perform read and write operations on files labelled as surfaceflinger_tempfs. You can check the labeling of files on the target device using the command mentioned in the SELinux for Android#Usefultoolsandcommands article.</a:t>
            </a:r>
            <a:endParaRPr lang="en-US" sz="1400"/>
          </a:p>
          <a:p>
            <a:pPr indent="0">
              <a:buNone/>
            </a:pPr>
            <a:endParaRPr lang="en-US" sz="1400"/>
          </a:p>
          <a:p>
            <a:pPr indent="0">
              <a:buNone/>
            </a:pPr>
            <a:r>
              <a:rPr lang="en-US" sz="1400"/>
              <a:t>Verify that your rules make sense for your daemon/service. Specifically verify whether any rules are listed that are not needed (extra rules) for the daemon/service to function properly. If you do find extra rules, contact the OTC Security team (specifically Elena Reshetova) for suggestions on how to proceed.</a:t>
            </a:r>
            <a:endParaRPr lang="en-US" sz="1400"/>
          </a:p>
        </p:txBody>
      </p:sp>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335"/>
            <a:ext cx="10515600" cy="337820"/>
          </a:xfrm>
        </p:spPr>
        <p:txBody>
          <a:bodyPr>
            <a:normAutofit fontScale="90000"/>
          </a:bodyPr>
          <a:lstStyle/>
          <a:p>
            <a:r>
              <a:rPr lang="en-US" altLang="en-US" sz="3200" dirty="0" err="1" smtClean="0"/>
              <a:t>SELinux</a:t>
            </a:r>
            <a:r>
              <a:rPr lang="en-US" altLang="en-US" sz="3200" dirty="0" smtClean="0"/>
              <a:t> on Android - 6</a:t>
            </a:r>
            <a:endParaRPr lang="en-US" altLang="en-US" sz="3200" dirty="0" smtClean="0"/>
          </a:p>
        </p:txBody>
      </p:sp>
      <p:sp>
        <p:nvSpPr>
          <p:cNvPr id="3" name="Content Placeholder 2"/>
          <p:cNvSpPr>
            <a:spLocks noGrp="1"/>
          </p:cNvSpPr>
          <p:nvPr>
            <p:ph sz="half" idx="1"/>
          </p:nvPr>
        </p:nvSpPr>
        <p:spPr>
          <a:xfrm>
            <a:off x="838200" y="911860"/>
            <a:ext cx="10785475" cy="5843270"/>
          </a:xfrm>
        </p:spPr>
        <p:txBody>
          <a:bodyPr>
            <a:normAutofit/>
          </a:bodyPr>
          <a:lstStyle/>
          <a:p>
            <a:pPr indent="0" fontAlgn="auto">
              <a:lnSpc>
                <a:spcPct val="100000"/>
              </a:lnSpc>
              <a:buNone/>
            </a:pPr>
            <a:r>
              <a:rPr lang="en-US" sz="1400" dirty="0">
                <a:solidFill>
                  <a:schemeClr val="tx1"/>
                </a:solidFill>
                <a:uFillTx/>
              </a:rPr>
              <a:t>Understanding the avc:denied messages</a:t>
            </a:r>
            <a:endParaRPr lang="en-US" sz="1400" dirty="0">
              <a:solidFill>
                <a:schemeClr val="tx1"/>
              </a:solidFill>
              <a:uFillTx/>
            </a:endParaRPr>
          </a:p>
          <a:p>
            <a:pPr indent="0" fontAlgn="auto">
              <a:lnSpc>
                <a:spcPct val="100000"/>
              </a:lnSpc>
              <a:buNone/>
            </a:pPr>
            <a:r>
              <a:rPr lang="en-US" sz="1400" dirty="0">
                <a:solidFill>
                  <a:schemeClr val="tx1"/>
                </a:solidFill>
                <a:uFillTx/>
              </a:rPr>
              <a:t>In order to successfully create or modify SEAndroid policy rules, you need to understand the avc:denied messages that you can see using logcat or dmesg output.</a:t>
            </a:r>
            <a:endParaRPr lang="en-US" sz="1400" dirty="0">
              <a:solidFill>
                <a:schemeClr val="tx1"/>
              </a:solidFill>
              <a:uFillTx/>
            </a:endParaRPr>
          </a:p>
          <a:p>
            <a:pPr indent="0" fontAlgn="auto">
              <a:lnSpc>
                <a:spcPct val="100000"/>
              </a:lnSpc>
              <a:buNone/>
            </a:pPr>
            <a:r>
              <a:rPr lang="en-US" sz="1400" dirty="0">
                <a:solidFill>
                  <a:schemeClr val="tx1"/>
                </a:solidFill>
                <a:uFillTx/>
              </a:rPr>
              <a:t>The following is an example of an avc:denied message:</a:t>
            </a:r>
            <a:endParaRPr lang="en-US" sz="1400" dirty="0">
              <a:solidFill>
                <a:schemeClr val="tx1"/>
              </a:solidFill>
              <a:uFillTx/>
            </a:endParaRPr>
          </a:p>
          <a:p>
            <a:pPr indent="0" fontAlgn="auto">
              <a:lnSpc>
                <a:spcPct val="100000"/>
              </a:lnSpc>
              <a:buNone/>
            </a:pPr>
            <a:r>
              <a:rPr lang="en-US" sz="1400" dirty="0">
                <a:solidFill>
                  <a:schemeClr val="tx1"/>
                </a:solidFill>
                <a:uFillTx/>
              </a:rPr>
              <a:t>avc: denied { search } for name="graphics" dev="tmpfs" ino=70 scontext=u:r:mediaserver:s0 tcontext=u:object_r:graphics_device:s0 tclass=dir</a:t>
            </a:r>
            <a:endParaRPr lang="en-US" sz="1400" dirty="0">
              <a:solidFill>
                <a:schemeClr val="tx1"/>
              </a:solidFill>
              <a:uFillTx/>
            </a:endParaRPr>
          </a:p>
          <a:p>
            <a:pPr indent="0" fontAlgn="auto">
              <a:lnSpc>
                <a:spcPct val="100000"/>
              </a:lnSpc>
              <a:buNone/>
            </a:pPr>
            <a:endParaRPr lang="en-US" sz="1400" dirty="0">
              <a:solidFill>
                <a:schemeClr val="tx1"/>
              </a:solidFill>
              <a:uFillTx/>
            </a:endParaRPr>
          </a:p>
          <a:p>
            <a:pPr indent="0" fontAlgn="auto">
              <a:lnSpc>
                <a:spcPct val="100000"/>
              </a:lnSpc>
              <a:buNone/>
            </a:pPr>
            <a:r>
              <a:rPr lang="en-US" sz="1400" dirty="0">
                <a:solidFill>
                  <a:schemeClr val="tx1"/>
                </a:solidFill>
                <a:uFillTx/>
              </a:rPr>
              <a:t>The main parts of the avc:denied message are:</a:t>
            </a:r>
            <a:endParaRPr lang="en-US" sz="1400" dirty="0">
              <a:solidFill>
                <a:schemeClr val="tx1"/>
              </a:solidFill>
              <a:uFillTx/>
            </a:endParaRPr>
          </a:p>
          <a:p>
            <a:pPr indent="0" fontAlgn="auto">
              <a:lnSpc>
                <a:spcPct val="100000"/>
              </a:lnSpc>
              <a:buNone/>
            </a:pPr>
            <a:r>
              <a:rPr lang="en-US" sz="1400" dirty="0">
                <a:solidFill>
                  <a:schemeClr val="tx1"/>
                </a:solidFill>
                <a:uFillTx/>
              </a:rPr>
              <a:t>    avc: Access Vector Cache.</a:t>
            </a:r>
            <a:endParaRPr lang="en-US" sz="1400" dirty="0">
              <a:solidFill>
                <a:schemeClr val="tx1"/>
              </a:solidFill>
              <a:uFillTx/>
            </a:endParaRPr>
          </a:p>
          <a:p>
            <a:pPr indent="0" fontAlgn="auto">
              <a:lnSpc>
                <a:spcPct val="100000"/>
              </a:lnSpc>
              <a:buNone/>
            </a:pPr>
            <a:r>
              <a:rPr lang="en-US" sz="1400" dirty="0">
                <a:solidFill>
                  <a:schemeClr val="tx1"/>
                </a:solidFill>
                <a:uFillTx/>
              </a:rPr>
              <a:t>    denied: That action is denied or will be denied if SELinux is put in enforced mode.</a:t>
            </a:r>
            <a:endParaRPr lang="en-US" sz="1400" dirty="0">
              <a:solidFill>
                <a:schemeClr val="tx1"/>
              </a:solidFill>
              <a:uFillTx/>
            </a:endParaRPr>
          </a:p>
          <a:p>
            <a:pPr indent="0" fontAlgn="auto">
              <a:lnSpc>
                <a:spcPct val="100000"/>
              </a:lnSpc>
              <a:buNone/>
            </a:pPr>
            <a:r>
              <a:rPr lang="en-US" sz="1400" dirty="0">
                <a:solidFill>
                  <a:schemeClr val="tx1"/>
                </a:solidFill>
                <a:uFillTx/>
              </a:rPr>
              <a:t>    {search}: Specifies action that is denied or will be denied in enforced mode.</a:t>
            </a:r>
            <a:endParaRPr lang="en-US" sz="1400" dirty="0">
              <a:solidFill>
                <a:schemeClr val="tx1"/>
              </a:solidFill>
              <a:uFillTx/>
            </a:endParaRPr>
          </a:p>
          <a:p>
            <a:pPr indent="0" fontAlgn="auto">
              <a:lnSpc>
                <a:spcPct val="100000"/>
              </a:lnSpc>
              <a:buNone/>
            </a:pPr>
            <a:r>
              <a:rPr lang="en-US" sz="1400" dirty="0">
                <a:solidFill>
                  <a:schemeClr val="tx1"/>
                </a:solidFill>
                <a:uFillTx/>
              </a:rPr>
              <a:t>    scontext: Security context of the process that attempts to perform the action.</a:t>
            </a:r>
            <a:endParaRPr lang="en-US" sz="1400" dirty="0">
              <a:solidFill>
                <a:schemeClr val="tx1"/>
              </a:solidFill>
              <a:uFillTx/>
            </a:endParaRPr>
          </a:p>
          <a:p>
            <a:pPr indent="0" fontAlgn="auto">
              <a:lnSpc>
                <a:spcPct val="100000"/>
              </a:lnSpc>
              <a:buNone/>
            </a:pPr>
            <a:r>
              <a:rPr lang="en-US" sz="1400" dirty="0">
                <a:solidFill>
                  <a:schemeClr val="tx1"/>
                </a:solidFill>
                <a:uFillTx/>
              </a:rPr>
              <a:t>    tcontext: The security context of the object (like a file or socket) on which access is performed on.</a:t>
            </a:r>
            <a:endParaRPr lang="en-US" sz="1400" dirty="0">
              <a:solidFill>
                <a:schemeClr val="tx1"/>
              </a:solidFill>
              <a:uFillTx/>
            </a:endParaRPr>
          </a:p>
          <a:p>
            <a:pPr indent="0" fontAlgn="auto">
              <a:lnSpc>
                <a:spcPct val="100000"/>
              </a:lnSpc>
              <a:buNone/>
            </a:pPr>
            <a:r>
              <a:rPr lang="en-US" sz="1400" dirty="0">
                <a:solidFill>
                  <a:schemeClr val="tx1"/>
                </a:solidFill>
                <a:uFillTx/>
              </a:rPr>
              <a:t>    tclass: Specifies SEAndroid class of the object.</a:t>
            </a:r>
            <a:endParaRPr lang="en-US" sz="1400" dirty="0">
              <a:solidFill>
                <a:schemeClr val="tx1"/>
              </a:solidFill>
              <a:uFillTx/>
            </a:endParaRPr>
          </a:p>
        </p:txBody>
      </p:sp>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335"/>
            <a:ext cx="10515600" cy="337820"/>
          </a:xfrm>
        </p:spPr>
        <p:txBody>
          <a:bodyPr>
            <a:normAutofit fontScale="90000"/>
          </a:bodyPr>
          <a:lstStyle/>
          <a:p>
            <a:r>
              <a:rPr lang="en-US" altLang="en-US" sz="3200" dirty="0" err="1" smtClean="0"/>
              <a:t>SELinux</a:t>
            </a:r>
            <a:r>
              <a:rPr lang="en-US" altLang="en-US" sz="3200" dirty="0" smtClean="0"/>
              <a:t> on Android - 7</a:t>
            </a:r>
            <a:endParaRPr lang="en-US" altLang="en-US" sz="3200" dirty="0" smtClean="0"/>
          </a:p>
        </p:txBody>
      </p:sp>
      <p:sp>
        <p:nvSpPr>
          <p:cNvPr id="3" name="Content Placeholder 2"/>
          <p:cNvSpPr>
            <a:spLocks noGrp="1"/>
          </p:cNvSpPr>
          <p:nvPr>
            <p:ph sz="half" idx="1"/>
          </p:nvPr>
        </p:nvSpPr>
        <p:spPr>
          <a:xfrm>
            <a:off x="838200" y="911860"/>
            <a:ext cx="10950575" cy="5843270"/>
          </a:xfrm>
        </p:spPr>
        <p:txBody>
          <a:bodyPr>
            <a:normAutofit fontScale="62500" lnSpcReduction="20000"/>
          </a:bodyPr>
          <a:lstStyle/>
          <a:p>
            <a:pPr fontAlgn="auto">
              <a:lnSpc>
                <a:spcPct val="150000"/>
              </a:lnSpc>
            </a:pPr>
            <a:r>
              <a:rPr lang="en-US" dirty="0" smtClean="0"/>
              <a:t>Before modify/change </a:t>
            </a:r>
            <a:r>
              <a:rPr lang="en-US" dirty="0" err="1" smtClean="0"/>
              <a:t>SEAndroid</a:t>
            </a:r>
            <a:r>
              <a:rPr lang="en-US" dirty="0" smtClean="0"/>
              <a:t> </a:t>
            </a:r>
            <a:r>
              <a:rPr lang="en-US" dirty="0"/>
              <a:t>policy, be </a:t>
            </a:r>
            <a:r>
              <a:rPr lang="en-US" dirty="0" smtClean="0"/>
              <a:t>aware of that each </a:t>
            </a:r>
            <a:r>
              <a:rPr lang="en-US" dirty="0"/>
              <a:t>Android release has a corresponding CDD document that has </a:t>
            </a:r>
            <a:r>
              <a:rPr lang="en-US" dirty="0" err="1"/>
              <a:t>SELinux</a:t>
            </a:r>
            <a:r>
              <a:rPr lang="en-US" dirty="0"/>
              <a:t>-related requirements. All modifications of </a:t>
            </a:r>
            <a:r>
              <a:rPr lang="en-US" dirty="0" err="1"/>
              <a:t>SEAndroid</a:t>
            </a:r>
            <a:r>
              <a:rPr lang="en-US" dirty="0"/>
              <a:t> policy must comply with these rules.</a:t>
            </a:r>
            <a:endParaRPr lang="en-US" dirty="0"/>
          </a:p>
          <a:p>
            <a:pPr fontAlgn="auto">
              <a:lnSpc>
                <a:spcPct val="150000"/>
              </a:lnSpc>
            </a:pPr>
            <a:r>
              <a:rPr lang="en-US" dirty="0" smtClean="0"/>
              <a:t>Main </a:t>
            </a:r>
            <a:r>
              <a:rPr lang="en-US" dirty="0"/>
              <a:t>principles to follow when creating or modifying </a:t>
            </a:r>
            <a:r>
              <a:rPr lang="en-US" dirty="0" err="1"/>
              <a:t>SEAndroid</a:t>
            </a:r>
            <a:r>
              <a:rPr lang="en-US" dirty="0"/>
              <a:t> </a:t>
            </a:r>
            <a:r>
              <a:rPr lang="en-US" dirty="0" smtClean="0"/>
              <a:t>policy that is </a:t>
            </a:r>
            <a:r>
              <a:rPr lang="en-US" dirty="0"/>
              <a:t>a combination of the following:</a:t>
            </a:r>
            <a:endParaRPr lang="en-US" dirty="0"/>
          </a:p>
          <a:p>
            <a:pPr lvl="1">
              <a:lnSpc>
                <a:spcPct val="150000"/>
              </a:lnSpc>
            </a:pPr>
            <a:r>
              <a:rPr lang="en-US" dirty="0" smtClean="0"/>
              <a:t>device/intel/common/</a:t>
            </a:r>
            <a:r>
              <a:rPr lang="en-US" dirty="0" err="1" smtClean="0"/>
              <a:t>sepolicy</a:t>
            </a:r>
            <a:r>
              <a:rPr lang="en-US" dirty="0"/>
              <a:t>/&lt;</a:t>
            </a:r>
            <a:r>
              <a:rPr lang="en-US" dirty="0" err="1"/>
              <a:t>my_seandroid_domain</a:t>
            </a:r>
            <a:r>
              <a:rPr lang="en-US" dirty="0"/>
              <a:t>&gt;.</a:t>
            </a:r>
            <a:r>
              <a:rPr lang="en-US" dirty="0" err="1"/>
              <a:t>te</a:t>
            </a:r>
            <a:endParaRPr lang="en-US" dirty="0"/>
          </a:p>
          <a:p>
            <a:pPr lvl="1">
              <a:lnSpc>
                <a:spcPct val="150000"/>
              </a:lnSpc>
            </a:pPr>
            <a:r>
              <a:rPr lang="en-US" dirty="0"/>
              <a:t>device/intel/&lt;</a:t>
            </a:r>
            <a:r>
              <a:rPr lang="en-US" dirty="0" err="1"/>
              <a:t>hw_platform</a:t>
            </a:r>
            <a:r>
              <a:rPr lang="en-US" dirty="0"/>
              <a:t>&gt;/</a:t>
            </a:r>
            <a:r>
              <a:rPr lang="en-US" dirty="0" err="1"/>
              <a:t>sepolicy</a:t>
            </a:r>
            <a:r>
              <a:rPr lang="en-US" dirty="0"/>
              <a:t>/&lt;</a:t>
            </a:r>
            <a:r>
              <a:rPr lang="en-US" dirty="0" err="1"/>
              <a:t>my_seandroid_domain</a:t>
            </a:r>
            <a:r>
              <a:rPr lang="en-US" dirty="0"/>
              <a:t>&gt;.</a:t>
            </a:r>
            <a:r>
              <a:rPr lang="en-US" dirty="0" err="1"/>
              <a:t>te</a:t>
            </a:r>
            <a:endParaRPr lang="en-US" dirty="0"/>
          </a:p>
          <a:p>
            <a:pPr lvl="1">
              <a:lnSpc>
                <a:spcPct val="150000"/>
              </a:lnSpc>
            </a:pPr>
            <a:r>
              <a:rPr lang="en-US" dirty="0"/>
              <a:t>external/</a:t>
            </a:r>
            <a:r>
              <a:rPr lang="en-US" dirty="0" err="1"/>
              <a:t>sepolicy</a:t>
            </a:r>
            <a:r>
              <a:rPr lang="en-US" dirty="0"/>
              <a:t>/&lt;</a:t>
            </a:r>
            <a:r>
              <a:rPr lang="en-US" dirty="0" err="1"/>
              <a:t>my_seandroid_domain</a:t>
            </a:r>
            <a:r>
              <a:rPr lang="en-US" dirty="0"/>
              <a:t>&gt;.</a:t>
            </a:r>
            <a:r>
              <a:rPr lang="en-US" dirty="0" err="1"/>
              <a:t>te</a:t>
            </a:r>
            <a:r>
              <a:rPr lang="en-US" dirty="0"/>
              <a:t> </a:t>
            </a:r>
            <a:endParaRPr lang="en-US" dirty="0" smtClean="0"/>
          </a:p>
          <a:p>
            <a:pPr marL="0" indent="0">
              <a:lnSpc>
                <a:spcPct val="150000"/>
              </a:lnSpc>
              <a:buNone/>
            </a:pPr>
            <a:r>
              <a:rPr lang="en-US" dirty="0" smtClean="0"/>
              <a:t>To </a:t>
            </a:r>
            <a:r>
              <a:rPr lang="en-US" dirty="0"/>
              <a:t>find &lt;</a:t>
            </a:r>
            <a:r>
              <a:rPr lang="en-US" dirty="0" err="1"/>
              <a:t>my_seandroid_domain</a:t>
            </a:r>
            <a:r>
              <a:rPr lang="en-US" dirty="0"/>
              <a:t>&gt; by executing the </a:t>
            </a:r>
            <a:r>
              <a:rPr lang="en-US" dirty="0" err="1"/>
              <a:t>ps</a:t>
            </a:r>
            <a:r>
              <a:rPr lang="en-US" dirty="0"/>
              <a:t> -Z command on </a:t>
            </a:r>
            <a:r>
              <a:rPr lang="en-US" dirty="0" smtClean="0"/>
              <a:t>process </a:t>
            </a:r>
            <a:r>
              <a:rPr lang="en-US" dirty="0"/>
              <a:t>identifier (PID). For example, </a:t>
            </a:r>
            <a:r>
              <a:rPr lang="en-US" dirty="0" smtClean="0"/>
              <a:t>run </a:t>
            </a:r>
            <a:r>
              <a:rPr lang="en-US" dirty="0"/>
              <a:t>the </a:t>
            </a:r>
            <a:r>
              <a:rPr lang="en-US" dirty="0" err="1"/>
              <a:t>ps</a:t>
            </a:r>
            <a:r>
              <a:rPr lang="en-US" dirty="0"/>
              <a:t> –Z | grep </a:t>
            </a:r>
            <a:r>
              <a:rPr lang="en-US" dirty="0" err="1"/>
              <a:t>hald</a:t>
            </a:r>
            <a:r>
              <a:rPr lang="en-US" dirty="0"/>
              <a:t> command. This shows that it is running with the u:r:hal:s0 </a:t>
            </a:r>
            <a:r>
              <a:rPr lang="en-US" dirty="0" err="1"/>
              <a:t>SELinux</a:t>
            </a:r>
            <a:r>
              <a:rPr lang="en-US" dirty="0"/>
              <a:t> label, which corresponds to the </a:t>
            </a:r>
            <a:r>
              <a:rPr lang="en-US" dirty="0" err="1"/>
              <a:t>hal</a:t>
            </a:r>
            <a:r>
              <a:rPr lang="en-US" dirty="0"/>
              <a:t> </a:t>
            </a:r>
            <a:r>
              <a:rPr lang="en-US" dirty="0" err="1"/>
              <a:t>SELinux</a:t>
            </a:r>
            <a:r>
              <a:rPr lang="en-US" dirty="0"/>
              <a:t> domain. Using this method you can view all possible hal.te files located under the mentioned paths and verify the rules. </a:t>
            </a:r>
            <a:r>
              <a:rPr lang="" altLang="en-US" dirty="0"/>
              <a:t>U</a:t>
            </a:r>
            <a:r>
              <a:rPr lang="en-US" dirty="0"/>
              <a:t>se device/intel/common/sepolicy/ if your policy applies to all Intel devices or device/intel/&lt;hw_platform&gt;/sepolicy/ if the modification only applies to a certain platform.</a:t>
            </a:r>
            <a:endParaRPr lang="en-US" dirty="0"/>
          </a:p>
        </p:txBody>
      </p:sp>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335"/>
            <a:ext cx="10515600" cy="337820"/>
          </a:xfrm>
        </p:spPr>
        <p:txBody>
          <a:bodyPr>
            <a:normAutofit fontScale="90000"/>
          </a:bodyPr>
          <a:lstStyle/>
          <a:p>
            <a:r>
              <a:rPr lang="en-US" altLang="en-US" sz="3200" dirty="0" smtClean="0"/>
              <a:t>Default </a:t>
            </a:r>
            <a:r>
              <a:rPr lang="en-US" altLang="en-US" sz="3200" dirty="0"/>
              <a:t>AOSP </a:t>
            </a:r>
            <a:r>
              <a:rPr lang="en-US" altLang="en-US" sz="3200" dirty="0" err="1"/>
              <a:t>SEAndroid</a:t>
            </a:r>
            <a:r>
              <a:rPr lang="en-US" altLang="en-US" sz="3200" dirty="0"/>
              <a:t> </a:t>
            </a:r>
            <a:r>
              <a:rPr lang="en-US" altLang="en-US" sz="3200" dirty="0" smtClean="0"/>
              <a:t>Domain Hierarchy</a:t>
            </a:r>
            <a:endParaRPr lang="en-US" altLang="en-US" sz="3200" dirty="0"/>
          </a:p>
        </p:txBody>
      </p:sp>
      <p:sp>
        <p:nvSpPr>
          <p:cNvPr id="3" name="Content Placeholder 2"/>
          <p:cNvSpPr>
            <a:spLocks noGrp="1"/>
          </p:cNvSpPr>
          <p:nvPr>
            <p:ph sz="half" idx="1"/>
          </p:nvPr>
        </p:nvSpPr>
        <p:spPr>
          <a:xfrm>
            <a:off x="838200" y="911860"/>
            <a:ext cx="5181600" cy="5843270"/>
          </a:xfrm>
        </p:spPr>
        <p:txBody>
          <a:bodyPr>
            <a:normAutofit fontScale="72500" lnSpcReduction="20000"/>
          </a:bodyPr>
          <a:lstStyle/>
          <a:p>
            <a:pPr fontAlgn="auto">
              <a:lnSpc>
                <a:spcPct val="150000"/>
              </a:lnSpc>
            </a:pPr>
            <a:r>
              <a:rPr lang="en-US" dirty="0"/>
              <a:t>The figure below presents the hierarchy between default set of </a:t>
            </a:r>
            <a:r>
              <a:rPr lang="en-US" dirty="0" err="1"/>
              <a:t>SEAndroid</a:t>
            </a:r>
            <a:r>
              <a:rPr lang="en-US" dirty="0"/>
              <a:t> domains. All domains inherit rules from </a:t>
            </a:r>
            <a:r>
              <a:rPr lang="en-US" dirty="0" err="1"/>
              <a:t>domain.te</a:t>
            </a:r>
            <a:r>
              <a:rPr lang="en-US" dirty="0"/>
              <a:t> file (via domain attribute), and then some domains inherit rules from </a:t>
            </a:r>
            <a:r>
              <a:rPr lang="en-US" dirty="0" err="1"/>
              <a:t>netdomain</a:t>
            </a:r>
            <a:r>
              <a:rPr lang="en-US" dirty="0"/>
              <a:t>, </a:t>
            </a:r>
            <a:r>
              <a:rPr lang="en-US" dirty="0" err="1"/>
              <a:t>appdomain</a:t>
            </a:r>
            <a:r>
              <a:rPr lang="en-US" dirty="0"/>
              <a:t>, </a:t>
            </a:r>
            <a:r>
              <a:rPr lang="en-US" dirty="0" err="1"/>
              <a:t>bluetoothdomain</a:t>
            </a:r>
            <a:r>
              <a:rPr lang="en-US" dirty="0"/>
              <a:t> or </a:t>
            </a:r>
            <a:r>
              <a:rPr lang="en-US" dirty="0" err="1"/>
              <a:t>binderservicedomain</a:t>
            </a:r>
            <a:r>
              <a:rPr lang="en-US" dirty="0"/>
              <a:t>. Two domains, </a:t>
            </a:r>
            <a:r>
              <a:rPr lang="en-US" dirty="0" err="1"/>
              <a:t>init</a:t>
            </a:r>
            <a:r>
              <a:rPr lang="en-US" dirty="0"/>
              <a:t> and </a:t>
            </a:r>
            <a:r>
              <a:rPr lang="en-US" dirty="0" err="1"/>
              <a:t>init_shell</a:t>
            </a:r>
            <a:r>
              <a:rPr lang="en-US" dirty="0"/>
              <a:t> are currently unconfined domains. The domain numbering in the figure is according to the </a:t>
            </a:r>
            <a:r>
              <a:rPr lang="en-US" dirty="0" smtClean="0"/>
              <a:t>following</a:t>
            </a:r>
            <a:r>
              <a:rPr lang="en-US" dirty="0"/>
              <a:t> </a:t>
            </a:r>
            <a:r>
              <a:rPr lang="en-US" dirty="0" smtClean="0"/>
              <a:t>as note.</a:t>
            </a:r>
            <a:endParaRPr lang="en-US" dirty="0"/>
          </a:p>
        </p:txBody>
      </p:sp>
      <p:pic>
        <p:nvPicPr>
          <p:cNvPr id="1026" name="Picture 2" descr="Default SEAndroid L domain hierarchy"/>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379285" y="911860"/>
            <a:ext cx="5505204" cy="53924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323215"/>
          </a:xfrm>
        </p:spPr>
        <p:txBody>
          <a:bodyPr>
            <a:normAutofit fontScale="90000"/>
          </a:bodyPr>
          <a:lstStyle/>
          <a:p>
            <a:r>
              <a:rPr lang="en-US" sz="3200"/>
              <a:t>Android Mesa Stack Enabling in 1A Master</a:t>
            </a:r>
            <a:endParaRPr lang="en-US" sz="3200"/>
          </a:p>
        </p:txBody>
      </p:sp>
      <p:sp>
        <p:nvSpPr>
          <p:cNvPr id="3" name="Content Placeholder 2"/>
          <p:cNvSpPr>
            <a:spLocks noGrp="1"/>
          </p:cNvSpPr>
          <p:nvPr>
            <p:ph sz="half" idx="1"/>
          </p:nvPr>
        </p:nvSpPr>
        <p:spPr>
          <a:xfrm>
            <a:off x="838200" y="1009650"/>
            <a:ext cx="5181600" cy="5753735"/>
          </a:xfrm>
        </p:spPr>
        <p:txBody>
          <a:bodyPr>
            <a:normAutofit lnSpcReduction="20000"/>
          </a:bodyPr>
          <a:lstStyle/>
          <a:p>
            <a:pPr indent="0" fontAlgn="auto">
              <a:lnSpc>
                <a:spcPct val="100000"/>
              </a:lnSpc>
            </a:pPr>
            <a:r>
              <a:rPr lang="en-US" sz="1200"/>
              <a:t>Build Images</a:t>
            </a:r>
            <a:endParaRPr lang="en-US" sz="1200"/>
          </a:p>
          <a:p>
            <a:pPr indent="0" fontAlgn="auto">
              <a:lnSpc>
                <a:spcPct val="100000"/>
              </a:lnSpc>
            </a:pPr>
            <a:r>
              <a:rPr lang="en-US" sz="1200"/>
              <a:t>    Download android o code</a:t>
            </a:r>
            <a:endParaRPr lang="en-US" sz="1200"/>
          </a:p>
          <a:p>
            <a:pPr marL="0" indent="0" fontAlgn="auto">
              <a:lnSpc>
                <a:spcPct val="100000"/>
              </a:lnSpc>
              <a:buNone/>
            </a:pPr>
            <a:r>
              <a:rPr lang="en-US" sz="1200"/>
              <a:t>repo init -u ssh://android.intel.com/manifests -b android/master -m r0</a:t>
            </a:r>
            <a:endParaRPr lang="en-US" sz="1200"/>
          </a:p>
          <a:p>
            <a:pPr indent="0" fontAlgn="auto">
              <a:lnSpc>
                <a:spcPct val="100000"/>
              </a:lnSpc>
            </a:pPr>
            <a:r>
              <a:rPr lang="en-US" sz="1200"/>
              <a:t>    remove old stack</a:t>
            </a:r>
            <a:endParaRPr lang="en-US" sz="1200"/>
          </a:p>
          <a:p>
            <a:pPr marL="0" indent="0" fontAlgn="auto">
              <a:lnSpc>
                <a:spcPct val="100000"/>
              </a:lnSpc>
              <a:buNone/>
            </a:pPr>
            <a:r>
              <a:rPr lang="en-US" sz="1200"/>
              <a:t>rm external/drm_gralloc</a:t>
            </a:r>
            <a:endParaRPr lang="en-US" sz="1200"/>
          </a:p>
          <a:p>
            <a:pPr marL="0" indent="0" fontAlgn="auto">
              <a:lnSpc>
                <a:spcPct val="100000"/>
              </a:lnSpc>
              <a:buNone/>
            </a:pPr>
            <a:r>
              <a:rPr lang="en-US" sz="1200"/>
              <a:t>rm external/drm_hwcomposer</a:t>
            </a:r>
            <a:endParaRPr lang="en-US" sz="1200"/>
          </a:p>
          <a:p>
            <a:pPr marL="0" indent="0" fontAlgn="auto">
              <a:lnSpc>
                <a:spcPct val="100000"/>
              </a:lnSpc>
              <a:buNone/>
            </a:pPr>
            <a:r>
              <a:rPr lang="en-US" sz="1200"/>
              <a:t>rm external/mesa3d</a:t>
            </a:r>
            <a:endParaRPr lang="en-US" sz="1200"/>
          </a:p>
          <a:p>
            <a:pPr marL="0" indent="0" fontAlgn="auto">
              <a:lnSpc>
                <a:spcPct val="100000"/>
              </a:lnSpc>
              <a:buNone/>
            </a:pPr>
            <a:r>
              <a:rPr lang="en-US" sz="1200"/>
              <a:t>rm vendor/intel/external/drm-bxt</a:t>
            </a:r>
            <a:endParaRPr lang="en-US" sz="1200"/>
          </a:p>
          <a:p>
            <a:pPr marL="0" indent="0" fontAlgn="auto">
              <a:lnSpc>
                <a:spcPct val="100000"/>
              </a:lnSpc>
              <a:buNone/>
            </a:pPr>
            <a:r>
              <a:rPr lang="en-US" sz="1200"/>
              <a:t>rm hardware/intel/hwc</a:t>
            </a:r>
            <a:endParaRPr lang="en-US" sz="1200"/>
          </a:p>
          <a:p>
            <a:pPr indent="0" fontAlgn="auto">
              <a:lnSpc>
                <a:spcPct val="100000"/>
              </a:lnSpc>
            </a:pPr>
            <a:r>
              <a:rPr lang="en-US" sz="1200"/>
              <a:t>    integrate Minigbm</a:t>
            </a:r>
            <a:endParaRPr lang="en-US" sz="1200"/>
          </a:p>
          <a:p>
            <a:pPr marL="0" indent="0" fontAlgn="auto">
              <a:lnSpc>
                <a:spcPct val="100000"/>
              </a:lnSpc>
              <a:buNone/>
            </a:pPr>
            <a:r>
              <a:rPr lang="en-US" sz="1200"/>
              <a:t>cd external/</a:t>
            </a:r>
            <a:endParaRPr lang="en-US" sz="1200"/>
          </a:p>
          <a:p>
            <a:pPr marL="0" indent="0" fontAlgn="auto">
              <a:lnSpc>
                <a:spcPct val="100000"/>
              </a:lnSpc>
              <a:buNone/>
            </a:pPr>
            <a:r>
              <a:rPr lang="en-US" sz="1200"/>
              <a:t>git clone https://github.com/01org/minigbm</a:t>
            </a:r>
            <a:endParaRPr lang="en-US" sz="1200"/>
          </a:p>
          <a:p>
            <a:pPr indent="0" fontAlgn="auto">
              <a:lnSpc>
                <a:spcPct val="100000"/>
              </a:lnSpc>
            </a:pPr>
            <a:r>
              <a:rPr lang="en-US" sz="1200"/>
              <a:t>integrate MESA and IAHwcomposer</a:t>
            </a:r>
            <a:endParaRPr lang="en-US" sz="1200"/>
          </a:p>
          <a:p>
            <a:pPr marL="0" indent="0" fontAlgn="auto">
              <a:lnSpc>
                <a:spcPct val="100000"/>
              </a:lnSpc>
              <a:buNone/>
            </a:pPr>
            <a:r>
              <a:rPr lang="en-US" sz="1200"/>
              <a:t>cd vendor/intel/external/</a:t>
            </a:r>
            <a:endParaRPr lang="en-US" sz="1200"/>
          </a:p>
          <a:p>
            <a:pPr marL="0" indent="0" fontAlgn="auto">
              <a:lnSpc>
                <a:spcPct val="100000"/>
              </a:lnSpc>
              <a:buNone/>
            </a:pPr>
            <a:r>
              <a:rPr lang="en-US" sz="1200"/>
              <a:t>git clone http://github.com/android-ia/external-mesa mesa</a:t>
            </a:r>
            <a:endParaRPr lang="en-US" sz="1200"/>
          </a:p>
          <a:p>
            <a:pPr marL="0" indent="0" fontAlgn="auto">
              <a:lnSpc>
                <a:spcPct val="100000"/>
              </a:lnSpc>
              <a:buNone/>
            </a:pPr>
            <a:r>
              <a:rPr lang="en-US" sz="1200"/>
              <a:t>git clone https://github.com/01org/IA-Hardware-Composer hwcomposer</a:t>
            </a:r>
            <a:endParaRPr lang="en-US" sz="1200"/>
          </a:p>
          <a:p>
            <a:pPr indent="0" fontAlgn="auto">
              <a:lnSpc>
                <a:spcPct val="100000"/>
              </a:lnSpc>
            </a:pPr>
            <a:r>
              <a:rPr lang="en-US" sz="1200"/>
              <a:t>    integrate drm from IVI M code</a:t>
            </a:r>
            <a:endParaRPr lang="en-US" sz="1200"/>
          </a:p>
          <a:p>
            <a:pPr marL="0" indent="0" fontAlgn="auto">
              <a:lnSpc>
                <a:spcPct val="100000"/>
              </a:lnSpc>
              <a:buNone/>
            </a:pPr>
            <a:r>
              <a:rPr lang="en-US" sz="1200"/>
              <a:t>(repo init -u ssh://android.intel.com/manifests -b integ/bxtp_ivi_m -m bxtp_ivi_m)</a:t>
            </a:r>
            <a:endParaRPr lang="en-US" sz="1200"/>
          </a:p>
          <a:p>
            <a:pPr marL="0" indent="0" fontAlgn="auto">
              <a:lnSpc>
                <a:spcPct val="100000"/>
              </a:lnSpc>
              <a:buNone/>
            </a:pPr>
            <a:r>
              <a:rPr lang="en-US" sz="1200"/>
              <a:t>cp (ivi m)/vendor/intel/external/drm-bxt (android o)/vendor/intel/external/drm-bxt</a:t>
            </a:r>
            <a:endParaRPr lang="en-US" sz="1200"/>
          </a:p>
        </p:txBody>
      </p:sp>
      <p:sp>
        <p:nvSpPr>
          <p:cNvPr id="4" name="Content Placeholder 3"/>
          <p:cNvSpPr>
            <a:spLocks noGrp="1"/>
          </p:cNvSpPr>
          <p:nvPr>
            <p:ph sz="half" idx="2"/>
          </p:nvPr>
        </p:nvSpPr>
        <p:spPr>
          <a:xfrm>
            <a:off x="6172200" y="995680"/>
            <a:ext cx="5181600" cy="5181600"/>
          </a:xfrm>
        </p:spPr>
        <p:txBody>
          <a:bodyPr>
            <a:normAutofit fontScale="90000" lnSpcReduction="20000"/>
          </a:bodyPr>
          <a:lstStyle/>
          <a:p>
            <a:pPr indent="0" fontAlgn="auto">
              <a:lnSpc>
                <a:spcPct val="100000"/>
              </a:lnSpc>
            </a:pPr>
            <a:r>
              <a:rPr lang="en-US" sz="1200"/>
              <a:t>    apply attached patches </a:t>
            </a:r>
            <a:endParaRPr lang="en-US" sz="1200"/>
          </a:p>
          <a:p>
            <a:pPr marL="0" indent="0" fontAlgn="auto">
              <a:lnSpc>
                <a:spcPct val="100000"/>
              </a:lnSpc>
              <a:buNone/>
            </a:pPr>
            <a:r>
              <a:rPr lang="en-US" sz="1200"/>
              <a:t>Todo: find a place to put patches, unzip attachment and apply to related projects</a:t>
            </a:r>
            <a:endParaRPr lang="en-US" sz="1200"/>
          </a:p>
          <a:p>
            <a:pPr marL="0" indent="0" fontAlgn="auto">
              <a:lnSpc>
                <a:spcPct val="100000"/>
              </a:lnSpc>
              <a:buNone/>
            </a:pPr>
            <a:r>
              <a:rPr lang="en-US" sz="1200"/>
              <a:t>https://android.intel.com:443/#/c/589940 Add repos to support mesa boot up on KBL board</a:t>
            </a:r>
            <a:endParaRPr lang="en-US" sz="1200"/>
          </a:p>
          <a:p>
            <a:pPr marL="0" indent="0" fontAlgn="auto">
              <a:lnSpc>
                <a:spcPct val="100000"/>
              </a:lnSpc>
              <a:buNone/>
            </a:pPr>
            <a:r>
              <a:rPr lang="en-US" sz="1200"/>
              <a:t>https://android.intel.com:443/#/c/590082 Debug: Remove aosp mesa3d and modify drm-bxt revision</a:t>
            </a:r>
            <a:endParaRPr lang="en-US" sz="1200"/>
          </a:p>
          <a:p>
            <a:pPr marL="0" indent="0" fontAlgn="auto">
              <a:lnSpc>
                <a:spcPct val="100000"/>
              </a:lnSpc>
              <a:buNone/>
            </a:pPr>
            <a:r>
              <a:rPr lang="en-US" sz="1200"/>
              <a:t>https://android.intel.com:443/#/c/589967 Add target kbl_rvp base on the icl_presi</a:t>
            </a:r>
            <a:endParaRPr lang="en-US" sz="1200"/>
          </a:p>
          <a:p>
            <a:pPr marL="0" indent="0" fontAlgn="auto">
              <a:lnSpc>
                <a:spcPct val="100000"/>
              </a:lnSpc>
              <a:buNone/>
            </a:pPr>
            <a:r>
              <a:rPr lang="en-US" sz="1200"/>
              <a:t>https://android.intel.com:443/#/c/589820 Add mesa graphics file in the mixin groups</a:t>
            </a:r>
            <a:endParaRPr lang="en-US" sz="1200"/>
          </a:p>
          <a:p>
            <a:pPr marL="0" indent="0" fontAlgn="auto">
              <a:lnSpc>
                <a:spcPct val="100000"/>
              </a:lnSpc>
              <a:buNone/>
            </a:pPr>
            <a:r>
              <a:rPr lang="en-US" sz="1200"/>
              <a:t>https://android.intel.com:443/#/c/590110 Add disk-bus for kbl</a:t>
            </a:r>
            <a:endParaRPr lang="en-US" sz="1200"/>
          </a:p>
          <a:p>
            <a:pPr marL="0" indent="0" fontAlgn="auto">
              <a:lnSpc>
                <a:spcPct val="100000"/>
              </a:lnSpc>
              <a:buNone/>
            </a:pPr>
            <a:r>
              <a:rPr lang="en-US" sz="1200"/>
              <a:t>https://android.intel.com:443/#/c/590111 Add the serialport1 for kbl</a:t>
            </a:r>
            <a:endParaRPr lang="en-US" sz="1200"/>
          </a:p>
          <a:p>
            <a:pPr marL="0" indent="0" fontAlgn="auto">
              <a:lnSpc>
                <a:spcPct val="100000"/>
              </a:lnSpc>
              <a:buNone/>
            </a:pPr>
            <a:r>
              <a:rPr lang="en-US" sz="1200"/>
              <a:t>https://android.intel.com:443/#/c/590126 Add the googediff file for KBL</a:t>
            </a:r>
            <a:endParaRPr lang="en-US" sz="1200"/>
          </a:p>
          <a:p>
            <a:pPr marL="0" indent="0" fontAlgn="auto">
              <a:lnSpc>
                <a:spcPct val="100000"/>
              </a:lnSpc>
              <a:buNone/>
            </a:pPr>
            <a:r>
              <a:rPr lang="en-US" sz="1200"/>
              <a:t>https://android.intel.com/#/c/590628 Fix the target name compare by full name</a:t>
            </a:r>
            <a:endParaRPr lang="en-US" sz="1200"/>
          </a:p>
          <a:p>
            <a:pPr indent="0" fontAlgn="auto">
              <a:lnSpc>
                <a:spcPct val="100000"/>
              </a:lnSpc>
            </a:pPr>
            <a:r>
              <a:rPr lang="en-US" sz="1200"/>
              <a:t>     compile</a:t>
            </a:r>
            <a:endParaRPr lang="en-US" sz="1200"/>
          </a:p>
          <a:p>
            <a:pPr indent="0" fontAlgn="auto">
              <a:lnSpc>
                <a:spcPct val="100000"/>
              </a:lnSpc>
            </a:pPr>
            <a:endParaRPr lang="en-US" sz="1200"/>
          </a:p>
          <a:p>
            <a:pPr marL="0" indent="0" fontAlgn="auto">
              <a:lnSpc>
                <a:spcPct val="100000"/>
              </a:lnSpc>
              <a:buNone/>
            </a:pPr>
            <a:r>
              <a:rPr lang="en-US" sz="1200"/>
              <a:t>device/intel/mixins/mixin-update</a:t>
            </a:r>
            <a:endParaRPr lang="en-US" sz="1200"/>
          </a:p>
          <a:p>
            <a:pPr marL="0" indent="0" fontAlgn="auto">
              <a:lnSpc>
                <a:spcPct val="100000"/>
              </a:lnSpc>
              <a:buNone/>
            </a:pPr>
            <a:r>
              <a:rPr lang="en-US" sz="1200"/>
              <a:t>source build/envsetup.sh</a:t>
            </a:r>
            <a:endParaRPr lang="en-US" sz="1200"/>
          </a:p>
          <a:p>
            <a:pPr marL="0" indent="0" fontAlgn="auto">
              <a:lnSpc>
                <a:spcPct val="100000"/>
              </a:lnSpc>
              <a:buNone/>
            </a:pPr>
            <a:r>
              <a:rPr lang="en-US" sz="1200"/>
              <a:t>lunch 34 (kbl_rvp-userdebug)</a:t>
            </a:r>
            <a:endParaRPr lang="en-US" sz="1200"/>
          </a:p>
          <a:p>
            <a:pPr marL="0" indent="0" fontAlgn="auto">
              <a:lnSpc>
                <a:spcPct val="100000"/>
              </a:lnSpc>
              <a:buNone/>
            </a:pPr>
            <a:r>
              <a:rPr lang="en-US" sz="1200"/>
              <a:t>make -j33 flashfiles</a:t>
            </a:r>
            <a:endParaRPr lang="en-US" sz="1200"/>
          </a:p>
        </p:txBody>
      </p:sp>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323215"/>
          </a:xfrm>
        </p:spPr>
        <p:txBody>
          <a:bodyPr>
            <a:normAutofit fontScale="90000"/>
          </a:bodyPr>
          <a:lstStyle/>
          <a:p>
            <a:r>
              <a:rPr lang="en-US" sz="3200"/>
              <a:t>Android KVM Boot</a:t>
            </a:r>
            <a:endParaRPr lang="en-US" sz="3200"/>
          </a:p>
        </p:txBody>
      </p:sp>
      <p:sp>
        <p:nvSpPr>
          <p:cNvPr id="3" name="Content Placeholder 2"/>
          <p:cNvSpPr>
            <a:spLocks noGrp="1"/>
          </p:cNvSpPr>
          <p:nvPr>
            <p:ph sz="half" idx="1"/>
          </p:nvPr>
        </p:nvSpPr>
        <p:spPr>
          <a:xfrm>
            <a:off x="838200" y="1009650"/>
            <a:ext cx="5181600" cy="5753735"/>
          </a:xfrm>
        </p:spPr>
        <p:txBody>
          <a:bodyPr>
            <a:normAutofit fontScale="47500" lnSpcReduction="20000"/>
          </a:bodyPr>
          <a:lstStyle/>
          <a:p>
            <a:pPr indent="0" fontAlgn="auto">
              <a:lnSpc>
                <a:spcPct val="150000"/>
              </a:lnSpc>
            </a:pPr>
            <a:r>
              <a:rPr lang="en-US"/>
              <a:t>First get the minimal Ubuntu: https://help.ubuntu.com/community/Installation/MinimalCD</a:t>
            </a:r>
            <a:endParaRPr lang="en-US"/>
          </a:p>
          <a:p>
            <a:pPr indent="0" fontAlgn="auto">
              <a:lnSpc>
                <a:spcPct val="150000"/>
              </a:lnSpc>
            </a:pPr>
            <a:r>
              <a:rPr lang="en-US"/>
              <a:t>Burn to USB using Rufus.</a:t>
            </a:r>
            <a:endParaRPr lang="en-US"/>
          </a:p>
          <a:p>
            <a:pPr indent="0" fontAlgn="auto">
              <a:lnSpc>
                <a:spcPct val="150000"/>
              </a:lnSpc>
            </a:pPr>
            <a:r>
              <a:rPr lang="en-US"/>
              <a:t>Install command line Ubuntu.</a:t>
            </a:r>
            <a:endParaRPr lang="en-US"/>
          </a:p>
          <a:p>
            <a:pPr indent="0" fontAlgn="auto">
              <a:lnSpc>
                <a:spcPct val="150000"/>
              </a:lnSpc>
            </a:pPr>
            <a:r>
              <a:rPr lang="en-US"/>
              <a:t>Ubuntu Setup</a:t>
            </a:r>
            <a:endParaRPr lang="en-US"/>
          </a:p>
          <a:p>
            <a:pPr indent="0" fontAlgn="auto">
              <a:lnSpc>
                <a:spcPct val="150000"/>
              </a:lnSpc>
            </a:pPr>
            <a:r>
              <a:rPr lang="en-US"/>
              <a:t>    https://askubuntu.com/questions/44418/how-to-enable-root-login</a:t>
            </a:r>
            <a:endParaRPr lang="en-US"/>
          </a:p>
          <a:p>
            <a:pPr indent="0" fontAlgn="auto">
              <a:lnSpc>
                <a:spcPct val="150000"/>
              </a:lnSpc>
            </a:pPr>
            <a:r>
              <a:rPr lang="en-US"/>
              <a:t>    https://thishosting.rocks/how-to-enable-ssh-on-ubuntu/</a:t>
            </a:r>
            <a:endParaRPr lang="en-US"/>
          </a:p>
          <a:p>
            <a:pPr indent="0" fontAlgn="auto">
              <a:lnSpc>
                <a:spcPct val="150000"/>
              </a:lnSpc>
            </a:pPr>
            <a:r>
              <a:rPr lang="en-US"/>
              <a:t>    https://askubuntu.com/questions/469143/how-to-enable-ssh-root-access-on-ubuntu-14-04</a:t>
            </a:r>
            <a:endParaRPr lang="en-US"/>
          </a:p>
          <a:p>
            <a:pPr indent="0" fontAlgn="auto">
              <a:lnSpc>
                <a:spcPct val="150000"/>
              </a:lnSpc>
            </a:pPr>
            <a:r>
              <a:rPr lang="en-US"/>
              <a:t>GVT Setup</a:t>
            </a:r>
            <a:endParaRPr lang="en-US"/>
          </a:p>
          <a:p>
            <a:pPr indent="0" fontAlgn="auto">
              <a:lnSpc>
                <a:spcPct val="150000"/>
              </a:lnSpc>
            </a:pPr>
            <a:r>
              <a:rPr lang="en-US"/>
              <a:t>    https://github.com/intel/gvt-linux/wiki/GVTg_Setup_Guide</a:t>
            </a:r>
            <a:endParaRPr lang="en-US"/>
          </a:p>
          <a:p>
            <a:pPr indent="0" fontAlgn="auto">
              <a:lnSpc>
                <a:spcPct val="150000"/>
              </a:lnSpc>
            </a:pPr>
            <a:r>
              <a:rPr lang="en-US"/>
              <a:t>        Before 3.2.2</a:t>
            </a:r>
            <a:endParaRPr lang="en-US"/>
          </a:p>
          <a:p>
            <a:pPr indent="0" fontAlgn="auto">
              <a:lnSpc>
                <a:spcPct val="150000"/>
              </a:lnSpc>
            </a:pPr>
            <a:r>
              <a:rPr lang="en-US"/>
              <a:t>            apt install bison flex</a:t>
            </a:r>
            <a:endParaRPr lang="en-US"/>
          </a:p>
          <a:p>
            <a:pPr indent="0" fontAlgn="auto">
              <a:lnSpc>
                <a:spcPct val="150000"/>
              </a:lnSpc>
            </a:pPr>
            <a:r>
              <a:rPr lang="en-US"/>
              <a:t>        make -j8 &amp;&amp; make bzImage &amp;&amp; make modules</a:t>
            </a:r>
            <a:endParaRPr lang="en-US"/>
          </a:p>
          <a:p>
            <a:pPr indent="0" fontAlgn="auto">
              <a:lnSpc>
                <a:spcPct val="150000"/>
              </a:lnSpc>
            </a:pPr>
            <a:r>
              <a:rPr lang="en-US"/>
              <a:t>        make modules_install &amp;&amp; make install</a:t>
            </a:r>
            <a:endParaRPr lang="en-US"/>
          </a:p>
        </p:txBody>
      </p:sp>
      <p:sp>
        <p:nvSpPr>
          <p:cNvPr id="4" name="Content Placeholder 3"/>
          <p:cNvSpPr>
            <a:spLocks noGrp="1"/>
          </p:cNvSpPr>
          <p:nvPr>
            <p:ph sz="half" idx="2"/>
          </p:nvPr>
        </p:nvSpPr>
        <p:spPr>
          <a:xfrm>
            <a:off x="6172200" y="366395"/>
            <a:ext cx="5181600" cy="6271260"/>
          </a:xfrm>
        </p:spPr>
        <p:txBody>
          <a:bodyPr>
            <a:normAutofit fontScale="47500" lnSpcReduction="20000"/>
          </a:bodyPr>
          <a:lstStyle/>
          <a:p>
            <a:r>
              <a:rPr lang="en-US"/>
              <a:t>Android Guest</a:t>
            </a:r>
            <a:endParaRPr lang="en-US"/>
          </a:p>
          <a:p>
            <a:pPr marL="0" indent="0">
              <a:buNone/>
            </a:pPr>
            <a:r>
              <a:rPr lang="en-US"/>
              <a:t>    Download ISO from here and burn onto USB http://www.android-x86.org/</a:t>
            </a:r>
            <a:endParaRPr lang="en-US"/>
          </a:p>
          <a:p>
            <a:pPr marL="0" indent="0">
              <a:buNone/>
            </a:pPr>
            <a:r>
              <a:rPr lang="en-US"/>
              <a:t>    Create a QEMU script similar to one below and use it to launch Android VM</a:t>
            </a:r>
            <a:endParaRPr lang="en-US"/>
          </a:p>
          <a:p>
            <a:pPr marL="0" indent="0">
              <a:buNone/>
            </a:pPr>
            <a:r>
              <a:rPr lang="en-US"/>
              <a:t>    Download and run PerformanceMobile Test by PassMark and GeekBench</a:t>
            </a:r>
            <a:endParaRPr lang="en-US"/>
          </a:p>
          <a:p>
            <a:pPr marL="0" indent="0">
              <a:buNone/>
            </a:pPr>
            <a:r>
              <a:rPr lang="en-US"/>
              <a:t>    Login </a:t>
            </a:r>
            <a:r>
              <a:rPr lang="en-US" altLang="en-US"/>
              <a:t>User/Password</a:t>
            </a:r>
            <a:endParaRPr lang="en-US" altLang="en-US"/>
          </a:p>
          <a:p>
            <a:r>
              <a:rPr lang="en-US" altLang="en-US"/>
              <a:t>QEMU Scripts</a:t>
            </a:r>
            <a:endParaRPr lang="en-US" altLang="en-US"/>
          </a:p>
          <a:p>
            <a:pPr marL="0" indent="0">
              <a:buNone/>
            </a:pPr>
            <a:r>
              <a:rPr lang="en-US" altLang="en-US"/>
              <a:t>#!/bin/bash</a:t>
            </a:r>
            <a:endParaRPr lang="en-US" altLang="en-US"/>
          </a:p>
          <a:p>
            <a:pPr marL="0" indent="0">
              <a:buNone/>
            </a:pPr>
            <a:r>
              <a:rPr lang="en-US" altLang="en-US"/>
              <a:t>VGPU1=&lt;OUTPUT FROM UUID COMMAND&gt;</a:t>
            </a:r>
            <a:endParaRPr lang="en-US" altLang="en-US"/>
          </a:p>
          <a:p>
            <a:pPr marL="0" indent="0">
              <a:buNone/>
            </a:pPr>
            <a:r>
              <a:rPr lang="en-US" altLang="en-US"/>
              <a:t>echo 0x32 &gt; /sys/class/drm/card0/gvt_disp_ports_mask</a:t>
            </a:r>
            <a:endParaRPr lang="en-US" altLang="en-US"/>
          </a:p>
          <a:p>
            <a:pPr marL="0" indent="0">
              <a:buNone/>
            </a:pPr>
            <a:r>
              <a:rPr lang="en-US" altLang="en-US"/>
              <a:t>echo $VGPU1 &gt; "/sys/bus/pci/devices/XXXXX/mdev_supported_types/i915-GVTg_V5_4/create"</a:t>
            </a:r>
            <a:endParaRPr lang="en-US" altLang="en-US"/>
          </a:p>
          <a:p>
            <a:r>
              <a:rPr lang="en-US" altLang="en-US"/>
              <a:t>    Use this to save output from uuid command</a:t>
            </a:r>
            <a:endParaRPr lang="en-US" altLang="en-US"/>
          </a:p>
          <a:p>
            <a:r>
              <a:rPr lang="en-US" altLang="en-US"/>
              <a:t>    mdev_supported types will only show up after reboot into GVT modifed kernel</a:t>
            </a:r>
            <a:endParaRPr lang="en-US" altLang="en-US"/>
          </a:p>
          <a:p>
            <a:r>
              <a:rPr lang="en-US" altLang="en-US"/>
              <a:t>Notes</a:t>
            </a:r>
            <a:endParaRPr lang="en-US" altLang="en-US"/>
          </a:p>
          <a:p>
            <a:pPr marL="0" indent="0">
              <a:buNone/>
            </a:pPr>
            <a:r>
              <a:rPr lang="en-US" altLang="en-US"/>
              <a:t>    Use lsusb to figure out hostbus and hostaddr</a:t>
            </a:r>
            <a:endParaRPr lang="en-US" altLang="en-US"/>
          </a:p>
          <a:p>
            <a:r>
              <a:rPr lang="en-US" altLang="en-US"/>
              <a:t>To create the qcow2 file execute this command</a:t>
            </a:r>
            <a:endParaRPr lang="en-US" altLang="en-US"/>
          </a:p>
          <a:p>
            <a:pPr marL="0" indent="0">
              <a:buNone/>
            </a:pPr>
            <a:r>
              <a:rPr lang="en-US" altLang="en-US"/>
              <a:t>    qemu-img create -f qcow2 win10.qcow2 60g</a:t>
            </a:r>
            <a:endParaRPr lang="en-US" altLang="en-US"/>
          </a:p>
          <a:p>
            <a:r>
              <a:rPr lang="en-US" altLang="en-US"/>
              <a:t>For the ovmf.fd file</a:t>
            </a:r>
            <a:endParaRPr lang="en-US" altLang="en-US"/>
          </a:p>
          <a:p>
            <a:pPr marL="0" indent="0">
              <a:buNone/>
            </a:pPr>
            <a:r>
              <a:rPr lang="en-US" altLang="en-US"/>
              <a:t>    apt install ovmf</a:t>
            </a:r>
            <a:endParaRPr lang="en-US" altLang="en-US"/>
          </a:p>
          <a:p>
            <a:pPr marL="0" indent="0">
              <a:buNone/>
            </a:pPr>
            <a:r>
              <a:rPr lang="en-US" altLang="en-US"/>
              <a:t>    find / -name "*OVMF*"</a:t>
            </a:r>
            <a:endParaRPr lang="en-US" altLang="en-US"/>
          </a:p>
          <a:p>
            <a:pPr marL="0" indent="0">
              <a:buNone/>
            </a:pPr>
            <a:r>
              <a:rPr lang="en-US" altLang="en-US"/>
              <a:t>        This should result in several files located on the system, point to one of these</a:t>
            </a:r>
            <a:endParaRPr lang="en-US" alt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Virtualization History</a:t>
            </a:r>
            <a:endParaRPr lang="en-US" dirty="0"/>
          </a:p>
        </p:txBody>
      </p:sp>
      <p:pic>
        <p:nvPicPr>
          <p:cNvPr id="1026" name="Picture 2" descr="http://images0.cnblogs.com/blog2015/697113/201506/051254593325048.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90075" y="1998925"/>
            <a:ext cx="9077325" cy="4495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24840"/>
          </a:xfrm>
        </p:spPr>
        <p:txBody>
          <a:bodyPr>
            <a:normAutofit fontScale="90000"/>
          </a:bodyPr>
          <a:lstStyle/>
          <a:p>
            <a:r>
              <a:rPr lang="en-US" dirty="0" smtClean="0"/>
              <a:t>KVM Framework</a:t>
            </a:r>
            <a:endParaRPr lang="en-US" dirty="0"/>
          </a:p>
        </p:txBody>
      </p:sp>
      <p:sp>
        <p:nvSpPr>
          <p:cNvPr id="4" name="Rectangle 3"/>
          <p:cNvSpPr/>
          <p:nvPr/>
        </p:nvSpPr>
        <p:spPr>
          <a:xfrm>
            <a:off x="189390" y="1690688"/>
            <a:ext cx="6096000" cy="3415030"/>
          </a:xfrm>
          <a:prstGeom prst="rect">
            <a:avLst/>
          </a:prstGeom>
        </p:spPr>
        <p:txBody>
          <a:bodyPr wrap="square">
            <a:spAutoFit/>
          </a:bodyPr>
          <a:lstStyle/>
          <a:p>
            <a:r>
              <a:rPr lang="en-US" altLang="zh-CN" dirty="0" smtClean="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是基于虚拟化扩展（</a:t>
            </a:r>
            <a:r>
              <a:rPr lang="en-US" altLang="zh-CN" dirty="0">
                <a:solidFill>
                  <a:srgbClr val="4B4B4B"/>
                </a:solidFill>
                <a:latin typeface="Verdana" panose="020B0604030504040204" pitchFamily="34" charset="0"/>
              </a:rPr>
              <a:t>Intel VT </a:t>
            </a:r>
            <a:r>
              <a:rPr lang="zh-CN" altLang="en-US" dirty="0">
                <a:solidFill>
                  <a:srgbClr val="4B4B4B"/>
                </a:solidFill>
                <a:latin typeface="Verdana" panose="020B0604030504040204" pitchFamily="34" charset="0"/>
              </a:rPr>
              <a:t>或者 </a:t>
            </a:r>
            <a:r>
              <a:rPr lang="en-US" altLang="zh-CN" dirty="0">
                <a:solidFill>
                  <a:srgbClr val="4B4B4B"/>
                </a:solidFill>
                <a:latin typeface="Verdana" panose="020B0604030504040204" pitchFamily="34" charset="0"/>
              </a:rPr>
              <a:t>AMD-V</a:t>
            </a:r>
            <a:r>
              <a:rPr lang="zh-CN" altLang="en-US" dirty="0">
                <a:solidFill>
                  <a:srgbClr val="4B4B4B"/>
                </a:solidFill>
                <a:latin typeface="Verdana" panose="020B0604030504040204" pitchFamily="34" charset="0"/>
              </a:rPr>
              <a:t>）的 </a:t>
            </a:r>
            <a:r>
              <a:rPr lang="en-US" altLang="zh-CN" dirty="0">
                <a:solidFill>
                  <a:srgbClr val="4B4B4B"/>
                </a:solidFill>
                <a:latin typeface="Verdana" panose="020B0604030504040204" pitchFamily="34" charset="0"/>
              </a:rPr>
              <a:t>X86 </a:t>
            </a:r>
            <a:r>
              <a:rPr lang="zh-CN" altLang="en-US" dirty="0">
                <a:solidFill>
                  <a:srgbClr val="4B4B4B"/>
                </a:solidFill>
                <a:latin typeface="Verdana" panose="020B0604030504040204" pitchFamily="34" charset="0"/>
              </a:rPr>
              <a:t>硬件的开源的 </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原生的全虚拟化解决方案。</a:t>
            </a:r>
            <a:r>
              <a:rPr lang="en-US" altLang="zh-CN"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中，虚拟机被实现为常规的 </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进程，由标准 </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调度程序进行调度；虚机的每个虚拟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被实现为一个常规的 </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进程。这使得 </a:t>
            </a:r>
            <a:r>
              <a:rPr lang="en-US" altLang="zh-CN" dirty="0">
                <a:solidFill>
                  <a:srgbClr val="4B4B4B"/>
                </a:solidFill>
                <a:latin typeface="Verdana" panose="020B0604030504040204" pitchFamily="34" charset="0"/>
              </a:rPr>
              <a:t>KMV </a:t>
            </a:r>
            <a:r>
              <a:rPr lang="zh-CN" altLang="en-US" dirty="0">
                <a:solidFill>
                  <a:srgbClr val="4B4B4B"/>
                </a:solidFill>
                <a:latin typeface="Verdana" panose="020B0604030504040204" pitchFamily="34" charset="0"/>
              </a:rPr>
              <a:t>能够使用 </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内核的已有功能。</a:t>
            </a:r>
            <a:endParaRPr lang="zh-CN" altLang="en-US" dirty="0">
              <a:solidFill>
                <a:srgbClr val="4B4B4B"/>
              </a:solidFill>
              <a:latin typeface="Verdana" panose="020B0604030504040204" pitchFamily="34" charset="0"/>
            </a:endParaRPr>
          </a:p>
          <a:p>
            <a:r>
              <a:rPr lang="zh-CN" altLang="en-US" dirty="0" smtClean="0">
                <a:solidFill>
                  <a:srgbClr val="4B4B4B"/>
                </a:solidFill>
                <a:latin typeface="Verdana" panose="020B0604030504040204" pitchFamily="34" charset="0"/>
              </a:rPr>
              <a:t>但</a:t>
            </a:r>
            <a:r>
              <a:rPr lang="zh-CN" altLang="en-US" dirty="0">
                <a:solidFill>
                  <a:srgbClr val="4B4B4B"/>
                </a:solidFill>
                <a:latin typeface="Verdana" panose="020B0604030504040204" pitchFamily="34" charset="0"/>
              </a:rPr>
              <a:t>是，</a:t>
            </a:r>
            <a:r>
              <a:rPr lang="en-US" altLang="zh-CN"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本身不执行任何硬件模拟，需要客户空间程序通过 </a:t>
            </a:r>
            <a:r>
              <a:rPr lang="en-US" altLang="zh-CN" dirty="0">
                <a:solidFill>
                  <a:srgbClr val="4B4B4B"/>
                </a:solidFill>
                <a:latin typeface="Verdana" panose="020B0604030504040204" pitchFamily="34" charset="0"/>
              </a:rPr>
              <a:t>/dev/</a:t>
            </a:r>
            <a:r>
              <a:rPr lang="en-US" altLang="zh-CN" dirty="0" err="1">
                <a:solidFill>
                  <a:srgbClr val="4B4B4B"/>
                </a:solidFill>
                <a:latin typeface="Verdana" panose="020B0604030504040204" pitchFamily="34" charset="0"/>
              </a:rPr>
              <a:t>kvm</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接口设置一个客户机虚拟服务器的地址空间，向它提供模拟的 </a:t>
            </a:r>
            <a:r>
              <a:rPr lang="en-US" altLang="zh-CN" dirty="0">
                <a:solidFill>
                  <a:srgbClr val="4B4B4B"/>
                </a:solidFill>
                <a:latin typeface="Verdana" panose="020B0604030504040204" pitchFamily="34" charset="0"/>
              </a:rPr>
              <a:t>I/O</a:t>
            </a:r>
            <a:r>
              <a:rPr lang="zh-CN" altLang="en-US" dirty="0">
                <a:solidFill>
                  <a:srgbClr val="4B4B4B"/>
                </a:solidFill>
                <a:latin typeface="Verdana" panose="020B0604030504040204" pitchFamily="34" charset="0"/>
              </a:rPr>
              <a:t>，并将它的视频显示映射回宿主的显示屏。目前这个应用程序是 </a:t>
            </a:r>
            <a:r>
              <a:rPr lang="en-US" altLang="zh-CN" dirty="0">
                <a:solidFill>
                  <a:srgbClr val="4B4B4B"/>
                </a:solidFill>
                <a:latin typeface="Verdana" panose="020B0604030504040204" pitchFamily="34" charset="0"/>
              </a:rPr>
              <a:t>QEMU</a:t>
            </a:r>
            <a:r>
              <a:rPr lang="zh-CN" altLang="en-US" dirty="0">
                <a:solidFill>
                  <a:srgbClr val="4B4B4B"/>
                </a:solidFill>
                <a:latin typeface="Verdana" panose="020B0604030504040204" pitchFamily="34" charset="0"/>
              </a:rPr>
              <a:t>。</a:t>
            </a:r>
            <a:endParaRPr lang="zh-CN" altLang="en-US" dirty="0">
              <a:solidFill>
                <a:srgbClr val="4B4B4B"/>
              </a:solidFill>
              <a:latin typeface="Verdana" panose="020B0604030504040204" pitchFamily="34" charset="0"/>
            </a:endParaRPr>
          </a:p>
          <a:p>
            <a:r>
              <a:rPr lang="zh-CN" altLang="en-US" dirty="0">
                <a:solidFill>
                  <a:srgbClr val="4B4B4B"/>
                </a:solidFill>
                <a:latin typeface="Verdana" panose="020B0604030504040204" pitchFamily="34" charset="0"/>
              </a:rPr>
              <a:t> </a:t>
            </a:r>
            <a:endParaRPr lang="zh-CN" altLang="en-US" dirty="0">
              <a:solidFill>
                <a:srgbClr val="4B4B4B"/>
              </a:solidFill>
              <a:latin typeface="Verdana" panose="020B0604030504040204" pitchFamily="34" charset="0"/>
            </a:endParaRPr>
          </a:p>
          <a:p>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上的用户空间、内核空间和虚机：</a:t>
            </a:r>
            <a:endParaRPr lang="zh-CN" altLang="en-US" b="0" i="0" dirty="0">
              <a:solidFill>
                <a:srgbClr val="4B4B4B"/>
              </a:solidFill>
              <a:effectLst/>
              <a:latin typeface="Verdana" panose="020B0604030504040204" pitchFamily="34" charset="0"/>
            </a:endParaRPr>
          </a:p>
        </p:txBody>
      </p:sp>
      <p:pic>
        <p:nvPicPr>
          <p:cNvPr id="2050" name="Picture 2" descr="http://images0.cnblogs.com/blog2015/697113/201505/31154434923404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38150" y="1690688"/>
            <a:ext cx="5149049" cy="45243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89390" y="5302320"/>
            <a:ext cx="6096000" cy="1600438"/>
          </a:xfrm>
          <a:prstGeom prst="rect">
            <a:avLst/>
          </a:prstGeom>
        </p:spPr>
        <p:txBody>
          <a:bodyPr>
            <a:spAutoFit/>
          </a:bodyPr>
          <a:lstStyle/>
          <a:p>
            <a:pPr marL="342900" indent="-342900">
              <a:buFont typeface="+mj-lt"/>
              <a:buAutoNum type="arabicPeriod"/>
            </a:pPr>
            <a:r>
              <a:rPr lang="en-US" altLang="zh-CN" sz="1400" dirty="0">
                <a:solidFill>
                  <a:srgbClr val="4B4B4B"/>
                </a:solidFill>
                <a:latin typeface="Verdana" panose="020B0604030504040204" pitchFamily="34" charset="0"/>
              </a:rPr>
              <a:t>Guest</a:t>
            </a:r>
            <a:r>
              <a:rPr lang="zh-CN" altLang="en-US" sz="1400" dirty="0">
                <a:solidFill>
                  <a:srgbClr val="4B4B4B"/>
                </a:solidFill>
                <a:latin typeface="Verdana" panose="020B0604030504040204" pitchFamily="34" charset="0"/>
              </a:rPr>
              <a:t>：客户机系统，包括</a:t>
            </a:r>
            <a:r>
              <a:rPr lang="en-US" altLang="zh-CN" sz="1400" dirty="0">
                <a:solidFill>
                  <a:srgbClr val="4B4B4B"/>
                </a:solidFill>
                <a:latin typeface="Verdana" panose="020B0604030504040204" pitchFamily="34" charset="0"/>
              </a:rPr>
              <a:t>CPU</a:t>
            </a:r>
            <a:r>
              <a:rPr lang="zh-CN" altLang="en-US" sz="1400" dirty="0">
                <a:solidFill>
                  <a:srgbClr val="4B4B4B"/>
                </a:solidFill>
                <a:latin typeface="Verdana" panose="020B0604030504040204" pitchFamily="34" charset="0"/>
              </a:rPr>
              <a:t>（</a:t>
            </a:r>
            <a:r>
              <a:rPr lang="en-US" altLang="zh-CN" sz="1400" dirty="0">
                <a:solidFill>
                  <a:srgbClr val="4B4B4B"/>
                </a:solidFill>
                <a:latin typeface="Verdana" panose="020B0604030504040204" pitchFamily="34" charset="0"/>
              </a:rPr>
              <a:t>vCPU</a:t>
            </a:r>
            <a:r>
              <a:rPr lang="zh-CN" altLang="en-US" sz="1400" dirty="0">
                <a:solidFill>
                  <a:srgbClr val="4B4B4B"/>
                </a:solidFill>
                <a:latin typeface="Verdana" panose="020B0604030504040204" pitchFamily="34" charset="0"/>
              </a:rPr>
              <a:t>）、内存、驱动（</a:t>
            </a:r>
            <a:r>
              <a:rPr lang="en-US" altLang="zh-CN" sz="1400" dirty="0">
                <a:solidFill>
                  <a:srgbClr val="4B4B4B"/>
                </a:solidFill>
                <a:latin typeface="Verdana" panose="020B0604030504040204" pitchFamily="34" charset="0"/>
              </a:rPr>
              <a:t>Console</a:t>
            </a:r>
            <a:r>
              <a:rPr lang="zh-CN" altLang="en-US" sz="1400" dirty="0">
                <a:solidFill>
                  <a:srgbClr val="4B4B4B"/>
                </a:solidFill>
                <a:latin typeface="Verdana" panose="020B0604030504040204" pitchFamily="34" charset="0"/>
              </a:rPr>
              <a:t>、网卡、</a:t>
            </a:r>
            <a:r>
              <a:rPr lang="en-US" altLang="zh-CN" sz="1400" dirty="0">
                <a:solidFill>
                  <a:srgbClr val="4B4B4B"/>
                </a:solidFill>
                <a:latin typeface="Verdana" panose="020B0604030504040204" pitchFamily="34" charset="0"/>
              </a:rPr>
              <a:t>I/O </a:t>
            </a:r>
            <a:r>
              <a:rPr lang="zh-CN" altLang="en-US" sz="1400" dirty="0">
                <a:solidFill>
                  <a:srgbClr val="4B4B4B"/>
                </a:solidFill>
                <a:latin typeface="Verdana" panose="020B0604030504040204" pitchFamily="34" charset="0"/>
              </a:rPr>
              <a:t>设备驱动等），被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置于一种受限制的 </a:t>
            </a:r>
            <a:r>
              <a:rPr lang="en-US" altLang="zh-CN" sz="1400" dirty="0">
                <a:solidFill>
                  <a:srgbClr val="4B4B4B"/>
                </a:solidFill>
                <a:latin typeface="Verdana" panose="020B0604030504040204" pitchFamily="34" charset="0"/>
              </a:rPr>
              <a:t>CPU </a:t>
            </a:r>
            <a:r>
              <a:rPr lang="zh-CN" altLang="en-US" sz="1400" dirty="0">
                <a:solidFill>
                  <a:srgbClr val="4B4B4B"/>
                </a:solidFill>
                <a:latin typeface="Verdana" panose="020B0604030504040204" pitchFamily="34" charset="0"/>
              </a:rPr>
              <a:t>模式下运行。</a:t>
            </a:r>
            <a:endParaRPr lang="zh-CN" altLang="en-US" sz="1400" dirty="0">
              <a:solidFill>
                <a:srgbClr val="4B4B4B"/>
              </a:solidFill>
              <a:latin typeface="Verdana" panose="020B0604030504040204" pitchFamily="34" charset="0"/>
            </a:endParaRPr>
          </a:p>
          <a:p>
            <a:pPr marL="342900" indent="-342900">
              <a:buFont typeface="+mj-lt"/>
              <a:buAutoNum type="arabicPeriod"/>
            </a:pPr>
            <a:r>
              <a:rPr lang="en-US" altLang="zh-CN" sz="1400" dirty="0">
                <a:solidFill>
                  <a:srgbClr val="4B4B4B"/>
                </a:solidFill>
                <a:latin typeface="Verdana" panose="020B0604030504040204" pitchFamily="34" charset="0"/>
              </a:rPr>
              <a:t>KVM</a:t>
            </a:r>
            <a:r>
              <a:rPr lang="zh-CN" altLang="en-US" sz="1400" dirty="0">
                <a:solidFill>
                  <a:srgbClr val="4B4B4B"/>
                </a:solidFill>
                <a:latin typeface="Verdana" panose="020B0604030504040204" pitchFamily="34" charset="0"/>
              </a:rPr>
              <a:t>：运行在内核空间，提供</a:t>
            </a:r>
            <a:r>
              <a:rPr lang="en-US" altLang="zh-CN" sz="1400" dirty="0">
                <a:solidFill>
                  <a:srgbClr val="4B4B4B"/>
                </a:solidFill>
                <a:latin typeface="Verdana" panose="020B0604030504040204" pitchFamily="34" charset="0"/>
              </a:rPr>
              <a:t>CPU </a:t>
            </a:r>
            <a:r>
              <a:rPr lang="zh-CN" altLang="en-US" sz="1400" dirty="0">
                <a:solidFill>
                  <a:srgbClr val="4B4B4B"/>
                </a:solidFill>
                <a:latin typeface="Verdana" panose="020B0604030504040204" pitchFamily="34" charset="0"/>
              </a:rPr>
              <a:t>和内存的虚级化，以及客户机的 </a:t>
            </a:r>
            <a:r>
              <a:rPr lang="en-US" altLang="zh-CN" sz="1400" dirty="0">
                <a:solidFill>
                  <a:srgbClr val="4B4B4B"/>
                </a:solidFill>
                <a:latin typeface="Verdana" panose="020B0604030504040204" pitchFamily="34" charset="0"/>
              </a:rPr>
              <a:t>I/O </a:t>
            </a:r>
            <a:r>
              <a:rPr lang="zh-CN" altLang="en-US" sz="1400" dirty="0">
                <a:solidFill>
                  <a:srgbClr val="4B4B4B"/>
                </a:solidFill>
                <a:latin typeface="Verdana" panose="020B0604030504040204" pitchFamily="34" charset="0"/>
              </a:rPr>
              <a:t>拦截。</a:t>
            </a:r>
            <a:r>
              <a:rPr lang="en-US" altLang="zh-CN" sz="1400" dirty="0">
                <a:solidFill>
                  <a:srgbClr val="4B4B4B"/>
                </a:solidFill>
                <a:latin typeface="Verdana" panose="020B0604030504040204" pitchFamily="34" charset="0"/>
              </a:rPr>
              <a:t>Guest </a:t>
            </a:r>
            <a:r>
              <a:rPr lang="zh-CN" altLang="en-US" sz="1400" dirty="0">
                <a:solidFill>
                  <a:srgbClr val="4B4B4B"/>
                </a:solidFill>
                <a:latin typeface="Verdana" panose="020B0604030504040204" pitchFamily="34" charset="0"/>
              </a:rPr>
              <a:t>的 </a:t>
            </a:r>
            <a:r>
              <a:rPr lang="en-US" altLang="zh-CN" sz="1400" dirty="0">
                <a:solidFill>
                  <a:srgbClr val="4B4B4B"/>
                </a:solidFill>
                <a:latin typeface="Verdana" panose="020B0604030504040204" pitchFamily="34" charset="0"/>
              </a:rPr>
              <a:t>I/O </a:t>
            </a:r>
            <a:r>
              <a:rPr lang="zh-CN" altLang="en-US" sz="1400" dirty="0">
                <a:solidFill>
                  <a:srgbClr val="4B4B4B"/>
                </a:solidFill>
                <a:latin typeface="Verdana" panose="020B0604030504040204" pitchFamily="34" charset="0"/>
              </a:rPr>
              <a:t>被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拦截后，交给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处理。</a:t>
            </a:r>
            <a:endParaRPr lang="zh-CN" altLang="en-US" sz="1400" dirty="0">
              <a:solidFill>
                <a:srgbClr val="4B4B4B"/>
              </a:solidFill>
              <a:latin typeface="Verdana" panose="020B0604030504040204" pitchFamily="34" charset="0"/>
            </a:endParaRPr>
          </a:p>
          <a:p>
            <a:pPr marL="342900" indent="-342900">
              <a:buFont typeface="+mj-lt"/>
              <a:buAutoNum type="arabicPeriod"/>
            </a:pPr>
            <a:r>
              <a:rPr lang="en-US" altLang="zh-CN" sz="1400" dirty="0">
                <a:solidFill>
                  <a:srgbClr val="4B4B4B"/>
                </a:solidFill>
                <a:latin typeface="Verdana" panose="020B0604030504040204" pitchFamily="34" charset="0"/>
              </a:rPr>
              <a:t>QEMU</a:t>
            </a:r>
            <a:r>
              <a:rPr lang="zh-CN" altLang="en-US" sz="1400" dirty="0">
                <a:solidFill>
                  <a:srgbClr val="4B4B4B"/>
                </a:solidFill>
                <a:latin typeface="Verdana" panose="020B0604030504040204" pitchFamily="34" charset="0"/>
              </a:rPr>
              <a:t>：修改过的为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虚机使用的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代码，运行在用户空间，提供硬件 </a:t>
            </a:r>
            <a:r>
              <a:rPr lang="en-US" altLang="zh-CN" sz="1400" dirty="0">
                <a:solidFill>
                  <a:srgbClr val="4B4B4B"/>
                </a:solidFill>
                <a:latin typeface="Verdana" panose="020B0604030504040204" pitchFamily="34" charset="0"/>
              </a:rPr>
              <a:t>I/O </a:t>
            </a:r>
            <a:r>
              <a:rPr lang="zh-CN" altLang="en-US" sz="1400" dirty="0">
                <a:solidFill>
                  <a:srgbClr val="4B4B4B"/>
                </a:solidFill>
                <a:latin typeface="Verdana" panose="020B0604030504040204" pitchFamily="34" charset="0"/>
              </a:rPr>
              <a:t>虚拟化，通过 </a:t>
            </a:r>
            <a:r>
              <a:rPr lang="en-US" altLang="zh-CN" sz="1400" dirty="0">
                <a:solidFill>
                  <a:srgbClr val="4B4B4B"/>
                </a:solidFill>
                <a:latin typeface="Verdana" panose="020B0604030504040204" pitchFamily="34" charset="0"/>
              </a:rPr>
              <a:t>IOCTL /dev/</a:t>
            </a:r>
            <a:r>
              <a:rPr lang="en-US" altLang="zh-CN" sz="1400" dirty="0" err="1">
                <a:solidFill>
                  <a:srgbClr val="4B4B4B"/>
                </a:solidFill>
                <a:latin typeface="Verdana" panose="020B0604030504040204" pitchFamily="34" charset="0"/>
              </a:rPr>
              <a:t>kvm</a:t>
            </a:r>
            <a:r>
              <a:rPr lang="en-US" altLang="zh-CN" sz="1400" dirty="0">
                <a:solidFill>
                  <a:srgbClr val="4B4B4B"/>
                </a:solidFill>
                <a:latin typeface="Verdana" panose="020B0604030504040204" pitchFamily="34" charset="0"/>
              </a:rPr>
              <a:t> </a:t>
            </a:r>
            <a:r>
              <a:rPr lang="zh-CN" altLang="en-US" sz="1400" dirty="0">
                <a:solidFill>
                  <a:srgbClr val="4B4B4B"/>
                </a:solidFill>
                <a:latin typeface="Verdana" panose="020B0604030504040204" pitchFamily="34" charset="0"/>
              </a:rPr>
              <a:t>设备和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交互。</a:t>
            </a:r>
            <a:endParaRPr lang="zh-CN" altLang="en-US" sz="1400" b="0" i="0" dirty="0">
              <a:solidFill>
                <a:srgbClr val="4B4B4B"/>
              </a:solidFill>
              <a:effectLst/>
              <a:latin typeface="Verdana" panose="020B060403050404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KVM Function List</a:t>
            </a:r>
            <a:endParaRPr lang="en-US" dirty="0"/>
          </a:p>
        </p:txBody>
      </p:sp>
      <p:sp>
        <p:nvSpPr>
          <p:cNvPr id="4" name="Rectangle 3"/>
          <p:cNvSpPr/>
          <p:nvPr/>
        </p:nvSpPr>
        <p:spPr>
          <a:xfrm>
            <a:off x="838200" y="1530866"/>
            <a:ext cx="6096000" cy="3139321"/>
          </a:xfrm>
          <a:prstGeom prst="rect">
            <a:avLst/>
          </a:prstGeom>
        </p:spPr>
        <p:txBody>
          <a:bodyPr>
            <a:spAutoFit/>
          </a:bodyPr>
          <a:lstStyle/>
          <a:p>
            <a:r>
              <a:rPr lang="en-US"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所支持的功能包括：</a:t>
            </a:r>
            <a:endParaRPr lang="zh-CN" alt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支持</a:t>
            </a:r>
            <a:r>
              <a:rPr lang="en-US"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和 </a:t>
            </a:r>
            <a:r>
              <a:rPr lang="en-US" dirty="0">
                <a:solidFill>
                  <a:srgbClr val="4B4B4B"/>
                </a:solidFill>
                <a:latin typeface="Verdana" panose="020B0604030504040204" pitchFamily="34" charset="0"/>
              </a:rPr>
              <a:t>memory </a:t>
            </a:r>
            <a:r>
              <a:rPr lang="zh-CN" altLang="en-US" dirty="0">
                <a:solidFill>
                  <a:srgbClr val="4B4B4B"/>
                </a:solidFill>
                <a:latin typeface="Verdana" panose="020B0604030504040204" pitchFamily="34" charset="0"/>
              </a:rPr>
              <a:t>超分（</a:t>
            </a:r>
            <a:r>
              <a:rPr lang="en-US" dirty="0">
                <a:solidFill>
                  <a:srgbClr val="4B4B4B"/>
                </a:solidFill>
                <a:latin typeface="Verdana" panose="020B0604030504040204" pitchFamily="34" charset="0"/>
              </a:rPr>
              <a:t>Overcommit）</a:t>
            </a:r>
            <a:endParaRPr 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支持半虚拟化</a:t>
            </a:r>
            <a:r>
              <a:rPr lang="en-US" dirty="0">
                <a:solidFill>
                  <a:srgbClr val="4B4B4B"/>
                </a:solidFill>
                <a:latin typeface="Verdana" panose="020B0604030504040204" pitchFamily="34" charset="0"/>
              </a:rPr>
              <a:t>I/O （</a:t>
            </a:r>
            <a:r>
              <a:rPr lang="en-US" dirty="0" err="1">
                <a:solidFill>
                  <a:srgbClr val="4B4B4B"/>
                </a:solidFill>
                <a:latin typeface="Verdana" panose="020B0604030504040204" pitchFamily="34" charset="0"/>
              </a:rPr>
              <a:t>virtio</a:t>
            </a:r>
            <a:r>
              <a:rPr lang="en-US" dirty="0">
                <a:solidFill>
                  <a:srgbClr val="4B4B4B"/>
                </a:solidFill>
                <a:latin typeface="Verdana" panose="020B0604030504040204" pitchFamily="34" charset="0"/>
              </a:rPr>
              <a:t>）</a:t>
            </a:r>
            <a:endParaRPr 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支持热插拔 （</a:t>
            </a:r>
            <a:r>
              <a:rPr lang="en-US" dirty="0" err="1">
                <a:solidFill>
                  <a:srgbClr val="4B4B4B"/>
                </a:solidFill>
                <a:latin typeface="Verdana" panose="020B0604030504040204" pitchFamily="34" charset="0"/>
              </a:rPr>
              <a:t>cpu</a:t>
            </a:r>
            <a:r>
              <a:rPr lang="en-US" dirty="0">
                <a:solidFill>
                  <a:srgbClr val="4B4B4B"/>
                </a:solidFill>
                <a:latin typeface="Verdana" panose="020B0604030504040204" pitchFamily="34" charset="0"/>
              </a:rPr>
              <a:t>，</a:t>
            </a:r>
            <a:r>
              <a:rPr lang="zh-CN" altLang="en-US" dirty="0">
                <a:solidFill>
                  <a:srgbClr val="4B4B4B"/>
                </a:solidFill>
                <a:latin typeface="Verdana" panose="020B0604030504040204" pitchFamily="34" charset="0"/>
              </a:rPr>
              <a:t>块设备、网络设备等）</a:t>
            </a:r>
            <a:endParaRPr lang="zh-CN" alt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支持对称多处理（</a:t>
            </a:r>
            <a:r>
              <a:rPr lang="en-US" dirty="0">
                <a:solidFill>
                  <a:srgbClr val="4B4B4B"/>
                </a:solidFill>
                <a:latin typeface="Verdana" panose="020B0604030504040204" pitchFamily="34" charset="0"/>
              </a:rPr>
              <a:t>Symmetric Multi-Processing，</a:t>
            </a:r>
            <a:r>
              <a:rPr lang="zh-CN" altLang="en-US" dirty="0">
                <a:solidFill>
                  <a:srgbClr val="4B4B4B"/>
                </a:solidFill>
                <a:latin typeface="Verdana" panose="020B0604030504040204" pitchFamily="34" charset="0"/>
              </a:rPr>
              <a:t>缩写为 </a:t>
            </a:r>
            <a:r>
              <a:rPr lang="en-US" dirty="0">
                <a:solidFill>
                  <a:srgbClr val="4B4B4B"/>
                </a:solidFill>
                <a:latin typeface="Verdana" panose="020B0604030504040204" pitchFamily="34" charset="0"/>
              </a:rPr>
              <a:t>SMP ）</a:t>
            </a:r>
            <a:endParaRPr 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支持实时迁移（</a:t>
            </a:r>
            <a:r>
              <a:rPr lang="en-US" dirty="0">
                <a:solidFill>
                  <a:srgbClr val="4B4B4B"/>
                </a:solidFill>
                <a:latin typeface="Verdana" panose="020B0604030504040204" pitchFamily="34" charset="0"/>
              </a:rPr>
              <a:t>Live Migration）</a:t>
            </a:r>
            <a:endParaRPr 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支持 </a:t>
            </a:r>
            <a:r>
              <a:rPr lang="en-US" dirty="0">
                <a:solidFill>
                  <a:srgbClr val="4B4B4B"/>
                </a:solidFill>
                <a:latin typeface="Verdana" panose="020B0604030504040204" pitchFamily="34" charset="0"/>
              </a:rPr>
              <a:t>PCI </a:t>
            </a:r>
            <a:r>
              <a:rPr lang="zh-CN" altLang="en-US" dirty="0">
                <a:solidFill>
                  <a:srgbClr val="4B4B4B"/>
                </a:solidFill>
                <a:latin typeface="Verdana" panose="020B0604030504040204" pitchFamily="34" charset="0"/>
              </a:rPr>
              <a:t>设备直接分配和 单根</a:t>
            </a:r>
            <a:r>
              <a:rPr lang="en-US" dirty="0">
                <a:solidFill>
                  <a:srgbClr val="4B4B4B"/>
                </a:solidFill>
                <a:latin typeface="Verdana" panose="020B0604030504040204" pitchFamily="34" charset="0"/>
              </a:rPr>
              <a:t>I/O </a:t>
            </a:r>
            <a:r>
              <a:rPr lang="zh-CN" altLang="en-US" dirty="0">
                <a:solidFill>
                  <a:srgbClr val="4B4B4B"/>
                </a:solidFill>
                <a:latin typeface="Verdana" panose="020B0604030504040204" pitchFamily="34" charset="0"/>
              </a:rPr>
              <a:t>虚拟化 （</a:t>
            </a:r>
            <a:r>
              <a:rPr lang="en-US" dirty="0">
                <a:solidFill>
                  <a:srgbClr val="4B4B4B"/>
                </a:solidFill>
                <a:latin typeface="Verdana" panose="020B0604030504040204" pitchFamily="34" charset="0"/>
              </a:rPr>
              <a:t>SR-IOV）</a:t>
            </a:r>
            <a:endParaRPr 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支持 内核同页合并 （</a:t>
            </a:r>
            <a:r>
              <a:rPr lang="en-US" dirty="0">
                <a:solidFill>
                  <a:srgbClr val="4B4B4B"/>
                </a:solidFill>
                <a:latin typeface="Verdana" panose="020B0604030504040204" pitchFamily="34" charset="0"/>
              </a:rPr>
              <a:t>KSM ）</a:t>
            </a:r>
            <a:endParaRPr 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支持 </a:t>
            </a:r>
            <a:r>
              <a:rPr lang="en-US" dirty="0">
                <a:solidFill>
                  <a:srgbClr val="4B4B4B"/>
                </a:solidFill>
                <a:latin typeface="Verdana" panose="020B0604030504040204" pitchFamily="34" charset="0"/>
              </a:rPr>
              <a:t>NUMA （Non-Uniform Memory Access，</a:t>
            </a:r>
            <a:r>
              <a:rPr lang="zh-CN" altLang="en-US" dirty="0">
                <a:solidFill>
                  <a:srgbClr val="4B4B4B"/>
                </a:solidFill>
                <a:latin typeface="Verdana" panose="020B0604030504040204" pitchFamily="34" charset="0"/>
              </a:rPr>
              <a:t>非一致存储访问结构 ）</a:t>
            </a:r>
            <a:endParaRPr lang="zh-CN" altLang="en-US" b="0" i="0" dirty="0">
              <a:solidFill>
                <a:srgbClr val="4B4B4B"/>
              </a:solidFill>
              <a:effectLst/>
              <a:latin typeface="Verdana" panose="020B0604030504040204" pitchFamily="34" charset="0"/>
            </a:endParaRPr>
          </a:p>
        </p:txBody>
      </p:sp>
      <p:sp>
        <p:nvSpPr>
          <p:cNvPr id="5" name="Rectangle 4"/>
          <p:cNvSpPr/>
          <p:nvPr/>
        </p:nvSpPr>
        <p:spPr>
          <a:xfrm>
            <a:off x="7235301" y="1530866"/>
            <a:ext cx="4669654" cy="4770537"/>
          </a:xfrm>
          <a:prstGeom prst="rect">
            <a:avLst/>
          </a:prstGeom>
        </p:spPr>
        <p:txBody>
          <a:bodyPr wrap="square">
            <a:spAutoFit/>
          </a:bodyPr>
          <a:lstStyle/>
          <a:p>
            <a:r>
              <a:rPr lang="en-US" altLang="zh-CN" sz="1600" b="1" dirty="0">
                <a:solidFill>
                  <a:srgbClr val="4B4B4B"/>
                </a:solidFill>
                <a:latin typeface="Verdana" panose="020B0604030504040204" pitchFamily="34" charset="0"/>
              </a:rPr>
              <a:t>KVM </a:t>
            </a:r>
            <a:r>
              <a:rPr lang="zh-CN" altLang="en-US" sz="1600" b="1" dirty="0">
                <a:solidFill>
                  <a:srgbClr val="4B4B4B"/>
                </a:solidFill>
                <a:latin typeface="Verdana" panose="020B0604030504040204" pitchFamily="34" charset="0"/>
              </a:rPr>
              <a:t>是实现拦截虚机的 </a:t>
            </a:r>
            <a:r>
              <a:rPr lang="en-US" altLang="zh-CN" sz="1600" b="1" dirty="0">
                <a:solidFill>
                  <a:srgbClr val="4B4B4B"/>
                </a:solidFill>
                <a:latin typeface="Verdana" panose="020B0604030504040204" pitchFamily="34" charset="0"/>
              </a:rPr>
              <a:t>I/O </a:t>
            </a:r>
            <a:r>
              <a:rPr lang="zh-CN" altLang="en-US" sz="1600" b="1" dirty="0">
                <a:solidFill>
                  <a:srgbClr val="4B4B4B"/>
                </a:solidFill>
                <a:latin typeface="Verdana" panose="020B0604030504040204" pitchFamily="34" charset="0"/>
              </a:rPr>
              <a:t>请求的原理：</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现代 </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本身了对特殊指令的截获和重定向的硬件支持，甚至新的硬件会提供额外的资源来帮助软件实现对关键硬件资源的虚拟化从而提高性能。以 </a:t>
            </a:r>
            <a:r>
              <a:rPr lang="en-US" altLang="zh-CN" sz="1600" dirty="0">
                <a:solidFill>
                  <a:srgbClr val="4B4B4B"/>
                </a:solidFill>
                <a:latin typeface="Verdana" panose="020B0604030504040204" pitchFamily="34" charset="0"/>
              </a:rPr>
              <a:t>X86 </a:t>
            </a:r>
            <a:r>
              <a:rPr lang="zh-CN" altLang="en-US" sz="1600" dirty="0">
                <a:solidFill>
                  <a:srgbClr val="4B4B4B"/>
                </a:solidFill>
                <a:latin typeface="Verdana" panose="020B0604030504040204" pitchFamily="34" charset="0"/>
              </a:rPr>
              <a:t>平台为例，支持虚拟化技术的 </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带有特别优化过的指令集来控制虚拟化过程。通过这些指令集，</a:t>
            </a:r>
            <a:r>
              <a:rPr lang="en-US" altLang="zh-CN" sz="1600" dirty="0">
                <a:solidFill>
                  <a:srgbClr val="4B4B4B"/>
                </a:solidFill>
                <a:latin typeface="Verdana" panose="020B0604030504040204" pitchFamily="34" charset="0"/>
              </a:rPr>
              <a:t>VMM </a:t>
            </a:r>
            <a:r>
              <a:rPr lang="zh-CN" altLang="en-US" sz="1600" dirty="0">
                <a:solidFill>
                  <a:srgbClr val="4B4B4B"/>
                </a:solidFill>
                <a:latin typeface="Verdana" panose="020B0604030504040204" pitchFamily="34" charset="0"/>
              </a:rPr>
              <a:t>很容易将客户机置于一种受限制的模式下运行，一旦客户机视图访问物理资源，硬件会暂停客户机的运行，将控制权交回给 </a:t>
            </a:r>
            <a:r>
              <a:rPr lang="en-US" altLang="zh-CN" sz="1600" dirty="0">
                <a:solidFill>
                  <a:srgbClr val="4B4B4B"/>
                </a:solidFill>
                <a:latin typeface="Verdana" panose="020B0604030504040204" pitchFamily="34" charset="0"/>
              </a:rPr>
              <a:t>VMM </a:t>
            </a:r>
            <a:r>
              <a:rPr lang="zh-CN" altLang="en-US" sz="1600" dirty="0">
                <a:solidFill>
                  <a:srgbClr val="4B4B4B"/>
                </a:solidFill>
                <a:latin typeface="Verdana" panose="020B0604030504040204" pitchFamily="34" charset="0"/>
              </a:rPr>
              <a:t>处理。</a:t>
            </a:r>
            <a:r>
              <a:rPr lang="en-US" altLang="zh-CN" sz="1600" dirty="0">
                <a:solidFill>
                  <a:srgbClr val="4B4B4B"/>
                </a:solidFill>
                <a:latin typeface="Verdana" panose="020B0604030504040204" pitchFamily="34" charset="0"/>
              </a:rPr>
              <a:t>VMM </a:t>
            </a:r>
            <a:r>
              <a:rPr lang="zh-CN" altLang="en-US" sz="1600" dirty="0">
                <a:solidFill>
                  <a:srgbClr val="4B4B4B"/>
                </a:solidFill>
                <a:latin typeface="Verdana" panose="020B0604030504040204" pitchFamily="34" charset="0"/>
              </a:rPr>
              <a:t>还可以利用硬件的虚级化增强机制，将客户机在受限模式下对一些特定资源的访问，完全由硬件重定向到 </a:t>
            </a:r>
            <a:r>
              <a:rPr lang="en-US" altLang="zh-CN" sz="1600" dirty="0">
                <a:solidFill>
                  <a:srgbClr val="4B4B4B"/>
                </a:solidFill>
                <a:latin typeface="Verdana" panose="020B0604030504040204" pitchFamily="34" charset="0"/>
              </a:rPr>
              <a:t>VMM </a:t>
            </a:r>
            <a:r>
              <a:rPr lang="zh-CN" altLang="en-US" sz="1600" dirty="0">
                <a:solidFill>
                  <a:srgbClr val="4B4B4B"/>
                </a:solidFill>
                <a:latin typeface="Verdana" panose="020B0604030504040204" pitchFamily="34" charset="0"/>
              </a:rPr>
              <a:t>指定的虚拟资源，整个过程不需要暂停客户机的运行和 </a:t>
            </a:r>
            <a:r>
              <a:rPr lang="en-US" altLang="zh-CN" sz="1600" dirty="0">
                <a:solidFill>
                  <a:srgbClr val="4B4B4B"/>
                </a:solidFill>
                <a:latin typeface="Verdana" panose="020B0604030504040204" pitchFamily="34" charset="0"/>
              </a:rPr>
              <a:t>VMM </a:t>
            </a:r>
            <a:r>
              <a:rPr lang="zh-CN" altLang="en-US" sz="1600" dirty="0">
                <a:solidFill>
                  <a:srgbClr val="4B4B4B"/>
                </a:solidFill>
                <a:latin typeface="Verdana" panose="020B0604030504040204" pitchFamily="34" charset="0"/>
              </a:rPr>
              <a:t>的参与。由于虚拟化硬件提供全新的架构，支持操作系统直接在上面运行，无需进行二进制转换，减少了相关的性能开销，极大简化了</a:t>
            </a:r>
            <a:r>
              <a:rPr lang="en-US" altLang="zh-CN" sz="1600" dirty="0">
                <a:solidFill>
                  <a:srgbClr val="4B4B4B"/>
                </a:solidFill>
                <a:latin typeface="Verdana" panose="020B0604030504040204" pitchFamily="34" charset="0"/>
              </a:rPr>
              <a:t>VMM</a:t>
            </a:r>
            <a:r>
              <a:rPr lang="zh-CN" altLang="en-US" sz="1600" dirty="0">
                <a:solidFill>
                  <a:srgbClr val="4B4B4B"/>
                </a:solidFill>
                <a:latin typeface="Verdana" panose="020B0604030504040204" pitchFamily="34" charset="0"/>
              </a:rPr>
              <a:t>的设计，使得</a:t>
            </a:r>
            <a:r>
              <a:rPr lang="en-US" altLang="zh-CN" sz="1600" dirty="0">
                <a:solidFill>
                  <a:srgbClr val="4B4B4B"/>
                </a:solidFill>
                <a:latin typeface="Verdana" panose="020B0604030504040204" pitchFamily="34" charset="0"/>
              </a:rPr>
              <a:t>VMM</a:t>
            </a:r>
            <a:r>
              <a:rPr lang="zh-CN" altLang="en-US" sz="1600" dirty="0">
                <a:solidFill>
                  <a:srgbClr val="4B4B4B"/>
                </a:solidFill>
                <a:latin typeface="Verdana" panose="020B0604030504040204" pitchFamily="34" charset="0"/>
              </a:rPr>
              <a:t>性能更加强大。从 </a:t>
            </a:r>
            <a:r>
              <a:rPr lang="en-US" altLang="zh-CN" sz="1600" dirty="0">
                <a:solidFill>
                  <a:srgbClr val="4B4B4B"/>
                </a:solidFill>
                <a:latin typeface="Verdana" panose="020B0604030504040204" pitchFamily="34" charset="0"/>
              </a:rPr>
              <a:t>2005 </a:t>
            </a:r>
            <a:r>
              <a:rPr lang="zh-CN" altLang="en-US" sz="1600" dirty="0">
                <a:solidFill>
                  <a:srgbClr val="4B4B4B"/>
                </a:solidFill>
                <a:latin typeface="Verdana" panose="020B0604030504040204" pitchFamily="34" charset="0"/>
              </a:rPr>
              <a:t>年开始，</a:t>
            </a:r>
            <a:r>
              <a:rPr lang="en-US" altLang="zh-CN" sz="1600" dirty="0">
                <a:solidFill>
                  <a:srgbClr val="4B4B4B"/>
                </a:solidFill>
                <a:latin typeface="Verdana" panose="020B0604030504040204" pitchFamily="34" charset="0"/>
              </a:rPr>
              <a:t>Intel </a:t>
            </a:r>
            <a:r>
              <a:rPr lang="zh-CN" altLang="en-US" sz="1600" dirty="0">
                <a:solidFill>
                  <a:srgbClr val="4B4B4B"/>
                </a:solidFill>
                <a:latin typeface="Verdana" panose="020B0604030504040204" pitchFamily="34" charset="0"/>
              </a:rPr>
              <a:t>在其处理器产品线中推广 </a:t>
            </a:r>
            <a:r>
              <a:rPr lang="en-US" altLang="zh-CN" sz="1600" dirty="0">
                <a:solidFill>
                  <a:srgbClr val="4B4B4B"/>
                </a:solidFill>
                <a:latin typeface="Verdana" panose="020B0604030504040204" pitchFamily="34" charset="0"/>
              </a:rPr>
              <a:t>Intel Virtualization Technology </a:t>
            </a:r>
            <a:r>
              <a:rPr lang="zh-CN" altLang="en-US" sz="1600" dirty="0">
                <a:solidFill>
                  <a:srgbClr val="4B4B4B"/>
                </a:solidFill>
                <a:latin typeface="Verdana" panose="020B0604030504040204" pitchFamily="34" charset="0"/>
              </a:rPr>
              <a:t>即 </a:t>
            </a:r>
            <a:r>
              <a:rPr lang="en-US" altLang="zh-CN" sz="1600" dirty="0" err="1">
                <a:solidFill>
                  <a:srgbClr val="4B4B4B"/>
                </a:solidFill>
                <a:latin typeface="Verdana" panose="020B0604030504040204" pitchFamily="34" charset="0"/>
              </a:rPr>
              <a:t>IntelVT</a:t>
            </a:r>
            <a:r>
              <a:rPr lang="en-US" altLang="zh-CN" sz="1600" dirty="0">
                <a:solidFill>
                  <a:srgbClr val="4B4B4B"/>
                </a:solidFill>
                <a:latin typeface="Verdana" panose="020B0604030504040204" pitchFamily="34" charset="0"/>
              </a:rPr>
              <a:t> </a:t>
            </a:r>
            <a:r>
              <a:rPr lang="zh-CN" altLang="en-US" sz="1600" dirty="0">
                <a:solidFill>
                  <a:srgbClr val="4B4B4B"/>
                </a:solidFill>
                <a:latin typeface="Verdana" panose="020B0604030504040204" pitchFamily="34" charset="0"/>
              </a:rPr>
              <a:t>技术。</a:t>
            </a:r>
            <a:endParaRPr lang="zh-CN" altLang="en-US" sz="1600" b="0" i="0" dirty="0">
              <a:solidFill>
                <a:srgbClr val="4B4B4B"/>
              </a:solidFill>
              <a:effectLst/>
              <a:latin typeface="Verdana" panose="020B060403050404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KVM Libs and Utilities</a:t>
            </a:r>
            <a:endParaRPr lang="en-US" dirty="0"/>
          </a:p>
        </p:txBody>
      </p:sp>
      <p:sp>
        <p:nvSpPr>
          <p:cNvPr id="4" name="Rectangle 3"/>
          <p:cNvSpPr/>
          <p:nvPr/>
        </p:nvSpPr>
        <p:spPr>
          <a:xfrm>
            <a:off x="838200" y="1690688"/>
            <a:ext cx="6096000" cy="3139321"/>
          </a:xfrm>
          <a:prstGeom prst="rect">
            <a:avLst/>
          </a:prstGeom>
        </p:spPr>
        <p:txBody>
          <a:bodyPr>
            <a:spAutoFit/>
          </a:bodyPr>
          <a:lstStyle/>
          <a:p>
            <a:pPr marL="342900" indent="-342900">
              <a:buFont typeface="+mj-lt"/>
              <a:buAutoNum type="arabicPeriod"/>
            </a:pPr>
            <a:r>
              <a:rPr lang="en-US" dirty="0" err="1">
                <a:solidFill>
                  <a:srgbClr val="4B4B4B"/>
                </a:solidFill>
                <a:latin typeface="Verdana" panose="020B0604030504040204" pitchFamily="34" charset="0"/>
              </a:rPr>
              <a:t>libvirt</a:t>
            </a:r>
            <a:r>
              <a:rPr lang="en-US" dirty="0">
                <a:solidFill>
                  <a:srgbClr val="4B4B4B"/>
                </a:solidFill>
                <a:latin typeface="Verdana" panose="020B0604030504040204" pitchFamily="34" charset="0"/>
              </a:rPr>
              <a:t>：</a:t>
            </a:r>
            <a:r>
              <a:rPr lang="zh-CN" altLang="en-US" dirty="0">
                <a:solidFill>
                  <a:srgbClr val="4B4B4B"/>
                </a:solidFill>
                <a:latin typeface="Verdana" panose="020B0604030504040204" pitchFamily="34" charset="0"/>
              </a:rPr>
              <a:t>操作和管理</a:t>
            </a:r>
            <a:r>
              <a:rPr lang="en-US" dirty="0">
                <a:solidFill>
                  <a:srgbClr val="4B4B4B"/>
                </a:solidFill>
                <a:latin typeface="Verdana" panose="020B0604030504040204" pitchFamily="34" charset="0"/>
              </a:rPr>
              <a:t>KVM</a:t>
            </a:r>
            <a:r>
              <a:rPr lang="zh-CN" altLang="en-US" dirty="0">
                <a:solidFill>
                  <a:srgbClr val="4B4B4B"/>
                </a:solidFill>
                <a:latin typeface="Verdana" panose="020B0604030504040204" pitchFamily="34" charset="0"/>
              </a:rPr>
              <a:t>虚机的虚拟化 </a:t>
            </a:r>
            <a:r>
              <a:rPr lang="en-US" dirty="0">
                <a:solidFill>
                  <a:srgbClr val="4B4B4B"/>
                </a:solidFill>
                <a:latin typeface="Verdana" panose="020B0604030504040204" pitchFamily="34" charset="0"/>
              </a:rPr>
              <a:t>API，</a:t>
            </a:r>
            <a:r>
              <a:rPr lang="zh-CN" altLang="en-US" dirty="0">
                <a:solidFill>
                  <a:srgbClr val="4B4B4B"/>
                </a:solidFill>
                <a:latin typeface="Verdana" panose="020B0604030504040204" pitchFamily="34" charset="0"/>
              </a:rPr>
              <a:t>使用 </a:t>
            </a:r>
            <a:r>
              <a:rPr lang="en-US" dirty="0">
                <a:solidFill>
                  <a:srgbClr val="4B4B4B"/>
                </a:solidFill>
                <a:latin typeface="Verdana" panose="020B0604030504040204" pitchFamily="34" charset="0"/>
              </a:rPr>
              <a:t>C </a:t>
            </a:r>
            <a:r>
              <a:rPr lang="zh-CN" altLang="en-US" dirty="0">
                <a:solidFill>
                  <a:srgbClr val="4B4B4B"/>
                </a:solidFill>
                <a:latin typeface="Verdana" panose="020B0604030504040204" pitchFamily="34" charset="0"/>
              </a:rPr>
              <a:t>语言编写，可以由 </a:t>
            </a:r>
            <a:r>
              <a:rPr lang="en-US" dirty="0" err="1">
                <a:solidFill>
                  <a:srgbClr val="4B4B4B"/>
                </a:solidFill>
                <a:latin typeface="Verdana" panose="020B0604030504040204" pitchFamily="34" charset="0"/>
              </a:rPr>
              <a:t>Python,Ruby</a:t>
            </a:r>
            <a:r>
              <a:rPr lang="en-US" dirty="0">
                <a:solidFill>
                  <a:srgbClr val="4B4B4B"/>
                </a:solidFill>
                <a:latin typeface="Verdana" panose="020B0604030504040204" pitchFamily="34" charset="0"/>
              </a:rPr>
              <a:t>, Perl, PHP, Java </a:t>
            </a:r>
            <a:r>
              <a:rPr lang="zh-CN" altLang="en-US" dirty="0">
                <a:solidFill>
                  <a:srgbClr val="4B4B4B"/>
                </a:solidFill>
                <a:latin typeface="Verdana" panose="020B0604030504040204" pitchFamily="34" charset="0"/>
              </a:rPr>
              <a:t>等语言调用。可以操作包括 </a:t>
            </a:r>
            <a:r>
              <a:rPr lang="en-US" dirty="0" err="1">
                <a:solidFill>
                  <a:srgbClr val="4B4B4B"/>
                </a:solidFill>
                <a:latin typeface="Verdana" panose="020B0604030504040204" pitchFamily="34" charset="0"/>
              </a:rPr>
              <a:t>KVM，vmware，XEN，Hyper-v</a:t>
            </a:r>
            <a:r>
              <a:rPr lang="en-US" dirty="0">
                <a:solidFill>
                  <a:srgbClr val="4B4B4B"/>
                </a:solidFill>
                <a:latin typeface="Verdana" panose="020B0604030504040204" pitchFamily="34" charset="0"/>
              </a:rPr>
              <a:t>, LXC </a:t>
            </a:r>
            <a:r>
              <a:rPr lang="zh-CN" altLang="en-US" dirty="0">
                <a:solidFill>
                  <a:srgbClr val="4B4B4B"/>
                </a:solidFill>
                <a:latin typeface="Verdana" panose="020B0604030504040204" pitchFamily="34" charset="0"/>
              </a:rPr>
              <a:t>等 </a:t>
            </a:r>
            <a:r>
              <a:rPr lang="en-US" dirty="0">
                <a:solidFill>
                  <a:srgbClr val="4B4B4B"/>
                </a:solidFill>
                <a:latin typeface="Verdana" panose="020B0604030504040204" pitchFamily="34" charset="0"/>
              </a:rPr>
              <a:t>Hypervisor。</a:t>
            </a:r>
            <a:endParaRPr lang="en-US" dirty="0">
              <a:solidFill>
                <a:srgbClr val="4B4B4B"/>
              </a:solidFill>
              <a:latin typeface="Verdana" panose="020B0604030504040204" pitchFamily="34" charset="0"/>
            </a:endParaRPr>
          </a:p>
          <a:p>
            <a:pPr marL="342900" indent="-342900">
              <a:buFont typeface="+mj-lt"/>
              <a:buAutoNum type="arabicPeriod"/>
            </a:pPr>
            <a:r>
              <a:rPr lang="en-US" dirty="0" err="1">
                <a:solidFill>
                  <a:srgbClr val="4B4B4B"/>
                </a:solidFill>
                <a:latin typeface="Verdana" panose="020B0604030504040204" pitchFamily="34" charset="0"/>
              </a:rPr>
              <a:t>Virsh</a:t>
            </a:r>
            <a:r>
              <a:rPr lang="en-US" dirty="0">
                <a:solidFill>
                  <a:srgbClr val="4B4B4B"/>
                </a:solidFill>
                <a:latin typeface="Verdana" panose="020B0604030504040204" pitchFamily="34" charset="0"/>
              </a:rPr>
              <a:t>：</a:t>
            </a:r>
            <a:r>
              <a:rPr lang="zh-CN" altLang="en-US" dirty="0">
                <a:solidFill>
                  <a:srgbClr val="4B4B4B"/>
                </a:solidFill>
                <a:latin typeface="Verdana" panose="020B0604030504040204" pitchFamily="34" charset="0"/>
              </a:rPr>
              <a:t>基于 </a:t>
            </a:r>
            <a:r>
              <a:rPr lang="en-US" dirty="0" err="1">
                <a:solidFill>
                  <a:srgbClr val="4B4B4B"/>
                </a:solidFill>
                <a:latin typeface="Verdana" panose="020B0604030504040204" pitchFamily="34" charset="0"/>
              </a:rPr>
              <a:t>libvirt</a:t>
            </a:r>
            <a:r>
              <a:rPr lang="en-US"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的 命令行工具 （</a:t>
            </a:r>
            <a:r>
              <a:rPr lang="en-US" dirty="0">
                <a:solidFill>
                  <a:srgbClr val="4B4B4B"/>
                </a:solidFill>
                <a:latin typeface="Verdana" panose="020B0604030504040204" pitchFamily="34" charset="0"/>
              </a:rPr>
              <a:t>CLI）</a:t>
            </a:r>
            <a:endParaRPr lang="en-US" dirty="0">
              <a:solidFill>
                <a:srgbClr val="4B4B4B"/>
              </a:solidFill>
              <a:latin typeface="Verdana" panose="020B0604030504040204" pitchFamily="34" charset="0"/>
            </a:endParaRPr>
          </a:p>
          <a:p>
            <a:pPr marL="342900" indent="-342900">
              <a:buFont typeface="+mj-lt"/>
              <a:buAutoNum type="arabicPeriod"/>
            </a:pPr>
            <a:r>
              <a:rPr lang="en-US" dirty="0" err="1">
                <a:solidFill>
                  <a:srgbClr val="4B4B4B"/>
                </a:solidFill>
                <a:latin typeface="Verdana" panose="020B0604030504040204" pitchFamily="34" charset="0"/>
              </a:rPr>
              <a:t>Virt</a:t>
            </a:r>
            <a:r>
              <a:rPr lang="en-US" dirty="0">
                <a:solidFill>
                  <a:srgbClr val="4B4B4B"/>
                </a:solidFill>
                <a:latin typeface="Verdana" panose="020B0604030504040204" pitchFamily="34" charset="0"/>
              </a:rPr>
              <a:t>-Manager：</a:t>
            </a:r>
            <a:r>
              <a:rPr lang="zh-CN" altLang="en-US" dirty="0">
                <a:solidFill>
                  <a:srgbClr val="4B4B4B"/>
                </a:solidFill>
                <a:latin typeface="Verdana" panose="020B0604030504040204" pitchFamily="34" charset="0"/>
              </a:rPr>
              <a:t>基于 </a:t>
            </a:r>
            <a:r>
              <a:rPr lang="en-US" dirty="0" err="1">
                <a:solidFill>
                  <a:srgbClr val="4B4B4B"/>
                </a:solidFill>
                <a:latin typeface="Verdana" panose="020B0604030504040204" pitchFamily="34" charset="0"/>
              </a:rPr>
              <a:t>libvirt</a:t>
            </a:r>
            <a:r>
              <a:rPr lang="en-US"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的 </a:t>
            </a:r>
            <a:r>
              <a:rPr lang="en-US" dirty="0">
                <a:solidFill>
                  <a:srgbClr val="4B4B4B"/>
                </a:solidFill>
                <a:latin typeface="Verdana" panose="020B0604030504040204" pitchFamily="34" charset="0"/>
              </a:rPr>
              <a:t>GUI </a:t>
            </a:r>
            <a:r>
              <a:rPr lang="zh-CN" altLang="en-US" dirty="0">
                <a:solidFill>
                  <a:srgbClr val="4B4B4B"/>
                </a:solidFill>
                <a:latin typeface="Verdana" panose="020B0604030504040204" pitchFamily="34" charset="0"/>
              </a:rPr>
              <a:t>工具</a:t>
            </a:r>
            <a:endParaRPr lang="zh-CN" altLang="en-US" dirty="0">
              <a:solidFill>
                <a:srgbClr val="4B4B4B"/>
              </a:solidFill>
              <a:latin typeface="Verdana" panose="020B0604030504040204" pitchFamily="34" charset="0"/>
            </a:endParaRPr>
          </a:p>
          <a:p>
            <a:pPr marL="342900" indent="-342900">
              <a:buFont typeface="+mj-lt"/>
              <a:buAutoNum type="arabicPeriod"/>
            </a:pPr>
            <a:r>
              <a:rPr lang="en-US" dirty="0">
                <a:solidFill>
                  <a:srgbClr val="4B4B4B"/>
                </a:solidFill>
                <a:latin typeface="Verdana" panose="020B0604030504040204" pitchFamily="34" charset="0"/>
              </a:rPr>
              <a:t>virt-v2v：</a:t>
            </a:r>
            <a:r>
              <a:rPr lang="zh-CN" altLang="en-US" dirty="0">
                <a:solidFill>
                  <a:srgbClr val="4B4B4B"/>
                </a:solidFill>
                <a:latin typeface="Verdana" panose="020B0604030504040204" pitchFamily="34" charset="0"/>
              </a:rPr>
              <a:t>虚机格式迁移工具</a:t>
            </a:r>
            <a:endParaRPr lang="zh-CN" altLang="en-US" dirty="0">
              <a:solidFill>
                <a:srgbClr val="4B4B4B"/>
              </a:solidFill>
              <a:latin typeface="Verdana" panose="020B0604030504040204" pitchFamily="34" charset="0"/>
            </a:endParaRPr>
          </a:p>
          <a:p>
            <a:pPr marL="342900" indent="-342900">
              <a:buFont typeface="+mj-lt"/>
              <a:buAutoNum type="arabicPeriod"/>
            </a:pPr>
            <a:r>
              <a:rPr lang="en-US" dirty="0" err="1">
                <a:solidFill>
                  <a:srgbClr val="4B4B4B"/>
                </a:solidFill>
                <a:latin typeface="Verdana" panose="020B0604030504040204" pitchFamily="34" charset="0"/>
              </a:rPr>
              <a:t>virt</a:t>
            </a:r>
            <a:r>
              <a:rPr lang="en-US"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工具：包括 </a:t>
            </a:r>
            <a:r>
              <a:rPr lang="en-US" dirty="0" err="1">
                <a:solidFill>
                  <a:srgbClr val="4B4B4B"/>
                </a:solidFill>
                <a:latin typeface="Verdana" panose="020B0604030504040204" pitchFamily="34" charset="0"/>
              </a:rPr>
              <a:t>Virt</a:t>
            </a:r>
            <a:r>
              <a:rPr lang="en-US" dirty="0">
                <a:solidFill>
                  <a:srgbClr val="4B4B4B"/>
                </a:solidFill>
                <a:latin typeface="Verdana" panose="020B0604030504040204" pitchFamily="34" charset="0"/>
              </a:rPr>
              <a:t>-install （</a:t>
            </a:r>
            <a:r>
              <a:rPr lang="zh-CN" altLang="en-US" dirty="0">
                <a:solidFill>
                  <a:srgbClr val="4B4B4B"/>
                </a:solidFill>
                <a:latin typeface="Verdana" panose="020B0604030504040204" pitchFamily="34" charset="0"/>
              </a:rPr>
              <a:t>创建</a:t>
            </a:r>
            <a:r>
              <a:rPr lang="en-US" dirty="0">
                <a:solidFill>
                  <a:srgbClr val="4B4B4B"/>
                </a:solidFill>
                <a:latin typeface="Verdana" panose="020B0604030504040204" pitchFamily="34" charset="0"/>
              </a:rPr>
              <a:t>KVM</a:t>
            </a:r>
            <a:r>
              <a:rPr lang="zh-CN" altLang="en-US" dirty="0">
                <a:solidFill>
                  <a:srgbClr val="4B4B4B"/>
                </a:solidFill>
                <a:latin typeface="Verdana" panose="020B0604030504040204" pitchFamily="34" charset="0"/>
              </a:rPr>
              <a:t>虚机的命令行工具）， </a:t>
            </a:r>
            <a:r>
              <a:rPr lang="en-US" dirty="0" err="1">
                <a:solidFill>
                  <a:srgbClr val="4B4B4B"/>
                </a:solidFill>
                <a:latin typeface="Verdana" panose="020B0604030504040204" pitchFamily="34" charset="0"/>
              </a:rPr>
              <a:t>Virt</a:t>
            </a:r>
            <a:r>
              <a:rPr lang="en-US" dirty="0">
                <a:solidFill>
                  <a:srgbClr val="4B4B4B"/>
                </a:solidFill>
                <a:latin typeface="Verdana" panose="020B0604030504040204" pitchFamily="34" charset="0"/>
              </a:rPr>
              <a:t>-viewer （</a:t>
            </a:r>
            <a:r>
              <a:rPr lang="zh-CN" altLang="en-US" dirty="0">
                <a:solidFill>
                  <a:srgbClr val="4B4B4B"/>
                </a:solidFill>
                <a:latin typeface="Verdana" panose="020B0604030504040204" pitchFamily="34" charset="0"/>
              </a:rPr>
              <a:t>连接到虚机屏幕的工具），</a:t>
            </a:r>
            <a:r>
              <a:rPr lang="en-US" dirty="0" err="1">
                <a:solidFill>
                  <a:srgbClr val="4B4B4B"/>
                </a:solidFill>
                <a:latin typeface="Verdana" panose="020B0604030504040204" pitchFamily="34" charset="0"/>
              </a:rPr>
              <a:t>Virt</a:t>
            </a:r>
            <a:r>
              <a:rPr lang="en-US" dirty="0">
                <a:solidFill>
                  <a:srgbClr val="4B4B4B"/>
                </a:solidFill>
                <a:latin typeface="Verdana" panose="020B0604030504040204" pitchFamily="34" charset="0"/>
              </a:rPr>
              <a:t>-clone（</a:t>
            </a:r>
            <a:r>
              <a:rPr lang="zh-CN" altLang="en-US" dirty="0">
                <a:solidFill>
                  <a:srgbClr val="4B4B4B"/>
                </a:solidFill>
                <a:latin typeface="Verdana" panose="020B0604030504040204" pitchFamily="34" charset="0"/>
              </a:rPr>
              <a:t>虚机克隆工具），</a:t>
            </a:r>
            <a:r>
              <a:rPr lang="en-US" dirty="0" err="1">
                <a:solidFill>
                  <a:srgbClr val="4B4B4B"/>
                </a:solidFill>
                <a:latin typeface="Verdana" panose="020B0604030504040204" pitchFamily="34" charset="0"/>
              </a:rPr>
              <a:t>virt</a:t>
            </a:r>
            <a:r>
              <a:rPr lang="en-US" dirty="0">
                <a:solidFill>
                  <a:srgbClr val="4B4B4B"/>
                </a:solidFill>
                <a:latin typeface="Verdana" panose="020B0604030504040204" pitchFamily="34" charset="0"/>
              </a:rPr>
              <a:t>-top </a:t>
            </a:r>
            <a:r>
              <a:rPr lang="zh-CN" altLang="en-US" dirty="0">
                <a:solidFill>
                  <a:srgbClr val="4B4B4B"/>
                </a:solidFill>
                <a:latin typeface="Verdana" panose="020B0604030504040204" pitchFamily="34" charset="0"/>
              </a:rPr>
              <a:t>等</a:t>
            </a:r>
            <a:endParaRPr lang="zh-CN" altLang="en-US" dirty="0">
              <a:solidFill>
                <a:srgbClr val="4B4B4B"/>
              </a:solidFill>
              <a:latin typeface="Verdana" panose="020B0604030504040204" pitchFamily="34" charset="0"/>
            </a:endParaRPr>
          </a:p>
          <a:p>
            <a:pPr marL="342900" indent="-342900">
              <a:buFont typeface="+mj-lt"/>
              <a:buAutoNum type="arabicPeriod"/>
            </a:pPr>
            <a:r>
              <a:rPr lang="en-US" dirty="0" err="1">
                <a:solidFill>
                  <a:srgbClr val="4B4B4B"/>
                </a:solidFill>
                <a:latin typeface="Verdana" panose="020B0604030504040204" pitchFamily="34" charset="0"/>
              </a:rPr>
              <a:t>sVirt</a:t>
            </a:r>
            <a:r>
              <a:rPr lang="en-US" dirty="0">
                <a:solidFill>
                  <a:srgbClr val="4B4B4B"/>
                </a:solidFill>
                <a:latin typeface="Verdana" panose="020B0604030504040204" pitchFamily="34" charset="0"/>
              </a:rPr>
              <a:t>：</a:t>
            </a:r>
            <a:r>
              <a:rPr lang="zh-CN" altLang="en-US" dirty="0">
                <a:solidFill>
                  <a:srgbClr val="4B4B4B"/>
                </a:solidFill>
                <a:latin typeface="Verdana" panose="020B0604030504040204" pitchFamily="34" charset="0"/>
              </a:rPr>
              <a:t>安全工具</a:t>
            </a:r>
            <a:endParaRPr lang="zh-CN" altLang="en-US" b="0" i="0" dirty="0">
              <a:solidFill>
                <a:srgbClr val="4B4B4B"/>
              </a:solidFill>
              <a:effectLst/>
              <a:latin typeface="Verdana" panose="020B0604030504040204" pitchFamily="34" charset="0"/>
            </a:endParaRPr>
          </a:p>
        </p:txBody>
      </p:sp>
      <p:sp>
        <p:nvSpPr>
          <p:cNvPr id="5" name="Rectangle 4"/>
          <p:cNvSpPr/>
          <p:nvPr/>
        </p:nvSpPr>
        <p:spPr>
          <a:xfrm>
            <a:off x="7350710" y="1690688"/>
            <a:ext cx="4651899" cy="4616648"/>
          </a:xfrm>
          <a:prstGeom prst="rect">
            <a:avLst/>
          </a:prstGeom>
        </p:spPr>
        <p:txBody>
          <a:bodyPr wrap="square">
            <a:spAutoFit/>
          </a:bodyPr>
          <a:lstStyle/>
          <a:p>
            <a:r>
              <a:rPr lang="en-US" altLang="zh-CN" sz="1400" b="1" dirty="0">
                <a:solidFill>
                  <a:srgbClr val="4B4B4B"/>
                </a:solidFill>
                <a:latin typeface="Verdana" panose="020B0604030504040204" pitchFamily="34" charset="0"/>
              </a:rPr>
              <a:t>QEMU-KVM</a:t>
            </a:r>
            <a:r>
              <a:rPr lang="zh-CN" altLang="en-US" sz="1400" b="1" dirty="0">
                <a:solidFill>
                  <a:srgbClr val="4B4B4B"/>
                </a:solidFill>
                <a:latin typeface="Verdana" panose="020B0604030504040204" pitchFamily="34" charset="0"/>
              </a:rPr>
              <a:t>：</a:t>
            </a:r>
            <a:endParaRPr lang="zh-CN" altLang="en-US" sz="1400" dirty="0">
              <a:solidFill>
                <a:srgbClr val="4B4B4B"/>
              </a:solidFill>
              <a:latin typeface="Verdana" panose="020B0604030504040204" pitchFamily="34" charset="0"/>
            </a:endParaRPr>
          </a:p>
          <a:p>
            <a:r>
              <a:rPr lang="zh-CN" altLang="en-US" sz="1400" dirty="0">
                <a:solidFill>
                  <a:srgbClr val="4B4B4B"/>
                </a:solidFill>
                <a:latin typeface="Verdana" panose="020B0604030504040204" pitchFamily="34" charset="0"/>
              </a:rPr>
              <a:t>  其实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原本不是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的一部分，它自己就是一个纯软件实现的虚拟化系统，所以其性能低下。但是，</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代码中包含整套的虚拟机实现，包括处理器虚拟化，内存虚拟化，以及 </a:t>
            </a:r>
            <a:r>
              <a:rPr lang="en-US" altLang="zh-CN" sz="1400" dirty="0">
                <a:solidFill>
                  <a:srgbClr val="4B4B4B"/>
                </a:solidFill>
                <a:latin typeface="Verdana" panose="020B0604030504040204" pitchFamily="34" charset="0"/>
              </a:rPr>
              <a:t>KVM</a:t>
            </a:r>
            <a:r>
              <a:rPr lang="zh-CN" altLang="en-US" sz="1400" dirty="0">
                <a:solidFill>
                  <a:srgbClr val="4B4B4B"/>
                </a:solidFill>
                <a:latin typeface="Verdana" panose="020B0604030504040204" pitchFamily="34" charset="0"/>
              </a:rPr>
              <a:t>需要使用到的虚拟设备模拟（网卡、显卡、存储控制器和硬盘等）。 </a:t>
            </a:r>
            <a:endParaRPr lang="zh-CN" altLang="en-US" sz="1400" dirty="0">
              <a:solidFill>
                <a:srgbClr val="4B4B4B"/>
              </a:solidFill>
              <a:latin typeface="Verdana" panose="020B0604030504040204" pitchFamily="34" charset="0"/>
            </a:endParaRPr>
          </a:p>
          <a:p>
            <a:r>
              <a:rPr lang="zh-CN" altLang="en-US" sz="1400" dirty="0">
                <a:solidFill>
                  <a:srgbClr val="4B4B4B"/>
                </a:solidFill>
                <a:latin typeface="Verdana" panose="020B0604030504040204" pitchFamily="34" charset="0"/>
              </a:rPr>
              <a:t>    </a:t>
            </a:r>
            <a:endParaRPr lang="zh-CN" altLang="en-US" sz="1400" dirty="0">
              <a:solidFill>
                <a:srgbClr val="4B4B4B"/>
              </a:solidFill>
              <a:latin typeface="Verdana" panose="020B0604030504040204" pitchFamily="34" charset="0"/>
            </a:endParaRPr>
          </a:p>
          <a:p>
            <a:r>
              <a:rPr lang="zh-CN" altLang="en-US" sz="1400" dirty="0">
                <a:solidFill>
                  <a:srgbClr val="4B4B4B"/>
                </a:solidFill>
                <a:latin typeface="Verdana" panose="020B0604030504040204" pitchFamily="34" charset="0"/>
              </a:rPr>
              <a:t>    </a:t>
            </a:r>
            <a:endParaRPr lang="zh-CN" altLang="en-US" sz="1400" dirty="0">
              <a:solidFill>
                <a:srgbClr val="4B4B4B"/>
              </a:solidFill>
              <a:latin typeface="Verdana" panose="020B0604030504040204" pitchFamily="34" charset="0"/>
            </a:endParaRPr>
          </a:p>
          <a:p>
            <a:r>
              <a:rPr lang="zh-CN" altLang="en-US" sz="1400" dirty="0">
                <a:solidFill>
                  <a:srgbClr val="4B4B4B"/>
                </a:solidFill>
                <a:latin typeface="Verdana" panose="020B0604030504040204" pitchFamily="34" charset="0"/>
              </a:rPr>
              <a:t>  </a:t>
            </a:r>
            <a:endParaRPr lang="zh-CN" altLang="en-US" sz="1400" dirty="0">
              <a:solidFill>
                <a:srgbClr val="4B4B4B"/>
              </a:solidFill>
              <a:latin typeface="Verdana" panose="020B0604030504040204" pitchFamily="34" charset="0"/>
            </a:endParaRPr>
          </a:p>
          <a:p>
            <a:r>
              <a:rPr lang="zh-CN" altLang="en-US" sz="1400" dirty="0">
                <a:solidFill>
                  <a:srgbClr val="4B4B4B"/>
                </a:solidFill>
                <a:latin typeface="Verdana" panose="020B0604030504040204" pitchFamily="34" charset="0"/>
              </a:rPr>
              <a:t>  为了简化代码，</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在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的基础上做了修改。</a:t>
            </a:r>
            <a:r>
              <a:rPr lang="en-US" altLang="zh-CN" sz="1400" dirty="0">
                <a:solidFill>
                  <a:srgbClr val="4B4B4B"/>
                </a:solidFill>
                <a:latin typeface="Verdana" panose="020B0604030504040204" pitchFamily="34" charset="0"/>
              </a:rPr>
              <a:t>VM </a:t>
            </a:r>
            <a:r>
              <a:rPr lang="zh-CN" altLang="en-US" sz="1400" dirty="0">
                <a:solidFill>
                  <a:srgbClr val="4B4B4B"/>
                </a:solidFill>
                <a:latin typeface="Verdana" panose="020B0604030504040204" pitchFamily="34" charset="0"/>
              </a:rPr>
              <a:t>运行期间，</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会通过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模块提供的系统调用进入内核，由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负责将虚拟机置于处理的特殊模式运行。遇到虚机进行 </a:t>
            </a:r>
            <a:r>
              <a:rPr lang="en-US" altLang="zh-CN" sz="1400" dirty="0">
                <a:solidFill>
                  <a:srgbClr val="4B4B4B"/>
                </a:solidFill>
                <a:latin typeface="Verdana" panose="020B0604030504040204" pitchFamily="34" charset="0"/>
              </a:rPr>
              <a:t>I/O </a:t>
            </a:r>
            <a:r>
              <a:rPr lang="zh-CN" altLang="en-US" sz="1400" dirty="0">
                <a:solidFill>
                  <a:srgbClr val="4B4B4B"/>
                </a:solidFill>
                <a:latin typeface="Verdana" panose="020B0604030504040204" pitchFamily="34" charset="0"/>
              </a:rPr>
              <a:t>操作，</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会从上次的系统调用出口处返回 </a:t>
            </a:r>
            <a:r>
              <a:rPr lang="en-US" altLang="zh-CN" sz="1400" dirty="0">
                <a:solidFill>
                  <a:srgbClr val="4B4B4B"/>
                </a:solidFill>
                <a:latin typeface="Verdana" panose="020B0604030504040204" pitchFamily="34" charset="0"/>
              </a:rPr>
              <a:t>QEMU</a:t>
            </a:r>
            <a:r>
              <a:rPr lang="zh-CN" altLang="en-US" sz="1400" dirty="0">
                <a:solidFill>
                  <a:srgbClr val="4B4B4B"/>
                </a:solidFill>
                <a:latin typeface="Verdana" panose="020B0604030504040204" pitchFamily="34" charset="0"/>
              </a:rPr>
              <a:t>，由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来负责解析和模拟这些设备。 </a:t>
            </a:r>
            <a:endParaRPr lang="zh-CN" altLang="en-US" sz="1400" dirty="0">
              <a:solidFill>
                <a:srgbClr val="4B4B4B"/>
              </a:solidFill>
              <a:latin typeface="Verdana" panose="020B0604030504040204" pitchFamily="34" charset="0"/>
            </a:endParaRPr>
          </a:p>
          <a:p>
            <a:r>
              <a:rPr lang="zh-CN" altLang="en-US" sz="1400" dirty="0">
                <a:solidFill>
                  <a:srgbClr val="4B4B4B"/>
                </a:solidFill>
                <a:latin typeface="Verdana" panose="020B0604030504040204" pitchFamily="34" charset="0"/>
              </a:rPr>
              <a:t>    </a:t>
            </a:r>
            <a:endParaRPr lang="zh-CN" altLang="en-US" sz="1400" dirty="0">
              <a:solidFill>
                <a:srgbClr val="4B4B4B"/>
              </a:solidFill>
              <a:latin typeface="Verdana" panose="020B0604030504040204" pitchFamily="34" charset="0"/>
            </a:endParaRPr>
          </a:p>
          <a:p>
            <a:r>
              <a:rPr lang="zh-CN" altLang="en-US" sz="1400" dirty="0">
                <a:solidFill>
                  <a:srgbClr val="4B4B4B"/>
                </a:solidFill>
                <a:latin typeface="Verdana" panose="020B0604030504040204" pitchFamily="34" charset="0"/>
              </a:rPr>
              <a:t>  从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的角度看，也可以说是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使用了 </a:t>
            </a:r>
            <a:r>
              <a:rPr lang="en-US" altLang="zh-CN" sz="1400" dirty="0">
                <a:solidFill>
                  <a:srgbClr val="4B4B4B"/>
                </a:solidFill>
                <a:latin typeface="Verdana" panose="020B0604030504040204" pitchFamily="34" charset="0"/>
              </a:rPr>
              <a:t>KVM </a:t>
            </a:r>
            <a:r>
              <a:rPr lang="zh-CN" altLang="en-US" sz="1400" dirty="0">
                <a:solidFill>
                  <a:srgbClr val="4B4B4B"/>
                </a:solidFill>
                <a:latin typeface="Verdana" panose="020B0604030504040204" pitchFamily="34" charset="0"/>
              </a:rPr>
              <a:t>模块的虚拟化功能，为自己的虚机提供了硬件虚拟化加速。除此以外，虚机的配置和创建、虚机运行说依赖的虚拟设备、虚机运行时的用户环境和交互，以及一些虚机的特定技术比如动态迁移，都是 </a:t>
            </a:r>
            <a:r>
              <a:rPr lang="en-US" altLang="zh-CN" sz="1400" dirty="0">
                <a:solidFill>
                  <a:srgbClr val="4B4B4B"/>
                </a:solidFill>
                <a:latin typeface="Verdana" panose="020B0604030504040204" pitchFamily="34" charset="0"/>
              </a:rPr>
              <a:t>QEMU </a:t>
            </a:r>
            <a:r>
              <a:rPr lang="zh-CN" altLang="en-US" sz="1400" dirty="0">
                <a:solidFill>
                  <a:srgbClr val="4B4B4B"/>
                </a:solidFill>
                <a:latin typeface="Verdana" panose="020B0604030504040204" pitchFamily="34" charset="0"/>
              </a:rPr>
              <a:t>自己实现的。</a:t>
            </a:r>
            <a:endParaRPr lang="zh-CN" altLang="en-US" sz="1400" b="0" i="0" dirty="0">
              <a:solidFill>
                <a:srgbClr val="4B4B4B"/>
              </a:solidFill>
              <a:effectLst/>
              <a:latin typeface="Verdana" panose="020B060403050404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697" y="914536"/>
            <a:ext cx="11825056" cy="5755422"/>
          </a:xfrm>
          <a:prstGeom prst="rect">
            <a:avLst/>
          </a:prstGeom>
        </p:spPr>
        <p:txBody>
          <a:bodyPr wrap="square">
            <a:spAutoFit/>
          </a:bodyPr>
          <a:lstStyle/>
          <a:p>
            <a:r>
              <a:rPr lang="en-US" altLang="zh-CN" sz="1600" b="1" dirty="0">
                <a:solidFill>
                  <a:srgbClr val="4B4B4B"/>
                </a:solidFill>
                <a:latin typeface="Verdana" panose="020B0604030504040204" pitchFamily="34" charset="0"/>
              </a:rPr>
              <a:t>KVM</a:t>
            </a:r>
            <a:r>
              <a:rPr lang="zh-CN" altLang="en-US" sz="1600" b="1" dirty="0">
                <a:solidFill>
                  <a:srgbClr val="4B4B4B"/>
                </a:solidFill>
                <a:latin typeface="Verdana" panose="020B0604030504040204" pitchFamily="34" charset="0"/>
              </a:rPr>
              <a:t>：</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内核模块在运行时按需加载进入内核空间运行。</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本身不执行任何设备模拟，需要 </a:t>
            </a:r>
            <a:r>
              <a:rPr lang="en-US" altLang="zh-CN" sz="1600" dirty="0">
                <a:solidFill>
                  <a:srgbClr val="4B4B4B"/>
                </a:solidFill>
                <a:latin typeface="Verdana" panose="020B0604030504040204" pitchFamily="34" charset="0"/>
              </a:rPr>
              <a:t>QEMU </a:t>
            </a:r>
            <a:r>
              <a:rPr lang="zh-CN" altLang="en-US" sz="1600" dirty="0">
                <a:solidFill>
                  <a:srgbClr val="4B4B4B"/>
                </a:solidFill>
                <a:latin typeface="Verdana" panose="020B0604030504040204" pitchFamily="34" charset="0"/>
              </a:rPr>
              <a:t>通过 </a:t>
            </a:r>
            <a:r>
              <a:rPr lang="en-US" altLang="zh-CN" sz="1600" dirty="0">
                <a:solidFill>
                  <a:srgbClr val="4B4B4B"/>
                </a:solidFill>
                <a:latin typeface="Verdana" panose="020B0604030504040204" pitchFamily="34" charset="0"/>
              </a:rPr>
              <a:t>/dev/</a:t>
            </a:r>
            <a:r>
              <a:rPr lang="en-US" altLang="zh-CN" sz="1600" dirty="0" err="1">
                <a:solidFill>
                  <a:srgbClr val="4B4B4B"/>
                </a:solidFill>
                <a:latin typeface="Verdana" panose="020B0604030504040204" pitchFamily="34" charset="0"/>
              </a:rPr>
              <a:t>kvm</a:t>
            </a:r>
            <a:r>
              <a:rPr lang="en-US" altLang="zh-CN" sz="1600" dirty="0">
                <a:solidFill>
                  <a:srgbClr val="4B4B4B"/>
                </a:solidFill>
                <a:latin typeface="Verdana" panose="020B0604030504040204" pitchFamily="34" charset="0"/>
              </a:rPr>
              <a:t> </a:t>
            </a:r>
            <a:r>
              <a:rPr lang="zh-CN" altLang="en-US" sz="1600" dirty="0">
                <a:solidFill>
                  <a:srgbClr val="4B4B4B"/>
                </a:solidFill>
                <a:latin typeface="Verdana" panose="020B0604030504040204" pitchFamily="34" charset="0"/>
              </a:rPr>
              <a:t>接口设置一个 </a:t>
            </a:r>
            <a:r>
              <a:rPr lang="en-US" altLang="zh-CN" sz="1600" dirty="0">
                <a:solidFill>
                  <a:srgbClr val="4B4B4B"/>
                </a:solidFill>
                <a:latin typeface="Verdana" panose="020B0604030504040204" pitchFamily="34" charset="0"/>
              </a:rPr>
              <a:t>GUEST OS </a:t>
            </a:r>
            <a:r>
              <a:rPr lang="zh-CN" altLang="en-US" sz="1600" dirty="0">
                <a:solidFill>
                  <a:srgbClr val="4B4B4B"/>
                </a:solidFill>
                <a:latin typeface="Verdana" panose="020B0604030504040204" pitchFamily="34" charset="0"/>
              </a:rPr>
              <a:t>的地址空间，向它提供模拟的 </a:t>
            </a:r>
            <a:r>
              <a:rPr lang="en-US" altLang="zh-CN" sz="1600" dirty="0">
                <a:solidFill>
                  <a:srgbClr val="4B4B4B"/>
                </a:solidFill>
                <a:latin typeface="Verdana" panose="020B0604030504040204" pitchFamily="34" charset="0"/>
              </a:rPr>
              <a:t>I/O </a:t>
            </a:r>
            <a:r>
              <a:rPr lang="zh-CN" altLang="en-US" sz="1600" dirty="0">
                <a:solidFill>
                  <a:srgbClr val="4B4B4B"/>
                </a:solidFill>
                <a:latin typeface="Verdana" panose="020B0604030504040204" pitchFamily="34" charset="0"/>
              </a:rPr>
              <a:t>设备，并将它的视频显示映射回宿主机的显示屏。它是</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虚机的核心部分，其主要功能是初始化 </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硬件，打开虚拟化模式，然后将虚拟客户机运行在虚拟机模式下，并对虚机的运行提供一定的支持。以在 </a:t>
            </a:r>
            <a:r>
              <a:rPr lang="en-US" altLang="zh-CN" sz="1600" dirty="0">
                <a:solidFill>
                  <a:srgbClr val="4B4B4B"/>
                </a:solidFill>
                <a:latin typeface="Verdana" panose="020B0604030504040204" pitchFamily="34" charset="0"/>
              </a:rPr>
              <a:t>Intel </a:t>
            </a:r>
            <a:r>
              <a:rPr lang="zh-CN" altLang="en-US" sz="1600" dirty="0">
                <a:solidFill>
                  <a:srgbClr val="4B4B4B"/>
                </a:solidFill>
                <a:latin typeface="Verdana" panose="020B0604030504040204" pitchFamily="34" charset="0"/>
              </a:rPr>
              <a:t>上运行为例，</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模块被加载的时候，它：</a:t>
            </a:r>
            <a:endParaRPr lang="zh-CN" altLang="en-US" sz="1600" dirty="0">
              <a:solidFill>
                <a:srgbClr val="4B4B4B"/>
              </a:solidFill>
              <a:latin typeface="Verdana" panose="020B0604030504040204" pitchFamily="34" charset="0"/>
            </a:endParaRPr>
          </a:p>
          <a:p>
            <a:pPr>
              <a:buFont typeface="+mj-lt"/>
              <a:buAutoNum type="arabicPeriod"/>
            </a:pPr>
            <a:r>
              <a:rPr lang="zh-CN" altLang="en-US" sz="1600" dirty="0">
                <a:solidFill>
                  <a:srgbClr val="4B4B4B"/>
                </a:solidFill>
                <a:latin typeface="Verdana" panose="020B0604030504040204" pitchFamily="34" charset="0"/>
              </a:rPr>
              <a:t>首先初始化内部的数据结构；</a:t>
            </a:r>
            <a:endParaRPr lang="zh-CN" altLang="en-US" sz="1600" dirty="0">
              <a:solidFill>
                <a:srgbClr val="4B4B4B"/>
              </a:solidFill>
              <a:latin typeface="Verdana" panose="020B0604030504040204" pitchFamily="34" charset="0"/>
            </a:endParaRPr>
          </a:p>
          <a:p>
            <a:pPr>
              <a:buFont typeface="+mj-lt"/>
              <a:buAutoNum type="arabicPeriod"/>
            </a:pPr>
            <a:r>
              <a:rPr lang="zh-CN" altLang="en-US" sz="1600" dirty="0">
                <a:solidFill>
                  <a:srgbClr val="4B4B4B"/>
                </a:solidFill>
                <a:latin typeface="Verdana" panose="020B0604030504040204" pitchFamily="34" charset="0"/>
              </a:rPr>
              <a:t>做好准备后，</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模块检测当前的 </a:t>
            </a:r>
            <a:r>
              <a:rPr lang="en-US" altLang="zh-CN" sz="1600" dirty="0">
                <a:solidFill>
                  <a:srgbClr val="4B4B4B"/>
                </a:solidFill>
                <a:latin typeface="Verdana" panose="020B0604030504040204" pitchFamily="34" charset="0"/>
              </a:rPr>
              <a:t>CPU</a:t>
            </a:r>
            <a:r>
              <a:rPr lang="zh-CN" altLang="en-US" sz="1600" dirty="0">
                <a:solidFill>
                  <a:srgbClr val="4B4B4B"/>
                </a:solidFill>
                <a:latin typeface="Verdana" panose="020B0604030504040204" pitchFamily="34" charset="0"/>
              </a:rPr>
              <a:t>，然后打开 </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控制及存取 </a:t>
            </a:r>
            <a:r>
              <a:rPr lang="en-US" altLang="zh-CN" sz="1600" dirty="0">
                <a:solidFill>
                  <a:srgbClr val="4B4B4B"/>
                </a:solidFill>
                <a:latin typeface="Verdana" panose="020B0604030504040204" pitchFamily="34" charset="0"/>
              </a:rPr>
              <a:t>CR4 </a:t>
            </a:r>
            <a:r>
              <a:rPr lang="zh-CN" altLang="en-US" sz="1600" dirty="0">
                <a:solidFill>
                  <a:srgbClr val="4B4B4B"/>
                </a:solidFill>
                <a:latin typeface="Verdana" panose="020B0604030504040204" pitchFamily="34" charset="0"/>
              </a:rPr>
              <a:t>的虚拟化模式开关，并通过执行 </a:t>
            </a:r>
            <a:r>
              <a:rPr lang="en-US" altLang="zh-CN" sz="1600" dirty="0">
                <a:solidFill>
                  <a:srgbClr val="4B4B4B"/>
                </a:solidFill>
                <a:latin typeface="Verdana" panose="020B0604030504040204" pitchFamily="34" charset="0"/>
              </a:rPr>
              <a:t>VMXON </a:t>
            </a:r>
            <a:r>
              <a:rPr lang="zh-CN" altLang="en-US" sz="1600" dirty="0">
                <a:solidFill>
                  <a:srgbClr val="4B4B4B"/>
                </a:solidFill>
                <a:latin typeface="Verdana" panose="020B0604030504040204" pitchFamily="34" charset="0"/>
              </a:rPr>
              <a:t>指令将宿主操作系统置于虚拟化模式的根模式；</a:t>
            </a:r>
            <a:endParaRPr lang="zh-CN" altLang="en-US" sz="1600" dirty="0">
              <a:solidFill>
                <a:srgbClr val="4B4B4B"/>
              </a:solidFill>
              <a:latin typeface="Verdana" panose="020B0604030504040204" pitchFamily="34" charset="0"/>
            </a:endParaRPr>
          </a:p>
          <a:p>
            <a:pPr>
              <a:buFont typeface="+mj-lt"/>
              <a:buAutoNum type="arabicPeriod"/>
            </a:pPr>
            <a:r>
              <a:rPr lang="zh-CN" altLang="en-US" sz="1600" dirty="0">
                <a:solidFill>
                  <a:srgbClr val="4B4B4B"/>
                </a:solidFill>
                <a:latin typeface="Verdana" panose="020B0604030504040204" pitchFamily="34" charset="0"/>
              </a:rPr>
              <a:t>最后，</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模块创建特殊设备文件 </a:t>
            </a:r>
            <a:r>
              <a:rPr lang="en-US" altLang="zh-CN" sz="1600" dirty="0">
                <a:solidFill>
                  <a:srgbClr val="4B4B4B"/>
                </a:solidFill>
                <a:latin typeface="Verdana" panose="020B0604030504040204" pitchFamily="34" charset="0"/>
              </a:rPr>
              <a:t>/dev/</a:t>
            </a:r>
            <a:r>
              <a:rPr lang="en-US" altLang="zh-CN" sz="1600" dirty="0" err="1">
                <a:solidFill>
                  <a:srgbClr val="4B4B4B"/>
                </a:solidFill>
                <a:latin typeface="Verdana" panose="020B0604030504040204" pitchFamily="34" charset="0"/>
              </a:rPr>
              <a:t>kvm</a:t>
            </a:r>
            <a:r>
              <a:rPr lang="en-US" altLang="zh-CN" sz="1600" dirty="0">
                <a:solidFill>
                  <a:srgbClr val="4B4B4B"/>
                </a:solidFill>
                <a:latin typeface="Verdana" panose="020B0604030504040204" pitchFamily="34" charset="0"/>
              </a:rPr>
              <a:t> </a:t>
            </a:r>
            <a:r>
              <a:rPr lang="zh-CN" altLang="en-US" sz="1600" dirty="0">
                <a:solidFill>
                  <a:srgbClr val="4B4B4B"/>
                </a:solidFill>
                <a:latin typeface="Verdana" panose="020B0604030504040204" pitchFamily="34" charset="0"/>
              </a:rPr>
              <a:t>并等待来自用户空间的指令。</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接下来的虚机的创建和运行将是 </a:t>
            </a:r>
            <a:r>
              <a:rPr lang="en-US" altLang="zh-CN" sz="1600" dirty="0">
                <a:solidFill>
                  <a:srgbClr val="4B4B4B"/>
                </a:solidFill>
                <a:latin typeface="Verdana" panose="020B0604030504040204" pitchFamily="34" charset="0"/>
              </a:rPr>
              <a:t>QEMU </a:t>
            </a:r>
            <a:r>
              <a:rPr lang="zh-CN" altLang="en-US" sz="1600" dirty="0">
                <a:solidFill>
                  <a:srgbClr val="4B4B4B"/>
                </a:solidFill>
                <a:latin typeface="Verdana" panose="020B0604030504040204" pitchFamily="34" charset="0"/>
              </a:rPr>
              <a:t>和 </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相互配合的过程。两者的通信接口主要是一系列针对特殊设备文件 </a:t>
            </a:r>
            <a:r>
              <a:rPr lang="en-US" altLang="zh-CN" sz="1600" dirty="0">
                <a:solidFill>
                  <a:srgbClr val="4B4B4B"/>
                </a:solidFill>
                <a:latin typeface="Verdana" panose="020B0604030504040204" pitchFamily="34" charset="0"/>
              </a:rPr>
              <a:t>dev/</a:t>
            </a:r>
            <a:r>
              <a:rPr lang="en-US" altLang="zh-CN" sz="1600" dirty="0" err="1">
                <a:solidFill>
                  <a:srgbClr val="4B4B4B"/>
                </a:solidFill>
                <a:latin typeface="Verdana" panose="020B0604030504040204" pitchFamily="34" charset="0"/>
              </a:rPr>
              <a:t>kvm</a:t>
            </a:r>
            <a:r>
              <a:rPr lang="en-US" altLang="zh-CN" sz="1600" dirty="0">
                <a:solidFill>
                  <a:srgbClr val="4B4B4B"/>
                </a:solidFill>
                <a:latin typeface="Verdana" panose="020B0604030504040204" pitchFamily="34" charset="0"/>
              </a:rPr>
              <a:t> </a:t>
            </a:r>
            <a:r>
              <a:rPr lang="zh-CN" altLang="en-US" sz="1600" dirty="0">
                <a:solidFill>
                  <a:srgbClr val="4B4B4B"/>
                </a:solidFill>
                <a:latin typeface="Verdana" panose="020B0604030504040204" pitchFamily="34" charset="0"/>
              </a:rPr>
              <a:t>的 </a:t>
            </a:r>
            <a:r>
              <a:rPr lang="en-US" altLang="zh-CN" sz="1600" dirty="0">
                <a:solidFill>
                  <a:srgbClr val="4B4B4B"/>
                </a:solidFill>
                <a:latin typeface="Verdana" panose="020B0604030504040204" pitchFamily="34" charset="0"/>
              </a:rPr>
              <a:t>IOCTL </a:t>
            </a:r>
            <a:r>
              <a:rPr lang="zh-CN" altLang="en-US" sz="1600" dirty="0">
                <a:solidFill>
                  <a:srgbClr val="4B4B4B"/>
                </a:solidFill>
                <a:latin typeface="Verdana" panose="020B0604030504040204" pitchFamily="34" charset="0"/>
              </a:rPr>
              <a:t>调用。其中最重要的是创建虚机。它可以理解成</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为了某个特定的虚机创建对应的内核数据结构，同时，</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返回一个文件句柄来代表所创建的虚机。</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针对该句柄的调用可以对虚机做相应地管理，比如创建用户空间虚拟地址和客户机物理地址、真实物理地址之间的映射关系，再比如创建多个 </a:t>
            </a:r>
            <a:r>
              <a:rPr lang="en-US" altLang="zh-CN" sz="1600" dirty="0">
                <a:solidFill>
                  <a:srgbClr val="4B4B4B"/>
                </a:solidFill>
                <a:latin typeface="Verdana" panose="020B0604030504040204" pitchFamily="34" charset="0"/>
              </a:rPr>
              <a:t>vCPU</a:t>
            </a:r>
            <a:r>
              <a:rPr lang="zh-CN" altLang="en-US" sz="1600" dirty="0">
                <a:solidFill>
                  <a:srgbClr val="4B4B4B"/>
                </a:solidFill>
                <a:latin typeface="Verdana" panose="020B0604030504040204" pitchFamily="34" charset="0"/>
              </a:rPr>
              <a:t>。</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为每一个 </a:t>
            </a:r>
            <a:r>
              <a:rPr lang="en-US" altLang="zh-CN" sz="1600" dirty="0">
                <a:solidFill>
                  <a:srgbClr val="4B4B4B"/>
                </a:solidFill>
                <a:latin typeface="Verdana" panose="020B0604030504040204" pitchFamily="34" charset="0"/>
              </a:rPr>
              <a:t>vCPU </a:t>
            </a:r>
            <a:r>
              <a:rPr lang="zh-CN" altLang="en-US" sz="1600" dirty="0">
                <a:solidFill>
                  <a:srgbClr val="4B4B4B"/>
                </a:solidFill>
                <a:latin typeface="Verdana" panose="020B0604030504040204" pitchFamily="34" charset="0"/>
              </a:rPr>
              <a:t>生成对应的文件句柄，对其相应地 </a:t>
            </a:r>
            <a:r>
              <a:rPr lang="en-US" altLang="zh-CN" sz="1600" dirty="0">
                <a:solidFill>
                  <a:srgbClr val="4B4B4B"/>
                </a:solidFill>
                <a:latin typeface="Verdana" panose="020B0604030504040204" pitchFamily="34" charset="0"/>
              </a:rPr>
              <a:t>IOCTL </a:t>
            </a:r>
            <a:r>
              <a:rPr lang="zh-CN" altLang="en-US" sz="1600" dirty="0">
                <a:solidFill>
                  <a:srgbClr val="4B4B4B"/>
                </a:solidFill>
                <a:latin typeface="Verdana" panose="020B0604030504040204" pitchFamily="34" charset="0"/>
              </a:rPr>
              <a:t>调用，就可以对</a:t>
            </a:r>
            <a:r>
              <a:rPr lang="en-US" altLang="zh-CN" sz="1600" dirty="0">
                <a:solidFill>
                  <a:srgbClr val="4B4B4B"/>
                </a:solidFill>
                <a:latin typeface="Verdana" panose="020B0604030504040204" pitchFamily="34" charset="0"/>
              </a:rPr>
              <a:t>vCPU</a:t>
            </a:r>
            <a:r>
              <a:rPr lang="zh-CN" altLang="en-US" sz="1600" dirty="0">
                <a:solidFill>
                  <a:srgbClr val="4B4B4B"/>
                </a:solidFill>
                <a:latin typeface="Verdana" panose="020B0604030504040204" pitchFamily="34" charset="0"/>
              </a:rPr>
              <a:t>进行管理。其中最重要的就是“执行虚拟处理器”。通过它，虚机在 </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的支持下，被置于虚拟化模式的非根模式下，开始执行二进制指令。在非根模式下，所有敏感的二进制指令都被</a:t>
            </a:r>
            <a:r>
              <a:rPr lang="en-US" altLang="zh-CN" sz="1600" dirty="0">
                <a:solidFill>
                  <a:srgbClr val="4B4B4B"/>
                </a:solidFill>
                <a:latin typeface="Verdana" panose="020B0604030504040204" pitchFamily="34" charset="0"/>
              </a:rPr>
              <a:t>CPU</a:t>
            </a:r>
            <a:r>
              <a:rPr lang="zh-CN" altLang="en-US" sz="1600" dirty="0">
                <a:solidFill>
                  <a:srgbClr val="4B4B4B"/>
                </a:solidFill>
                <a:latin typeface="Verdana" panose="020B0604030504040204" pitchFamily="34" charset="0"/>
              </a:rPr>
              <a:t>捕捉到，</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在保存现场之后自动切换到根模式，由 </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决定如何处理。</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a:t>
            </a:r>
            <a:endParaRPr lang="zh-CN" altLang="en-US" sz="1600" dirty="0">
              <a:solidFill>
                <a:srgbClr val="4B4B4B"/>
              </a:solidFill>
              <a:latin typeface="Verdana" panose="020B0604030504040204" pitchFamily="34" charset="0"/>
            </a:endParaRPr>
          </a:p>
          <a:p>
            <a:r>
              <a:rPr lang="zh-CN" altLang="en-US" sz="1600" dirty="0">
                <a:solidFill>
                  <a:srgbClr val="4B4B4B"/>
                </a:solidFill>
                <a:latin typeface="Verdana" panose="020B0604030504040204" pitchFamily="34" charset="0"/>
              </a:rPr>
              <a:t>    除了 </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的虚拟化，内存虚拟化也由 </a:t>
            </a:r>
            <a:r>
              <a:rPr lang="en-US" altLang="zh-CN" sz="1600" dirty="0">
                <a:solidFill>
                  <a:srgbClr val="4B4B4B"/>
                </a:solidFill>
                <a:latin typeface="Verdana" panose="020B0604030504040204" pitchFamily="34" charset="0"/>
              </a:rPr>
              <a:t>KVM </a:t>
            </a:r>
            <a:r>
              <a:rPr lang="zh-CN" altLang="en-US" sz="1600" dirty="0">
                <a:solidFill>
                  <a:srgbClr val="4B4B4B"/>
                </a:solidFill>
                <a:latin typeface="Verdana" panose="020B0604030504040204" pitchFamily="34" charset="0"/>
              </a:rPr>
              <a:t>实现。实际上，内存虚拟化往往是一个虚机实现中最复杂的部分。</a:t>
            </a:r>
            <a:r>
              <a:rPr lang="en-US" altLang="zh-CN" sz="1600" dirty="0">
                <a:solidFill>
                  <a:srgbClr val="4B4B4B"/>
                </a:solidFill>
                <a:latin typeface="Verdana" panose="020B0604030504040204" pitchFamily="34" charset="0"/>
              </a:rPr>
              <a:t>CPU </a:t>
            </a:r>
            <a:r>
              <a:rPr lang="zh-CN" altLang="en-US" sz="1600" dirty="0">
                <a:solidFill>
                  <a:srgbClr val="4B4B4B"/>
                </a:solidFill>
                <a:latin typeface="Verdana" panose="020B0604030504040204" pitchFamily="34" charset="0"/>
              </a:rPr>
              <a:t>中的内存管理单元 </a:t>
            </a:r>
            <a:r>
              <a:rPr lang="en-US" altLang="zh-CN" sz="1600" dirty="0">
                <a:solidFill>
                  <a:srgbClr val="4B4B4B"/>
                </a:solidFill>
                <a:latin typeface="Verdana" panose="020B0604030504040204" pitchFamily="34" charset="0"/>
              </a:rPr>
              <a:t>MMU </a:t>
            </a:r>
            <a:r>
              <a:rPr lang="zh-CN" altLang="en-US" sz="1600" dirty="0">
                <a:solidFill>
                  <a:srgbClr val="4B4B4B"/>
                </a:solidFill>
                <a:latin typeface="Verdana" panose="020B0604030504040204" pitchFamily="34" charset="0"/>
              </a:rPr>
              <a:t>是通过页表的形式将程序运行的虚拟地址转换成实际物理地址。在虚拟机模式下，</a:t>
            </a:r>
            <a:r>
              <a:rPr lang="en-US" altLang="zh-CN" sz="1600" dirty="0">
                <a:solidFill>
                  <a:srgbClr val="4B4B4B"/>
                </a:solidFill>
                <a:latin typeface="Verdana" panose="020B0604030504040204" pitchFamily="34" charset="0"/>
              </a:rPr>
              <a:t>MMU </a:t>
            </a:r>
            <a:r>
              <a:rPr lang="zh-CN" altLang="en-US" sz="1600" dirty="0">
                <a:solidFill>
                  <a:srgbClr val="4B4B4B"/>
                </a:solidFill>
                <a:latin typeface="Verdana" panose="020B0604030504040204" pitchFamily="34" charset="0"/>
              </a:rPr>
              <a:t>的页表则必须在一次查询的时候完成两次地址转换。因为除了将客户机程序的虚拟地址转换了客户机的物理地址外，还要将客户机物理地址转化成真实物理地址。</a:t>
            </a:r>
            <a:endParaRPr lang="zh-CN" altLang="en-US" sz="1600" b="0" i="0" dirty="0">
              <a:solidFill>
                <a:srgbClr val="4B4B4B"/>
              </a:solidFill>
              <a:effectLst/>
              <a:latin typeface="Verdana" panose="020B060403050404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9917"/>
            <a:ext cx="10515600" cy="513764"/>
          </a:xfrm>
        </p:spPr>
        <p:txBody>
          <a:bodyPr>
            <a:normAutofit fontScale="90000"/>
          </a:bodyPr>
          <a:lstStyle/>
          <a:p>
            <a:r>
              <a:rPr lang="en-US" dirty="0" smtClean="0"/>
              <a:t>Why need CPU virtualization</a:t>
            </a:r>
            <a:endParaRPr lang="en-US" dirty="0"/>
          </a:p>
        </p:txBody>
      </p:sp>
      <p:sp>
        <p:nvSpPr>
          <p:cNvPr id="4" name="Rectangle 3"/>
          <p:cNvSpPr/>
          <p:nvPr/>
        </p:nvSpPr>
        <p:spPr>
          <a:xfrm>
            <a:off x="118362" y="1358607"/>
            <a:ext cx="6096000" cy="4247317"/>
          </a:xfrm>
          <a:prstGeom prst="rect">
            <a:avLst/>
          </a:prstGeom>
        </p:spPr>
        <p:txBody>
          <a:bodyPr>
            <a:spAutoFit/>
          </a:bodyPr>
          <a:lstStyle/>
          <a:p>
            <a:r>
              <a:rPr lang="en-US" altLang="zh-CN" dirty="0">
                <a:solidFill>
                  <a:srgbClr val="4B4B4B"/>
                </a:solidFill>
                <a:latin typeface="Verdana" panose="020B0604030504040204" pitchFamily="34" charset="0"/>
              </a:rPr>
              <a:t>X86 </a:t>
            </a:r>
            <a:r>
              <a:rPr lang="zh-CN" altLang="en-US" dirty="0">
                <a:solidFill>
                  <a:srgbClr val="4B4B4B"/>
                </a:solidFill>
                <a:latin typeface="Verdana" panose="020B0604030504040204" pitchFamily="34" charset="0"/>
              </a:rPr>
              <a:t>操作系统是设计在直接运行在裸硬件设备上的，因此它们自动认为它们完全占有计算机硬件。</a:t>
            </a:r>
            <a:r>
              <a:rPr lang="en-US" altLang="zh-CN" dirty="0">
                <a:solidFill>
                  <a:srgbClr val="4B4B4B"/>
                </a:solidFill>
                <a:latin typeface="Verdana" panose="020B0604030504040204" pitchFamily="34" charset="0"/>
              </a:rPr>
              <a:t>x86 </a:t>
            </a:r>
            <a:r>
              <a:rPr lang="zh-CN" altLang="en-US" dirty="0">
                <a:solidFill>
                  <a:srgbClr val="4B4B4B"/>
                </a:solidFill>
                <a:latin typeface="Verdana" panose="020B0604030504040204" pitchFamily="34" charset="0"/>
              </a:rPr>
              <a:t>架构提供四个特权级别给操作系统和应用程序来访问硬件。 </a:t>
            </a:r>
            <a:r>
              <a:rPr lang="en-US" altLang="zh-CN" dirty="0">
                <a:solidFill>
                  <a:srgbClr val="4B4B4B"/>
                </a:solidFill>
                <a:latin typeface="Verdana" panose="020B0604030504040204" pitchFamily="34" charset="0"/>
              </a:rPr>
              <a:t>Ring </a:t>
            </a:r>
            <a:r>
              <a:rPr lang="zh-CN" altLang="en-US" dirty="0">
                <a:solidFill>
                  <a:srgbClr val="4B4B4B"/>
                </a:solidFill>
                <a:latin typeface="Verdana" panose="020B0604030504040204" pitchFamily="34" charset="0"/>
              </a:rPr>
              <a:t>是指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的运行级别，</a:t>
            </a:r>
            <a:r>
              <a:rPr lang="en-US" altLang="zh-CN" dirty="0">
                <a:solidFill>
                  <a:srgbClr val="4B4B4B"/>
                </a:solidFill>
                <a:latin typeface="Verdana" panose="020B0604030504040204" pitchFamily="34" charset="0"/>
              </a:rPr>
              <a:t>Ring 0</a:t>
            </a:r>
            <a:r>
              <a:rPr lang="zh-CN" altLang="en-US" dirty="0">
                <a:solidFill>
                  <a:srgbClr val="4B4B4B"/>
                </a:solidFill>
                <a:latin typeface="Verdana" panose="020B0604030504040204" pitchFamily="34" charset="0"/>
              </a:rPr>
              <a:t>是最高级别，</a:t>
            </a:r>
            <a:r>
              <a:rPr lang="en-US" altLang="zh-CN" dirty="0">
                <a:solidFill>
                  <a:srgbClr val="4B4B4B"/>
                </a:solidFill>
                <a:latin typeface="Verdana" panose="020B0604030504040204" pitchFamily="34" charset="0"/>
              </a:rPr>
              <a:t>Ring1</a:t>
            </a:r>
            <a:r>
              <a:rPr lang="zh-CN" altLang="en-US" dirty="0">
                <a:solidFill>
                  <a:srgbClr val="4B4B4B"/>
                </a:solidFill>
                <a:latin typeface="Verdana" panose="020B0604030504040204" pitchFamily="34" charset="0"/>
              </a:rPr>
              <a:t>次之，</a:t>
            </a:r>
            <a:r>
              <a:rPr lang="en-US" altLang="zh-CN" dirty="0">
                <a:solidFill>
                  <a:srgbClr val="4B4B4B"/>
                </a:solidFill>
                <a:latin typeface="Verdana" panose="020B0604030504040204" pitchFamily="34" charset="0"/>
              </a:rPr>
              <a:t>Ring2</a:t>
            </a:r>
            <a:r>
              <a:rPr lang="zh-CN" altLang="en-US" dirty="0">
                <a:solidFill>
                  <a:srgbClr val="4B4B4B"/>
                </a:solidFill>
                <a:latin typeface="Verdana" panose="020B0604030504040204" pitchFamily="34" charset="0"/>
              </a:rPr>
              <a:t>更次之</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就 </a:t>
            </a:r>
            <a:r>
              <a:rPr lang="en-US" altLang="zh-CN" dirty="0">
                <a:solidFill>
                  <a:srgbClr val="4B4B4B"/>
                </a:solidFill>
                <a:latin typeface="Verdana" panose="020B0604030504040204" pitchFamily="34" charset="0"/>
              </a:rPr>
              <a:t>Linux+x86 </a:t>
            </a:r>
            <a:r>
              <a:rPr lang="zh-CN" altLang="en-US" dirty="0">
                <a:solidFill>
                  <a:srgbClr val="4B4B4B"/>
                </a:solidFill>
                <a:latin typeface="Verdana" panose="020B0604030504040204" pitchFamily="34" charset="0"/>
              </a:rPr>
              <a:t>来说， </a:t>
            </a:r>
            <a:endParaRPr lang="zh-CN" alt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操作系统（内核）需要直接访问硬件和内存，因此它的代码需要运行在最高运行级别  </a:t>
            </a:r>
            <a:r>
              <a:rPr lang="en-US" altLang="zh-CN" dirty="0">
                <a:solidFill>
                  <a:srgbClr val="4B4B4B"/>
                </a:solidFill>
                <a:latin typeface="Verdana" panose="020B0604030504040204" pitchFamily="34" charset="0"/>
              </a:rPr>
              <a:t>Ring0</a:t>
            </a:r>
            <a:r>
              <a:rPr lang="zh-CN" altLang="en-US" dirty="0">
                <a:solidFill>
                  <a:srgbClr val="4B4B4B"/>
                </a:solidFill>
                <a:latin typeface="Verdana" panose="020B0604030504040204" pitchFamily="34" charset="0"/>
              </a:rPr>
              <a:t>上，这样它可以使用特权指令，控制中断、修改页表、访问设备等等。 </a:t>
            </a:r>
            <a:endParaRPr lang="zh-CN" alt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应用程序的代码运行在最低运行级别上</a:t>
            </a:r>
            <a:r>
              <a:rPr lang="en-US" altLang="zh-CN" dirty="0">
                <a:solidFill>
                  <a:srgbClr val="4B4B4B"/>
                </a:solidFill>
                <a:latin typeface="Verdana" panose="020B0604030504040204" pitchFamily="34" charset="0"/>
              </a:rPr>
              <a:t>ring3</a:t>
            </a:r>
            <a:r>
              <a:rPr lang="zh-CN" altLang="en-US" dirty="0">
                <a:solidFill>
                  <a:srgbClr val="4B4B4B"/>
                </a:solidFill>
                <a:latin typeface="Verdana" panose="020B0604030504040204" pitchFamily="34" charset="0"/>
              </a:rPr>
              <a:t>上，不能做受控操作。如果要做，比如要访问磁盘，写文件，那就要通过执行系统调用（函数），执行系统调用的时候，</a:t>
            </a:r>
            <a:r>
              <a:rPr lang="en-US" altLang="zh-CN"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的运行级别会发生从</a:t>
            </a:r>
            <a:r>
              <a:rPr lang="en-US" altLang="zh-CN" dirty="0">
                <a:solidFill>
                  <a:srgbClr val="4B4B4B"/>
                </a:solidFill>
                <a:latin typeface="Verdana" panose="020B0604030504040204" pitchFamily="34" charset="0"/>
              </a:rPr>
              <a:t>ring3</a:t>
            </a:r>
            <a:r>
              <a:rPr lang="zh-CN" altLang="en-US" dirty="0">
                <a:solidFill>
                  <a:srgbClr val="4B4B4B"/>
                </a:solidFill>
                <a:latin typeface="Verdana" panose="020B0604030504040204" pitchFamily="34" charset="0"/>
              </a:rPr>
              <a:t>到</a:t>
            </a:r>
            <a:r>
              <a:rPr lang="en-US" altLang="zh-CN" dirty="0">
                <a:solidFill>
                  <a:srgbClr val="4B4B4B"/>
                </a:solidFill>
                <a:latin typeface="Verdana" panose="020B0604030504040204" pitchFamily="34" charset="0"/>
              </a:rPr>
              <a:t>ring0</a:t>
            </a:r>
            <a:r>
              <a:rPr lang="zh-CN" altLang="en-US" dirty="0">
                <a:solidFill>
                  <a:srgbClr val="4B4B4B"/>
                </a:solidFill>
                <a:latin typeface="Verdana" panose="020B0604030504040204" pitchFamily="34" charset="0"/>
              </a:rPr>
              <a:t>的切换，并跳转到系统调用对应的内核代码位置执行，这样内核就为你完成了设备访问，完成之后再从</a:t>
            </a:r>
            <a:r>
              <a:rPr lang="en-US" altLang="zh-CN" dirty="0">
                <a:solidFill>
                  <a:srgbClr val="4B4B4B"/>
                </a:solidFill>
                <a:latin typeface="Verdana" panose="020B0604030504040204" pitchFamily="34" charset="0"/>
              </a:rPr>
              <a:t>ring0</a:t>
            </a:r>
            <a:r>
              <a:rPr lang="zh-CN" altLang="en-US" dirty="0">
                <a:solidFill>
                  <a:srgbClr val="4B4B4B"/>
                </a:solidFill>
                <a:latin typeface="Verdana" panose="020B0604030504040204" pitchFamily="34" charset="0"/>
              </a:rPr>
              <a:t>返回</a:t>
            </a:r>
            <a:r>
              <a:rPr lang="en-US" altLang="zh-CN" dirty="0">
                <a:solidFill>
                  <a:srgbClr val="4B4B4B"/>
                </a:solidFill>
                <a:latin typeface="Verdana" panose="020B0604030504040204" pitchFamily="34" charset="0"/>
              </a:rPr>
              <a:t>ring3</a:t>
            </a:r>
            <a:r>
              <a:rPr lang="zh-CN" altLang="en-US" dirty="0">
                <a:solidFill>
                  <a:srgbClr val="4B4B4B"/>
                </a:solidFill>
                <a:latin typeface="Verdana" panose="020B0604030504040204" pitchFamily="34" charset="0"/>
              </a:rPr>
              <a:t>。这个过程也称作用户态和内核态的切换。</a:t>
            </a:r>
            <a:endParaRPr lang="zh-CN" altLang="en-US" b="0" i="0" dirty="0">
              <a:solidFill>
                <a:srgbClr val="4B4B4B"/>
              </a:solidFill>
              <a:effectLst/>
              <a:latin typeface="Verdana" panose="020B0604030504040204" pitchFamily="34" charset="0"/>
            </a:endParaRPr>
          </a:p>
        </p:txBody>
      </p:sp>
      <p:pic>
        <p:nvPicPr>
          <p:cNvPr id="3074" name="Picture 2" descr="http://images0.cnblogs.com/blog2015/697113/201506/011405050662145.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68429" y="1660448"/>
            <a:ext cx="3295650" cy="29337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282"/>
            <a:ext cx="10515600" cy="638052"/>
          </a:xfrm>
        </p:spPr>
        <p:txBody>
          <a:bodyPr>
            <a:normAutofit fontScale="90000"/>
          </a:bodyPr>
          <a:lstStyle/>
          <a:p>
            <a:r>
              <a:rPr lang="zh-CN" altLang="en-US" dirty="0"/>
              <a:t>基于 </a:t>
            </a:r>
            <a:r>
              <a:rPr lang="en-US" dirty="0" err="1"/>
              <a:t>HBase</a:t>
            </a:r>
            <a:r>
              <a:rPr lang="en-US" dirty="0"/>
              <a:t> </a:t>
            </a:r>
            <a:r>
              <a:rPr lang="zh-CN" altLang="en-US" dirty="0"/>
              <a:t>的分布式消息队列</a:t>
            </a:r>
            <a:endParaRPr lang="zh-CN" altLang="en-US" dirty="0"/>
          </a:p>
        </p:txBody>
      </p:sp>
      <p:sp>
        <p:nvSpPr>
          <p:cNvPr id="3" name="Rectangle 2"/>
          <p:cNvSpPr/>
          <p:nvPr/>
        </p:nvSpPr>
        <p:spPr>
          <a:xfrm>
            <a:off x="153879" y="701334"/>
            <a:ext cx="6096000" cy="2585323"/>
          </a:xfrm>
          <a:prstGeom prst="rect">
            <a:avLst/>
          </a:prstGeom>
        </p:spPr>
        <p:txBody>
          <a:bodyPr>
            <a:spAutoFit/>
          </a:bodyPr>
          <a:lstStyle/>
          <a:p>
            <a:r>
              <a:rPr lang="en-US" altLang="zh-CN" dirty="0" err="1">
                <a:solidFill>
                  <a:srgbClr val="000000"/>
                </a:solidFill>
                <a:latin typeface="Helvetica" panose="020B0604020202020204" pitchFamily="34" charset="0"/>
              </a:rPr>
              <a:t>Hbase</a:t>
            </a:r>
            <a:r>
              <a:rPr lang="en-US" altLang="zh-CN"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本身不提供 </a:t>
            </a:r>
            <a:r>
              <a:rPr lang="en-US" altLang="zh-CN"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这个功能，但是我们可以利用 </a:t>
            </a:r>
            <a:r>
              <a:rPr lang="en-US" altLang="zh-CN" dirty="0" err="1">
                <a:solidFill>
                  <a:srgbClr val="000000"/>
                </a:solidFill>
                <a:latin typeface="Helvetica" panose="020B0604020202020204" pitchFamily="34" charset="0"/>
              </a:rPr>
              <a:t>hbase</a:t>
            </a:r>
            <a:r>
              <a:rPr lang="en-US" altLang="zh-CN"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特性来实现 </a:t>
            </a:r>
            <a:r>
              <a:rPr lang="en-US" altLang="zh-CN" dirty="0">
                <a:solidFill>
                  <a:srgbClr val="000000"/>
                </a:solidFill>
                <a:latin typeface="Helvetica" panose="020B0604020202020204" pitchFamily="34" charset="0"/>
              </a:rPr>
              <a:t>virtual queue </a:t>
            </a:r>
            <a:r>
              <a:rPr lang="zh-CN" altLang="en-US" dirty="0">
                <a:solidFill>
                  <a:srgbClr val="000000"/>
                </a:solidFill>
                <a:latin typeface="Helvetica" panose="020B0604020202020204" pitchFamily="34" charset="0"/>
              </a:rPr>
              <a:t>的概念，通过设计好 </a:t>
            </a:r>
            <a:r>
              <a:rPr lang="en-US" altLang="zh-CN" dirty="0" err="1">
                <a:solidFill>
                  <a:srgbClr val="000000"/>
                </a:solidFill>
                <a:latin typeface="Helvetica" panose="020B0604020202020204" pitchFamily="34" charset="0"/>
              </a:rPr>
              <a:t>rowkey</a:t>
            </a:r>
            <a:r>
              <a:rPr lang="en-US" altLang="zh-CN"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来保证消息的有序性，然后将数据的读取转化为 </a:t>
            </a:r>
            <a:r>
              <a:rPr lang="en-US" altLang="zh-CN" dirty="0">
                <a:solidFill>
                  <a:srgbClr val="000000"/>
                </a:solidFill>
                <a:latin typeface="Helvetica" panose="020B0604020202020204" pitchFamily="34" charset="0"/>
              </a:rPr>
              <a:t>scan </a:t>
            </a:r>
            <a:r>
              <a:rPr lang="zh-CN" altLang="en-US" dirty="0">
                <a:solidFill>
                  <a:srgbClr val="000000"/>
                </a:solidFill>
                <a:latin typeface="Helvetica" panose="020B0604020202020204" pitchFamily="34" charset="0"/>
              </a:rPr>
              <a:t>操作，下图有 </a:t>
            </a:r>
            <a:r>
              <a:rPr lang="en-US" altLang="zh-CN" dirty="0">
                <a:solidFill>
                  <a:srgbClr val="000000"/>
                </a:solidFill>
                <a:latin typeface="Helvetica" panose="020B0604020202020204" pitchFamily="34" charset="0"/>
              </a:rPr>
              <a:t>4 </a:t>
            </a:r>
            <a:r>
              <a:rPr lang="zh-CN" altLang="en-US" dirty="0">
                <a:solidFill>
                  <a:srgbClr val="000000"/>
                </a:solidFill>
                <a:latin typeface="Helvetica" panose="020B0604020202020204" pitchFamily="34" charset="0"/>
              </a:rPr>
              <a:t>个 </a:t>
            </a:r>
            <a:r>
              <a:rPr lang="en-US" altLang="zh-CN" dirty="0">
                <a:solidFill>
                  <a:srgbClr val="000000"/>
                </a:solidFill>
                <a:latin typeface="Helvetica" panose="020B0604020202020204" pitchFamily="34" charset="0"/>
              </a:rPr>
              <a:t>client</a:t>
            </a:r>
            <a:r>
              <a:rPr lang="zh-CN" altLang="en-US" dirty="0">
                <a:solidFill>
                  <a:srgbClr val="000000"/>
                </a:solidFill>
                <a:latin typeface="Helvetica" panose="020B0604020202020204" pitchFamily="34" charset="0"/>
              </a:rPr>
              <a:t>，我们为每个 </a:t>
            </a:r>
            <a:r>
              <a:rPr lang="en-US" altLang="zh-CN" dirty="0">
                <a:solidFill>
                  <a:srgbClr val="000000"/>
                </a:solidFill>
                <a:latin typeface="Helvetica" panose="020B0604020202020204" pitchFamily="34" charset="0"/>
              </a:rPr>
              <a:t>client </a:t>
            </a:r>
            <a:r>
              <a:rPr lang="zh-CN" altLang="en-US" dirty="0">
                <a:solidFill>
                  <a:srgbClr val="000000"/>
                </a:solidFill>
                <a:latin typeface="Helvetica" panose="020B0604020202020204" pitchFamily="34" charset="0"/>
              </a:rPr>
              <a:t>分配一个 </a:t>
            </a:r>
            <a:r>
              <a:rPr lang="en-US" altLang="zh-CN" dirty="0">
                <a:solidFill>
                  <a:srgbClr val="000000"/>
                </a:solidFill>
                <a:latin typeface="Helvetica" panose="020B0604020202020204" pitchFamily="34" charset="0"/>
              </a:rPr>
              <a:t>unique </a:t>
            </a:r>
            <a:r>
              <a:rPr lang="zh-CN" altLang="en-US" dirty="0">
                <a:solidFill>
                  <a:srgbClr val="000000"/>
                </a:solidFill>
                <a:latin typeface="Helvetica" panose="020B0604020202020204" pitchFamily="34" charset="0"/>
              </a:rPr>
              <a:t>的 </a:t>
            </a:r>
            <a:r>
              <a:rPr lang="en-US" altLang="zh-CN" dirty="0">
                <a:solidFill>
                  <a:srgbClr val="000000"/>
                </a:solidFill>
                <a:latin typeface="Helvetica" panose="020B0604020202020204" pitchFamily="34" charset="0"/>
              </a:rPr>
              <a:t>queue ID</a:t>
            </a:r>
            <a:r>
              <a:rPr lang="zh-CN" altLang="en-US" dirty="0">
                <a:solidFill>
                  <a:srgbClr val="000000"/>
                </a:solidFill>
                <a:latin typeface="Helvetica" panose="020B0604020202020204" pitchFamily="34" charset="0"/>
              </a:rPr>
              <a:t>，然后每个 </a:t>
            </a:r>
            <a:r>
              <a:rPr lang="en-US" altLang="zh-CN"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的数据通过 </a:t>
            </a:r>
            <a:r>
              <a:rPr lang="en-US" altLang="zh-CN" dirty="0">
                <a:solidFill>
                  <a:srgbClr val="000000"/>
                </a:solidFill>
                <a:latin typeface="Helvetica" panose="020B0604020202020204" pitchFamily="34" charset="0"/>
              </a:rPr>
              <a:t>queue ID </a:t>
            </a:r>
            <a:r>
              <a:rPr lang="zh-CN" altLang="en-US" dirty="0">
                <a:solidFill>
                  <a:srgbClr val="000000"/>
                </a:solidFill>
                <a:latin typeface="Helvetica" panose="020B0604020202020204" pitchFamily="34" charset="0"/>
              </a:rPr>
              <a:t>和单调递增的 </a:t>
            </a:r>
            <a:r>
              <a:rPr lang="en-US" altLang="zh-CN" dirty="0">
                <a:solidFill>
                  <a:srgbClr val="000000"/>
                </a:solidFill>
                <a:latin typeface="Helvetica" panose="020B0604020202020204" pitchFamily="34" charset="0"/>
              </a:rPr>
              <a:t>ID </a:t>
            </a:r>
            <a:r>
              <a:rPr lang="zh-CN" altLang="en-US" dirty="0">
                <a:solidFill>
                  <a:srgbClr val="000000"/>
                </a:solidFill>
                <a:latin typeface="Helvetica" panose="020B0604020202020204" pitchFamily="34" charset="0"/>
              </a:rPr>
              <a:t>来组合成为一个 </a:t>
            </a:r>
            <a:r>
              <a:rPr lang="en-US" altLang="zh-CN" dirty="0">
                <a:solidFill>
                  <a:srgbClr val="000000"/>
                </a:solidFill>
                <a:latin typeface="Helvetica" panose="020B0604020202020204" pitchFamily="34" charset="0"/>
              </a:rPr>
              <a:t>unique </a:t>
            </a:r>
            <a:r>
              <a:rPr lang="zh-CN" altLang="en-US" dirty="0">
                <a:solidFill>
                  <a:srgbClr val="000000"/>
                </a:solidFill>
                <a:latin typeface="Helvetica" panose="020B0604020202020204" pitchFamily="34" charset="0"/>
              </a:rPr>
              <a:t>的 </a:t>
            </a:r>
            <a:r>
              <a:rPr lang="en-US" altLang="zh-CN" dirty="0" err="1">
                <a:solidFill>
                  <a:srgbClr val="000000"/>
                </a:solidFill>
                <a:latin typeface="Helvetica" panose="020B0604020202020204" pitchFamily="34" charset="0"/>
              </a:rPr>
              <a:t>rowkey</a:t>
            </a:r>
            <a:r>
              <a:rPr lang="zh-CN" altLang="en-US" dirty="0">
                <a:solidFill>
                  <a:srgbClr val="000000"/>
                </a:solidFill>
                <a:latin typeface="Helvetica" panose="020B0604020202020204" pitchFamily="34" charset="0"/>
              </a:rPr>
              <a:t>，为了保证写入的均匀性，我们需要合理设计 </a:t>
            </a:r>
            <a:r>
              <a:rPr lang="en-US" altLang="zh-CN" dirty="0">
                <a:solidFill>
                  <a:srgbClr val="000000"/>
                </a:solidFill>
                <a:latin typeface="Helvetica" panose="020B0604020202020204" pitchFamily="34" charset="0"/>
              </a:rPr>
              <a:t>unique ID </a:t>
            </a:r>
            <a:r>
              <a:rPr lang="zh-CN" altLang="en-US" dirty="0">
                <a:solidFill>
                  <a:srgbClr val="000000"/>
                </a:solidFill>
                <a:latin typeface="Helvetica" panose="020B0604020202020204" pitchFamily="34" charset="0"/>
              </a:rPr>
              <a:t>的 </a:t>
            </a:r>
            <a:r>
              <a:rPr lang="en-US" altLang="zh-CN" dirty="0">
                <a:solidFill>
                  <a:srgbClr val="000000"/>
                </a:solidFill>
                <a:latin typeface="Helvetica" panose="020B0604020202020204" pitchFamily="34" charset="0"/>
              </a:rPr>
              <a:t>prefix </a:t>
            </a:r>
            <a:r>
              <a:rPr lang="zh-CN" altLang="en-US" dirty="0">
                <a:solidFill>
                  <a:srgbClr val="000000"/>
                </a:solidFill>
                <a:latin typeface="Helvetica" panose="020B0604020202020204" pitchFamily="34" charset="0"/>
              </a:rPr>
              <a:t>来保证将这些 </a:t>
            </a:r>
            <a:r>
              <a:rPr lang="en-US" altLang="zh-CN" dirty="0" err="1">
                <a:solidFill>
                  <a:srgbClr val="000000"/>
                </a:solidFill>
                <a:latin typeface="Helvetica" panose="020B0604020202020204" pitchFamily="34" charset="0"/>
              </a:rPr>
              <a:t>rowkey</a:t>
            </a:r>
            <a:r>
              <a:rPr lang="en-US" altLang="zh-CN"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均匀的分布到不同的 </a:t>
            </a:r>
            <a:r>
              <a:rPr lang="en-US" altLang="zh-CN" dirty="0">
                <a:solidFill>
                  <a:srgbClr val="000000"/>
                </a:solidFill>
                <a:latin typeface="Helvetica" panose="020B0604020202020204" pitchFamily="34" charset="0"/>
              </a:rPr>
              <a:t>region</a:t>
            </a:r>
            <a:r>
              <a:rPr lang="zh-CN" altLang="en-US" dirty="0">
                <a:solidFill>
                  <a:srgbClr val="000000"/>
                </a:solidFill>
                <a:latin typeface="Helvetica" panose="020B0604020202020204" pitchFamily="34" charset="0"/>
              </a:rPr>
              <a:t>。</a:t>
            </a:r>
            <a:endParaRPr lang="en-US" dirty="0"/>
          </a:p>
        </p:txBody>
      </p:sp>
      <p:pic>
        <p:nvPicPr>
          <p:cNvPr id="6146" name="Picture 2" descr="http://www.linuxeden.com/wp-content/uploads/2017/06/10-3.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91885" y="701334"/>
            <a:ext cx="5286375" cy="33337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53879" y="3434919"/>
            <a:ext cx="6096000" cy="1200329"/>
          </a:xfrm>
          <a:prstGeom prst="rect">
            <a:avLst/>
          </a:prstGeom>
        </p:spPr>
        <p:txBody>
          <a:bodyPr>
            <a:spAutoFit/>
          </a:bodyPr>
          <a:lstStyle/>
          <a:p>
            <a:r>
              <a:rPr lang="zh-CN" altLang="en-US" dirty="0">
                <a:solidFill>
                  <a:srgbClr val="000000"/>
                </a:solidFill>
                <a:latin typeface="Helvetica" panose="020B0604020202020204" pitchFamily="34" charset="0"/>
              </a:rPr>
              <a:t>为了实现 </a:t>
            </a:r>
            <a:r>
              <a:rPr lang="en-US"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的功能，我们在 </a:t>
            </a:r>
            <a:r>
              <a:rPr lang="en-US" dirty="0" err="1">
                <a:solidFill>
                  <a:srgbClr val="000000"/>
                </a:solidFill>
                <a:latin typeface="Helvetica" panose="020B0604020202020204" pitchFamily="34" charset="0"/>
              </a:rPr>
              <a:t>Hbase</a:t>
            </a:r>
            <a:r>
              <a:rPr lang="en-US"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上定义了一个新的 </a:t>
            </a:r>
            <a:r>
              <a:rPr lang="en-US" dirty="0">
                <a:solidFill>
                  <a:srgbClr val="000000"/>
                </a:solidFill>
                <a:latin typeface="Helvetica" panose="020B0604020202020204" pitchFamily="34" charset="0"/>
              </a:rPr>
              <a:t>coprocessor，</a:t>
            </a:r>
            <a:r>
              <a:rPr lang="zh-CN" altLang="en-US" dirty="0">
                <a:solidFill>
                  <a:srgbClr val="000000"/>
                </a:solidFill>
                <a:latin typeface="Helvetica" panose="020B0604020202020204" pitchFamily="34" charset="0"/>
              </a:rPr>
              <a:t>这个 </a:t>
            </a:r>
            <a:r>
              <a:rPr lang="en-US" dirty="0">
                <a:solidFill>
                  <a:srgbClr val="000000"/>
                </a:solidFill>
                <a:latin typeface="Helvetica" panose="020B0604020202020204" pitchFamily="34" charset="0"/>
              </a:rPr>
              <a:t>coprocessor </a:t>
            </a:r>
            <a:r>
              <a:rPr lang="zh-CN" altLang="en-US" dirty="0">
                <a:solidFill>
                  <a:srgbClr val="000000"/>
                </a:solidFill>
                <a:latin typeface="Helvetica" panose="020B0604020202020204" pitchFamily="34" charset="0"/>
              </a:rPr>
              <a:t>用来创建 </a:t>
            </a:r>
            <a:r>
              <a:rPr lang="en-US" dirty="0">
                <a:solidFill>
                  <a:srgbClr val="000000"/>
                </a:solidFill>
                <a:latin typeface="Helvetica" panose="020B0604020202020204" pitchFamily="34" charset="0"/>
              </a:rPr>
              <a:t>queue，</a:t>
            </a:r>
            <a:r>
              <a:rPr lang="zh-CN" altLang="en-US" dirty="0">
                <a:solidFill>
                  <a:srgbClr val="000000"/>
                </a:solidFill>
                <a:latin typeface="Helvetica" panose="020B0604020202020204" pitchFamily="34" charset="0"/>
              </a:rPr>
              <a:t>管理 </a:t>
            </a:r>
            <a:r>
              <a:rPr lang="en-US"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的数据，以及删除 </a:t>
            </a:r>
            <a:r>
              <a:rPr lang="en-US" dirty="0">
                <a:solidFill>
                  <a:srgbClr val="000000"/>
                </a:solidFill>
                <a:latin typeface="Helvetica" panose="020B0604020202020204" pitchFamily="34" charset="0"/>
              </a:rPr>
              <a:t>queue，</a:t>
            </a:r>
            <a:r>
              <a:rPr lang="zh-CN" altLang="en-US" dirty="0">
                <a:solidFill>
                  <a:srgbClr val="000000"/>
                </a:solidFill>
                <a:latin typeface="Helvetica" panose="020B0604020202020204" pitchFamily="34" charset="0"/>
              </a:rPr>
              <a:t>同时还可以修改 </a:t>
            </a:r>
            <a:r>
              <a:rPr lang="en-US"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的配额等等。</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0936"/>
            <a:ext cx="10515600" cy="584787"/>
          </a:xfrm>
        </p:spPr>
        <p:txBody>
          <a:bodyPr>
            <a:normAutofit fontScale="90000"/>
          </a:bodyPr>
          <a:lstStyle/>
          <a:p>
            <a:r>
              <a:rPr lang="en-US" dirty="0" smtClean="0"/>
              <a:t>CPU Virtualization Implementation</a:t>
            </a:r>
            <a:br>
              <a:rPr lang="en-US" dirty="0" smtClean="0"/>
            </a:br>
            <a:r>
              <a:rPr lang="en-US" sz="2200" dirty="0" smtClean="0"/>
              <a:t>-- Full </a:t>
            </a:r>
            <a:r>
              <a:rPr lang="en-US" sz="2200" dirty="0"/>
              <a:t>Virtualization with Binary </a:t>
            </a:r>
            <a:r>
              <a:rPr lang="en-US" sz="2200" dirty="0" smtClean="0"/>
              <a:t>Translation</a:t>
            </a:r>
            <a:endParaRPr lang="en-US" dirty="0"/>
          </a:p>
        </p:txBody>
      </p:sp>
      <p:sp>
        <p:nvSpPr>
          <p:cNvPr id="4" name="Rectangle 3"/>
          <p:cNvSpPr/>
          <p:nvPr/>
        </p:nvSpPr>
        <p:spPr>
          <a:xfrm>
            <a:off x="162758" y="1525572"/>
            <a:ext cx="11555766" cy="1200329"/>
          </a:xfrm>
          <a:prstGeom prst="rect">
            <a:avLst/>
          </a:prstGeom>
        </p:spPr>
        <p:txBody>
          <a:bodyPr wrap="square">
            <a:spAutoFit/>
          </a:bodyPr>
          <a:lstStyle/>
          <a:p>
            <a:r>
              <a:rPr lang="zh-CN" altLang="en-US" dirty="0">
                <a:solidFill>
                  <a:srgbClr val="4B4B4B"/>
                </a:solidFill>
                <a:latin typeface="Verdana" panose="020B0604030504040204" pitchFamily="34" charset="0"/>
              </a:rPr>
              <a:t>客户操作系统运行在 </a:t>
            </a:r>
            <a:r>
              <a:rPr lang="en-US" altLang="zh-CN" dirty="0">
                <a:solidFill>
                  <a:srgbClr val="4B4B4B"/>
                </a:solidFill>
                <a:latin typeface="Verdana" panose="020B0604030504040204" pitchFamily="34" charset="0"/>
              </a:rPr>
              <a:t>Ring 1</a:t>
            </a:r>
            <a:r>
              <a:rPr lang="zh-CN" altLang="en-US" dirty="0">
                <a:solidFill>
                  <a:srgbClr val="4B4B4B"/>
                </a:solidFill>
                <a:latin typeface="Verdana" panose="020B0604030504040204" pitchFamily="34" charset="0"/>
              </a:rPr>
              <a:t>，它在执行特权指令时，会触发异常（</a:t>
            </a:r>
            <a:r>
              <a:rPr lang="en-US" altLang="zh-CN"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的机制，没权限的指令会触发异常），然后 </a:t>
            </a:r>
            <a:r>
              <a:rPr lang="en-US" altLang="zh-CN" dirty="0">
                <a:solidFill>
                  <a:srgbClr val="4B4B4B"/>
                </a:solidFill>
                <a:latin typeface="Verdana" panose="020B0604030504040204" pitchFamily="34" charset="0"/>
              </a:rPr>
              <a:t>VMM </a:t>
            </a:r>
            <a:r>
              <a:rPr lang="zh-CN" altLang="en-US" dirty="0">
                <a:solidFill>
                  <a:srgbClr val="4B4B4B"/>
                </a:solidFill>
                <a:latin typeface="Verdana" panose="020B0604030504040204" pitchFamily="34" charset="0"/>
              </a:rPr>
              <a:t>捕获这个异常，在异常里面做翻译，模拟，最后返回到客户操作系统内，客户操作系统认为自己的特权指令工作正常，继续运行。但是这个性能损耗，就非常的大，简单的一条指令，执行完，了事，现在却要通过复杂的异常处理过程。</a:t>
            </a:r>
            <a:endParaRPr lang="en-US" dirty="0"/>
          </a:p>
        </p:txBody>
      </p:sp>
      <p:pic>
        <p:nvPicPr>
          <p:cNvPr id="4098" name="Picture 2" descr="http://images0.cnblogs.com/blog2015/697113/201506/011406053161018.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2758" y="3452155"/>
            <a:ext cx="3790950" cy="281940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images0.cnblogs.com/blog2015/697113/201506/01140713394398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452155"/>
            <a:ext cx="4638675" cy="24193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4200"/>
            <a:ext cx="10515600" cy="584787"/>
          </a:xfrm>
        </p:spPr>
        <p:txBody>
          <a:bodyPr>
            <a:normAutofit fontScale="90000"/>
          </a:bodyPr>
          <a:lstStyle/>
          <a:p>
            <a:r>
              <a:rPr lang="en-US" dirty="0" smtClean="0"/>
              <a:t>CPU Virtualization Implementation</a:t>
            </a:r>
            <a:br>
              <a:rPr lang="en-US" dirty="0" smtClean="0"/>
            </a:br>
            <a:r>
              <a:rPr lang="en-US" sz="2200" dirty="0" smtClean="0"/>
              <a:t>-- </a:t>
            </a:r>
            <a:r>
              <a:rPr lang="en-US" sz="2200" dirty="0" err="1" smtClean="0"/>
              <a:t>Paravirtualization</a:t>
            </a:r>
            <a:endParaRPr lang="en-US" dirty="0"/>
          </a:p>
        </p:txBody>
      </p:sp>
      <p:sp>
        <p:nvSpPr>
          <p:cNvPr id="3" name="Rectangle 2"/>
          <p:cNvSpPr/>
          <p:nvPr/>
        </p:nvSpPr>
        <p:spPr>
          <a:xfrm>
            <a:off x="73981" y="1063892"/>
            <a:ext cx="6096000" cy="3416320"/>
          </a:xfrm>
          <a:prstGeom prst="rect">
            <a:avLst/>
          </a:prstGeom>
        </p:spPr>
        <p:txBody>
          <a:bodyPr>
            <a:spAutoFit/>
          </a:bodyPr>
          <a:lstStyle/>
          <a:p>
            <a:r>
              <a:rPr lang="zh-CN" altLang="en-US" dirty="0">
                <a:solidFill>
                  <a:srgbClr val="4B4B4B"/>
                </a:solidFill>
                <a:latin typeface="Verdana" panose="020B0604030504040204" pitchFamily="34" charset="0"/>
              </a:rPr>
              <a:t>半虚拟化的思想就是，修改操作系统内核，替换掉不能虚拟化的指令，</a:t>
            </a:r>
            <a:r>
              <a:rPr lang="zh-CN" altLang="en-US" u="sng" dirty="0">
                <a:solidFill>
                  <a:srgbClr val="4B4B4B"/>
                </a:solidFill>
                <a:latin typeface="Verdana" panose="020B0604030504040204" pitchFamily="34" charset="0"/>
              </a:rPr>
              <a:t>通过超级调用（</a:t>
            </a:r>
            <a:r>
              <a:rPr lang="en-US" altLang="zh-CN" u="sng" dirty="0" err="1">
                <a:solidFill>
                  <a:srgbClr val="4B4B4B"/>
                </a:solidFill>
                <a:latin typeface="Verdana" panose="020B0604030504040204" pitchFamily="34" charset="0"/>
              </a:rPr>
              <a:t>hypercall</a:t>
            </a:r>
            <a:r>
              <a:rPr lang="zh-CN" altLang="en-US" u="sng" dirty="0">
                <a:solidFill>
                  <a:srgbClr val="4B4B4B"/>
                </a:solidFill>
                <a:latin typeface="Verdana" panose="020B0604030504040204" pitchFamily="34" charset="0"/>
              </a:rPr>
              <a:t>）直接和底层的虚拟化层</a:t>
            </a:r>
            <a:r>
              <a:rPr lang="en-US" altLang="zh-CN" u="sng" dirty="0">
                <a:solidFill>
                  <a:srgbClr val="4B4B4B"/>
                </a:solidFill>
                <a:latin typeface="Verdana" panose="020B0604030504040204" pitchFamily="34" charset="0"/>
              </a:rPr>
              <a:t>hypervisor</a:t>
            </a:r>
            <a:r>
              <a:rPr lang="zh-CN" altLang="en-US" u="sng" dirty="0">
                <a:solidFill>
                  <a:srgbClr val="4B4B4B"/>
                </a:solidFill>
                <a:latin typeface="Verdana" panose="020B0604030504040204" pitchFamily="34" charset="0"/>
              </a:rPr>
              <a:t>来通讯</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hypervisor </a:t>
            </a:r>
            <a:r>
              <a:rPr lang="zh-CN" altLang="en-US" dirty="0">
                <a:solidFill>
                  <a:srgbClr val="4B4B4B"/>
                </a:solidFill>
                <a:latin typeface="Verdana" panose="020B0604030504040204" pitchFamily="34" charset="0"/>
              </a:rPr>
              <a:t>同时也提供了超级调用接口来满足其他关键内核操作，比如内存管理、中断和时间保持。</a:t>
            </a:r>
            <a:endParaRPr lang="zh-CN" altLang="en-US" dirty="0">
              <a:solidFill>
                <a:srgbClr val="4B4B4B"/>
              </a:solidFill>
              <a:latin typeface="Verdana" panose="020B0604030504040204" pitchFamily="34" charset="0"/>
            </a:endParaRPr>
          </a:p>
          <a:p>
            <a:r>
              <a:rPr lang="zh-CN" altLang="en-US" dirty="0">
                <a:solidFill>
                  <a:srgbClr val="4B4B4B"/>
                </a:solidFill>
                <a:latin typeface="Verdana" panose="020B0604030504040204" pitchFamily="34" charset="0"/>
              </a:rPr>
              <a:t>  这种做法省去了全虚拟化中的捕获和模拟，大大提高了效率。所以像</a:t>
            </a:r>
            <a:r>
              <a:rPr lang="en-US" altLang="zh-CN" dirty="0">
                <a:solidFill>
                  <a:srgbClr val="4B4B4B"/>
                </a:solidFill>
                <a:latin typeface="Verdana" panose="020B0604030504040204" pitchFamily="34" charset="0"/>
              </a:rPr>
              <a:t>XEN</a:t>
            </a:r>
            <a:r>
              <a:rPr lang="zh-CN" altLang="en-US" dirty="0">
                <a:solidFill>
                  <a:srgbClr val="4B4B4B"/>
                </a:solidFill>
                <a:latin typeface="Verdana" panose="020B0604030504040204" pitchFamily="34" charset="0"/>
              </a:rPr>
              <a:t>这种半虚拟化技术，客户机操作系统都是有一个专门的定制内核版本，和</a:t>
            </a:r>
            <a:r>
              <a:rPr lang="en-US" altLang="zh-CN" dirty="0">
                <a:solidFill>
                  <a:srgbClr val="4B4B4B"/>
                </a:solidFill>
                <a:latin typeface="Verdana" panose="020B0604030504040204" pitchFamily="34" charset="0"/>
              </a:rPr>
              <a:t>x86</a:t>
            </a:r>
            <a:r>
              <a:rPr lang="zh-CN" altLang="en-US" dirty="0">
                <a:solidFill>
                  <a:srgbClr val="4B4B4B"/>
                </a:solidFill>
                <a:latin typeface="Verdana" panose="020B0604030504040204" pitchFamily="34" charset="0"/>
              </a:rPr>
              <a:t>、</a:t>
            </a:r>
            <a:r>
              <a:rPr lang="en-US" altLang="zh-CN" dirty="0" err="1">
                <a:solidFill>
                  <a:srgbClr val="4B4B4B"/>
                </a:solidFill>
                <a:latin typeface="Verdana" panose="020B0604030504040204" pitchFamily="34" charset="0"/>
              </a:rPr>
              <a:t>mips</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arm</a:t>
            </a:r>
            <a:r>
              <a:rPr lang="zh-CN" altLang="en-US" dirty="0">
                <a:solidFill>
                  <a:srgbClr val="4B4B4B"/>
                </a:solidFill>
                <a:latin typeface="Verdana" panose="020B0604030504040204" pitchFamily="34" charset="0"/>
              </a:rPr>
              <a:t>这些内核版本等价。这样以来，就不会有捕获异常、翻译、模拟的过程了，性能损耗非常低。这就是</a:t>
            </a:r>
            <a:r>
              <a:rPr lang="en-US" altLang="zh-CN" dirty="0">
                <a:solidFill>
                  <a:srgbClr val="4B4B4B"/>
                </a:solidFill>
                <a:latin typeface="Verdana" panose="020B0604030504040204" pitchFamily="34" charset="0"/>
              </a:rPr>
              <a:t>XEN</a:t>
            </a:r>
            <a:r>
              <a:rPr lang="zh-CN" altLang="en-US" dirty="0">
                <a:solidFill>
                  <a:srgbClr val="4B4B4B"/>
                </a:solidFill>
                <a:latin typeface="Verdana" panose="020B0604030504040204" pitchFamily="34" charset="0"/>
              </a:rPr>
              <a:t>这种半虚拟化架构的优势。这也是为什么</a:t>
            </a:r>
            <a:r>
              <a:rPr lang="en-US" altLang="zh-CN" dirty="0">
                <a:solidFill>
                  <a:srgbClr val="4B4B4B"/>
                </a:solidFill>
                <a:latin typeface="Verdana" panose="020B0604030504040204" pitchFamily="34" charset="0"/>
              </a:rPr>
              <a:t>XEN</a:t>
            </a:r>
            <a:r>
              <a:rPr lang="zh-CN" altLang="en-US" dirty="0">
                <a:solidFill>
                  <a:srgbClr val="4B4B4B"/>
                </a:solidFill>
                <a:latin typeface="Verdana" panose="020B0604030504040204" pitchFamily="34" charset="0"/>
              </a:rPr>
              <a:t>只支持虚拟化</a:t>
            </a:r>
            <a:r>
              <a:rPr lang="en-US" altLang="zh-CN" dirty="0">
                <a:solidFill>
                  <a:srgbClr val="4B4B4B"/>
                </a:solidFill>
                <a:latin typeface="Verdana" panose="020B0604030504040204" pitchFamily="34" charset="0"/>
              </a:rPr>
              <a:t>Linux</a:t>
            </a:r>
            <a:r>
              <a:rPr lang="zh-CN" altLang="en-US" dirty="0">
                <a:solidFill>
                  <a:srgbClr val="4B4B4B"/>
                </a:solidFill>
                <a:latin typeface="Verdana" panose="020B0604030504040204" pitchFamily="34" charset="0"/>
              </a:rPr>
              <a:t>，无法虚拟化</a:t>
            </a:r>
            <a:r>
              <a:rPr lang="en-US" altLang="zh-CN" dirty="0">
                <a:solidFill>
                  <a:srgbClr val="4B4B4B"/>
                </a:solidFill>
                <a:latin typeface="Verdana" panose="020B0604030504040204" pitchFamily="34" charset="0"/>
              </a:rPr>
              <a:t>windows</a:t>
            </a:r>
            <a:r>
              <a:rPr lang="zh-CN" altLang="en-US" dirty="0">
                <a:solidFill>
                  <a:srgbClr val="4B4B4B"/>
                </a:solidFill>
                <a:latin typeface="Verdana" panose="020B0604030504040204" pitchFamily="34" charset="0"/>
              </a:rPr>
              <a:t>原因，微软不改代码啊。</a:t>
            </a:r>
            <a:endParaRPr lang="zh-CN" altLang="en-US" b="0" i="0" dirty="0">
              <a:solidFill>
                <a:srgbClr val="4B4B4B"/>
              </a:solidFill>
              <a:effectLst/>
              <a:latin typeface="Verdana" panose="020B0604030504040204" pitchFamily="34" charset="0"/>
            </a:endParaRPr>
          </a:p>
        </p:txBody>
      </p:sp>
      <p:pic>
        <p:nvPicPr>
          <p:cNvPr id="5122" name="Picture 2" descr="http://images0.cnblogs.com/blog2015/697113/201506/011408208321118.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93727" y="1063892"/>
            <a:ext cx="4257675" cy="32194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0936"/>
            <a:ext cx="10515600" cy="584787"/>
          </a:xfrm>
        </p:spPr>
        <p:txBody>
          <a:bodyPr>
            <a:normAutofit fontScale="90000"/>
          </a:bodyPr>
          <a:lstStyle/>
          <a:p>
            <a:r>
              <a:rPr lang="en-US" dirty="0" smtClean="0"/>
              <a:t>CPU Virtualization Implementation</a:t>
            </a:r>
            <a:br>
              <a:rPr lang="en-US" dirty="0" smtClean="0"/>
            </a:br>
            <a:r>
              <a:rPr lang="en-US" sz="2200" dirty="0" smtClean="0"/>
              <a:t>-- </a:t>
            </a:r>
            <a:r>
              <a:rPr lang="zh-CN" altLang="en-US" sz="2200" dirty="0" smtClean="0"/>
              <a:t>硬件辅助的全虚拟化</a:t>
            </a:r>
            <a:endParaRPr lang="en-US" dirty="0"/>
          </a:p>
        </p:txBody>
      </p:sp>
      <p:sp>
        <p:nvSpPr>
          <p:cNvPr id="3" name="Rectangle 2"/>
          <p:cNvSpPr/>
          <p:nvPr/>
        </p:nvSpPr>
        <p:spPr>
          <a:xfrm>
            <a:off x="82859" y="975156"/>
            <a:ext cx="5927324" cy="2031325"/>
          </a:xfrm>
          <a:prstGeom prst="rect">
            <a:avLst/>
          </a:prstGeom>
        </p:spPr>
        <p:txBody>
          <a:bodyPr wrap="square">
            <a:spAutoFit/>
          </a:bodyPr>
          <a:lstStyle/>
          <a:p>
            <a:r>
              <a:rPr lang="en-US" altLang="zh-CN" dirty="0">
                <a:solidFill>
                  <a:srgbClr val="4B4B4B"/>
                </a:solidFill>
                <a:latin typeface="Verdana" panose="020B0604030504040204" pitchFamily="34" charset="0"/>
              </a:rPr>
              <a:t>2005</a:t>
            </a:r>
            <a:r>
              <a:rPr lang="zh-CN" altLang="en-US" dirty="0">
                <a:solidFill>
                  <a:srgbClr val="4B4B4B"/>
                </a:solidFill>
                <a:latin typeface="Verdana" panose="020B0604030504040204" pitchFamily="34" charset="0"/>
              </a:rPr>
              <a:t>年后，</a:t>
            </a:r>
            <a:r>
              <a:rPr lang="en-US"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厂商</a:t>
            </a:r>
            <a:r>
              <a:rPr lang="en-US" dirty="0">
                <a:solidFill>
                  <a:srgbClr val="4B4B4B"/>
                </a:solidFill>
                <a:latin typeface="Verdana" panose="020B0604030504040204" pitchFamily="34" charset="0"/>
              </a:rPr>
              <a:t>Intel </a:t>
            </a:r>
            <a:r>
              <a:rPr lang="zh-CN" altLang="en-US" dirty="0">
                <a:solidFill>
                  <a:srgbClr val="4B4B4B"/>
                </a:solidFill>
                <a:latin typeface="Verdana" panose="020B0604030504040204" pitchFamily="34" charset="0"/>
              </a:rPr>
              <a:t>和 </a:t>
            </a:r>
            <a:r>
              <a:rPr lang="en-US" dirty="0">
                <a:solidFill>
                  <a:srgbClr val="4B4B4B"/>
                </a:solidFill>
                <a:latin typeface="Verdana" panose="020B0604030504040204" pitchFamily="34" charset="0"/>
              </a:rPr>
              <a:t>AMD </a:t>
            </a:r>
            <a:r>
              <a:rPr lang="zh-CN" altLang="en-US" dirty="0">
                <a:solidFill>
                  <a:srgbClr val="4B4B4B"/>
                </a:solidFill>
                <a:latin typeface="Verdana" panose="020B0604030504040204" pitchFamily="34" charset="0"/>
              </a:rPr>
              <a:t>开始支持虚拟化了。 </a:t>
            </a:r>
            <a:r>
              <a:rPr lang="en-US" dirty="0">
                <a:solidFill>
                  <a:srgbClr val="4B4B4B"/>
                </a:solidFill>
                <a:latin typeface="Verdana" panose="020B0604030504040204" pitchFamily="34" charset="0"/>
              </a:rPr>
              <a:t>Intel </a:t>
            </a:r>
            <a:r>
              <a:rPr lang="zh-CN" altLang="en-US" dirty="0">
                <a:solidFill>
                  <a:srgbClr val="4B4B4B"/>
                </a:solidFill>
                <a:latin typeface="Verdana" panose="020B0604030504040204" pitchFamily="34" charset="0"/>
              </a:rPr>
              <a:t>引入了 </a:t>
            </a:r>
            <a:r>
              <a:rPr lang="en-US" dirty="0">
                <a:solidFill>
                  <a:srgbClr val="4B4B4B"/>
                </a:solidFill>
                <a:latin typeface="Verdana" panose="020B0604030504040204" pitchFamily="34" charset="0"/>
              </a:rPr>
              <a:t>Intel-VT （Virtualization Technology）</a:t>
            </a:r>
            <a:r>
              <a:rPr lang="zh-CN" altLang="en-US" dirty="0">
                <a:solidFill>
                  <a:srgbClr val="4B4B4B"/>
                </a:solidFill>
                <a:latin typeface="Verdana" panose="020B0604030504040204" pitchFamily="34" charset="0"/>
              </a:rPr>
              <a:t>技术。 这种 </a:t>
            </a:r>
            <a:r>
              <a:rPr lang="en-US"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有 </a:t>
            </a:r>
            <a:r>
              <a:rPr lang="en-US" dirty="0">
                <a:solidFill>
                  <a:srgbClr val="4B4B4B"/>
                </a:solidFill>
                <a:latin typeface="Verdana" panose="020B0604030504040204" pitchFamily="34" charset="0"/>
              </a:rPr>
              <a:t>VMX root operation </a:t>
            </a:r>
            <a:r>
              <a:rPr lang="zh-CN" altLang="en-US" dirty="0">
                <a:solidFill>
                  <a:srgbClr val="4B4B4B"/>
                </a:solidFill>
                <a:latin typeface="Verdana" panose="020B0604030504040204" pitchFamily="34" charset="0"/>
              </a:rPr>
              <a:t>和 </a:t>
            </a:r>
            <a:r>
              <a:rPr lang="en-US" dirty="0">
                <a:solidFill>
                  <a:srgbClr val="4B4B4B"/>
                </a:solidFill>
                <a:latin typeface="Verdana" panose="020B0604030504040204" pitchFamily="34" charset="0"/>
              </a:rPr>
              <a:t>VMX non-root operation</a:t>
            </a:r>
            <a:r>
              <a:rPr lang="zh-CN" altLang="en-US" dirty="0">
                <a:solidFill>
                  <a:srgbClr val="4B4B4B"/>
                </a:solidFill>
                <a:latin typeface="Verdana" panose="020B0604030504040204" pitchFamily="34" charset="0"/>
              </a:rPr>
              <a:t>两种模式，两种模式都支持</a:t>
            </a:r>
            <a:r>
              <a:rPr lang="en-US" dirty="0">
                <a:solidFill>
                  <a:srgbClr val="4B4B4B"/>
                </a:solidFill>
                <a:latin typeface="Verdana" panose="020B0604030504040204" pitchFamily="34" charset="0"/>
              </a:rPr>
              <a:t>Ring 0 ~ Ring 3 </a:t>
            </a:r>
            <a:r>
              <a:rPr lang="zh-CN" altLang="en-US" dirty="0">
                <a:solidFill>
                  <a:srgbClr val="4B4B4B"/>
                </a:solidFill>
                <a:latin typeface="Verdana" panose="020B0604030504040204" pitchFamily="34" charset="0"/>
              </a:rPr>
              <a:t>共 </a:t>
            </a:r>
            <a:r>
              <a:rPr lang="en-US" altLang="zh-CN" dirty="0">
                <a:solidFill>
                  <a:srgbClr val="4B4B4B"/>
                </a:solidFill>
                <a:latin typeface="Verdana" panose="020B0604030504040204" pitchFamily="34" charset="0"/>
              </a:rPr>
              <a:t>4 </a:t>
            </a:r>
            <a:r>
              <a:rPr lang="zh-CN" altLang="en-US" dirty="0">
                <a:solidFill>
                  <a:srgbClr val="4B4B4B"/>
                </a:solidFill>
                <a:latin typeface="Verdana" panose="020B0604030504040204" pitchFamily="34" charset="0"/>
              </a:rPr>
              <a:t>个运行级别。这样，</a:t>
            </a:r>
            <a:r>
              <a:rPr lang="en-US" dirty="0">
                <a:solidFill>
                  <a:srgbClr val="4B4B4B"/>
                </a:solidFill>
                <a:latin typeface="Verdana" panose="020B0604030504040204" pitchFamily="34" charset="0"/>
              </a:rPr>
              <a:t>VMM </a:t>
            </a:r>
            <a:r>
              <a:rPr lang="zh-CN" altLang="en-US" dirty="0">
                <a:solidFill>
                  <a:srgbClr val="4B4B4B"/>
                </a:solidFill>
                <a:latin typeface="Verdana" panose="020B0604030504040204" pitchFamily="34" charset="0"/>
              </a:rPr>
              <a:t>可以运行在 </a:t>
            </a:r>
            <a:r>
              <a:rPr lang="en-US" dirty="0">
                <a:solidFill>
                  <a:srgbClr val="4B4B4B"/>
                </a:solidFill>
                <a:latin typeface="Verdana" panose="020B0604030504040204" pitchFamily="34" charset="0"/>
              </a:rPr>
              <a:t>VMX root operation</a:t>
            </a:r>
            <a:r>
              <a:rPr lang="zh-CN" altLang="en-US" dirty="0">
                <a:solidFill>
                  <a:srgbClr val="4B4B4B"/>
                </a:solidFill>
                <a:latin typeface="Verdana" panose="020B0604030504040204" pitchFamily="34" charset="0"/>
              </a:rPr>
              <a:t>模式下，客户 </a:t>
            </a:r>
            <a:r>
              <a:rPr lang="en-US" dirty="0">
                <a:solidFill>
                  <a:srgbClr val="4B4B4B"/>
                </a:solidFill>
                <a:latin typeface="Verdana" panose="020B0604030504040204" pitchFamily="34" charset="0"/>
              </a:rPr>
              <a:t>OS </a:t>
            </a:r>
            <a:r>
              <a:rPr lang="zh-CN" altLang="en-US" dirty="0">
                <a:solidFill>
                  <a:srgbClr val="4B4B4B"/>
                </a:solidFill>
                <a:latin typeface="Verdana" panose="020B0604030504040204" pitchFamily="34" charset="0"/>
              </a:rPr>
              <a:t>运行在</a:t>
            </a:r>
            <a:r>
              <a:rPr lang="en-US" dirty="0">
                <a:solidFill>
                  <a:srgbClr val="4B4B4B"/>
                </a:solidFill>
                <a:latin typeface="Verdana" panose="020B0604030504040204" pitchFamily="34" charset="0"/>
              </a:rPr>
              <a:t>VMX non-root operation</a:t>
            </a:r>
            <a:r>
              <a:rPr lang="zh-CN" altLang="en-US" dirty="0">
                <a:solidFill>
                  <a:srgbClr val="4B4B4B"/>
                </a:solidFill>
                <a:latin typeface="Verdana" panose="020B0604030504040204" pitchFamily="34" charset="0"/>
              </a:rPr>
              <a:t>模式下。</a:t>
            </a:r>
            <a:endParaRPr lang="en-US" dirty="0"/>
          </a:p>
        </p:txBody>
      </p:sp>
      <p:pic>
        <p:nvPicPr>
          <p:cNvPr id="6146" name="Picture 2" descr="http://images0.cnblogs.com/blog2015/697113/201506/011409366449146.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45152" y="1823050"/>
            <a:ext cx="5153025" cy="34004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2859" y="3006481"/>
            <a:ext cx="6096000" cy="3693319"/>
          </a:xfrm>
          <a:prstGeom prst="rect">
            <a:avLst/>
          </a:prstGeom>
        </p:spPr>
        <p:txBody>
          <a:bodyPr>
            <a:spAutoFit/>
          </a:bodyPr>
          <a:lstStyle/>
          <a:p>
            <a:r>
              <a:rPr lang="zh-CN" altLang="en-US" dirty="0">
                <a:solidFill>
                  <a:srgbClr val="4B4B4B"/>
                </a:solidFill>
                <a:latin typeface="Verdana" panose="020B0604030504040204" pitchFamily="34" charset="0"/>
              </a:rPr>
              <a:t>而且两种操作模式可以互相转换。运行在 </a:t>
            </a:r>
            <a:r>
              <a:rPr lang="en-US" dirty="0">
                <a:solidFill>
                  <a:srgbClr val="4B4B4B"/>
                </a:solidFill>
                <a:latin typeface="Verdana" panose="020B0604030504040204" pitchFamily="34" charset="0"/>
              </a:rPr>
              <a:t>VMX root operation </a:t>
            </a:r>
            <a:r>
              <a:rPr lang="zh-CN" altLang="en-US" dirty="0">
                <a:solidFill>
                  <a:srgbClr val="4B4B4B"/>
                </a:solidFill>
                <a:latin typeface="Verdana" panose="020B0604030504040204" pitchFamily="34" charset="0"/>
              </a:rPr>
              <a:t>模式下的 </a:t>
            </a:r>
            <a:r>
              <a:rPr lang="en-US" dirty="0">
                <a:solidFill>
                  <a:srgbClr val="4B4B4B"/>
                </a:solidFill>
                <a:latin typeface="Verdana" panose="020B0604030504040204" pitchFamily="34" charset="0"/>
              </a:rPr>
              <a:t>VMM </a:t>
            </a:r>
            <a:r>
              <a:rPr lang="zh-CN" altLang="en-US" dirty="0">
                <a:solidFill>
                  <a:srgbClr val="4B4B4B"/>
                </a:solidFill>
                <a:latin typeface="Verdana" panose="020B0604030504040204" pitchFamily="34" charset="0"/>
              </a:rPr>
              <a:t>通过显式调用 </a:t>
            </a:r>
            <a:r>
              <a:rPr lang="en-US" dirty="0">
                <a:solidFill>
                  <a:srgbClr val="4B4B4B"/>
                </a:solidFill>
                <a:latin typeface="Verdana" panose="020B0604030504040204" pitchFamily="34" charset="0"/>
              </a:rPr>
              <a:t>VMLAUNCH </a:t>
            </a:r>
            <a:r>
              <a:rPr lang="zh-CN" altLang="en-US" dirty="0">
                <a:solidFill>
                  <a:srgbClr val="4B4B4B"/>
                </a:solidFill>
                <a:latin typeface="Verdana" panose="020B0604030504040204" pitchFamily="34" charset="0"/>
              </a:rPr>
              <a:t>或 </a:t>
            </a:r>
            <a:r>
              <a:rPr lang="en-US" dirty="0">
                <a:solidFill>
                  <a:srgbClr val="4B4B4B"/>
                </a:solidFill>
                <a:latin typeface="Verdana" panose="020B0604030504040204" pitchFamily="34" charset="0"/>
              </a:rPr>
              <a:t>VMRESUME </a:t>
            </a:r>
            <a:r>
              <a:rPr lang="zh-CN" altLang="en-US" dirty="0">
                <a:solidFill>
                  <a:srgbClr val="4B4B4B"/>
                </a:solidFill>
                <a:latin typeface="Verdana" panose="020B0604030504040204" pitchFamily="34" charset="0"/>
              </a:rPr>
              <a:t>指令切换到 </a:t>
            </a:r>
            <a:r>
              <a:rPr lang="en-US" dirty="0">
                <a:solidFill>
                  <a:srgbClr val="4B4B4B"/>
                </a:solidFill>
                <a:latin typeface="Verdana" panose="020B0604030504040204" pitchFamily="34" charset="0"/>
              </a:rPr>
              <a:t>VMX non-root operation </a:t>
            </a:r>
            <a:r>
              <a:rPr lang="zh-CN" altLang="en-US" dirty="0">
                <a:solidFill>
                  <a:srgbClr val="4B4B4B"/>
                </a:solidFill>
                <a:latin typeface="Verdana" panose="020B0604030504040204" pitchFamily="34" charset="0"/>
              </a:rPr>
              <a:t>模式，硬件自动加载 </a:t>
            </a:r>
            <a:r>
              <a:rPr lang="en-US" dirty="0">
                <a:solidFill>
                  <a:srgbClr val="4B4B4B"/>
                </a:solidFill>
                <a:latin typeface="Verdana" panose="020B0604030504040204" pitchFamily="34" charset="0"/>
              </a:rPr>
              <a:t>Guest OS </a:t>
            </a:r>
            <a:r>
              <a:rPr lang="zh-CN" altLang="en-US" dirty="0">
                <a:solidFill>
                  <a:srgbClr val="4B4B4B"/>
                </a:solidFill>
                <a:latin typeface="Verdana" panose="020B0604030504040204" pitchFamily="34" charset="0"/>
              </a:rPr>
              <a:t>的上下文，于是 </a:t>
            </a:r>
            <a:r>
              <a:rPr lang="en-US" dirty="0">
                <a:solidFill>
                  <a:srgbClr val="4B4B4B"/>
                </a:solidFill>
                <a:latin typeface="Verdana" panose="020B0604030504040204" pitchFamily="34" charset="0"/>
              </a:rPr>
              <a:t>Guest OS </a:t>
            </a:r>
            <a:r>
              <a:rPr lang="zh-CN" altLang="en-US" dirty="0">
                <a:solidFill>
                  <a:srgbClr val="4B4B4B"/>
                </a:solidFill>
                <a:latin typeface="Verdana" panose="020B0604030504040204" pitchFamily="34" charset="0"/>
              </a:rPr>
              <a:t>获得运行，这种转换称为 </a:t>
            </a:r>
            <a:r>
              <a:rPr lang="en-US" dirty="0">
                <a:solidFill>
                  <a:srgbClr val="4B4B4B"/>
                </a:solidFill>
                <a:latin typeface="Verdana" panose="020B0604030504040204" pitchFamily="34" charset="0"/>
              </a:rPr>
              <a:t>VM </a:t>
            </a:r>
            <a:r>
              <a:rPr lang="en-US" dirty="0" err="1">
                <a:solidFill>
                  <a:srgbClr val="4B4B4B"/>
                </a:solidFill>
                <a:latin typeface="Verdana" panose="020B0604030504040204" pitchFamily="34" charset="0"/>
              </a:rPr>
              <a:t>entry。Guest</a:t>
            </a:r>
            <a:r>
              <a:rPr lang="en-US" dirty="0">
                <a:solidFill>
                  <a:srgbClr val="4B4B4B"/>
                </a:solidFill>
                <a:latin typeface="Verdana" panose="020B0604030504040204" pitchFamily="34" charset="0"/>
              </a:rPr>
              <a:t> OS </a:t>
            </a:r>
            <a:r>
              <a:rPr lang="zh-CN" altLang="en-US" dirty="0">
                <a:solidFill>
                  <a:srgbClr val="4B4B4B"/>
                </a:solidFill>
                <a:latin typeface="Verdana" panose="020B0604030504040204" pitchFamily="34" charset="0"/>
              </a:rPr>
              <a:t>运行过程中遇到需要 </a:t>
            </a:r>
            <a:r>
              <a:rPr lang="en-US" dirty="0">
                <a:solidFill>
                  <a:srgbClr val="4B4B4B"/>
                </a:solidFill>
                <a:latin typeface="Verdana" panose="020B0604030504040204" pitchFamily="34" charset="0"/>
              </a:rPr>
              <a:t>VMM </a:t>
            </a:r>
            <a:r>
              <a:rPr lang="zh-CN" altLang="en-US" dirty="0">
                <a:solidFill>
                  <a:srgbClr val="4B4B4B"/>
                </a:solidFill>
                <a:latin typeface="Verdana" panose="020B0604030504040204" pitchFamily="34" charset="0"/>
              </a:rPr>
              <a:t>处理的事件，例如外部中断或缺页异常，或者主动调用 </a:t>
            </a:r>
            <a:r>
              <a:rPr lang="en-US" dirty="0">
                <a:solidFill>
                  <a:srgbClr val="4B4B4B"/>
                </a:solidFill>
                <a:latin typeface="Verdana" panose="020B0604030504040204" pitchFamily="34" charset="0"/>
              </a:rPr>
              <a:t>VMCALL </a:t>
            </a:r>
            <a:r>
              <a:rPr lang="zh-CN" altLang="en-US" dirty="0">
                <a:solidFill>
                  <a:srgbClr val="4B4B4B"/>
                </a:solidFill>
                <a:latin typeface="Verdana" panose="020B0604030504040204" pitchFamily="34" charset="0"/>
              </a:rPr>
              <a:t>指令调用 </a:t>
            </a:r>
            <a:r>
              <a:rPr lang="en-US" dirty="0">
                <a:solidFill>
                  <a:srgbClr val="4B4B4B"/>
                </a:solidFill>
                <a:latin typeface="Verdana" panose="020B0604030504040204" pitchFamily="34" charset="0"/>
              </a:rPr>
              <a:t>VMM </a:t>
            </a:r>
            <a:r>
              <a:rPr lang="zh-CN" altLang="en-US" dirty="0">
                <a:solidFill>
                  <a:srgbClr val="4B4B4B"/>
                </a:solidFill>
                <a:latin typeface="Verdana" panose="020B0604030504040204" pitchFamily="34" charset="0"/>
              </a:rPr>
              <a:t>的服务的时候（与系统调用类似），硬件自动挂起 </a:t>
            </a:r>
            <a:r>
              <a:rPr lang="en-US" dirty="0">
                <a:solidFill>
                  <a:srgbClr val="4B4B4B"/>
                </a:solidFill>
                <a:latin typeface="Verdana" panose="020B0604030504040204" pitchFamily="34" charset="0"/>
              </a:rPr>
              <a:t>Guest OS，</a:t>
            </a:r>
            <a:r>
              <a:rPr lang="zh-CN" altLang="en-US" dirty="0">
                <a:solidFill>
                  <a:srgbClr val="4B4B4B"/>
                </a:solidFill>
                <a:latin typeface="Verdana" panose="020B0604030504040204" pitchFamily="34" charset="0"/>
              </a:rPr>
              <a:t>切换到 </a:t>
            </a:r>
            <a:r>
              <a:rPr lang="en-US" dirty="0">
                <a:solidFill>
                  <a:srgbClr val="4B4B4B"/>
                </a:solidFill>
                <a:latin typeface="Verdana" panose="020B0604030504040204" pitchFamily="34" charset="0"/>
              </a:rPr>
              <a:t>VMX root operation </a:t>
            </a:r>
            <a:r>
              <a:rPr lang="zh-CN" altLang="en-US" dirty="0">
                <a:solidFill>
                  <a:srgbClr val="4B4B4B"/>
                </a:solidFill>
                <a:latin typeface="Verdana" panose="020B0604030504040204" pitchFamily="34" charset="0"/>
              </a:rPr>
              <a:t>模式，恢复 </a:t>
            </a:r>
            <a:r>
              <a:rPr lang="en-US" dirty="0">
                <a:solidFill>
                  <a:srgbClr val="4B4B4B"/>
                </a:solidFill>
                <a:latin typeface="Verdana" panose="020B0604030504040204" pitchFamily="34" charset="0"/>
              </a:rPr>
              <a:t>VMM </a:t>
            </a:r>
            <a:r>
              <a:rPr lang="zh-CN" altLang="en-US" dirty="0">
                <a:solidFill>
                  <a:srgbClr val="4B4B4B"/>
                </a:solidFill>
                <a:latin typeface="Verdana" panose="020B0604030504040204" pitchFamily="34" charset="0"/>
              </a:rPr>
              <a:t>的运行，这种转换称为 </a:t>
            </a:r>
            <a:r>
              <a:rPr lang="en-US" dirty="0">
                <a:solidFill>
                  <a:srgbClr val="4B4B4B"/>
                </a:solidFill>
                <a:latin typeface="Verdana" panose="020B0604030504040204" pitchFamily="34" charset="0"/>
              </a:rPr>
              <a:t>VM </a:t>
            </a:r>
            <a:r>
              <a:rPr lang="en-US" dirty="0" err="1">
                <a:solidFill>
                  <a:srgbClr val="4B4B4B"/>
                </a:solidFill>
                <a:latin typeface="Verdana" panose="020B0604030504040204" pitchFamily="34" charset="0"/>
              </a:rPr>
              <a:t>exit。VMX</a:t>
            </a:r>
            <a:r>
              <a:rPr lang="en-US" dirty="0">
                <a:solidFill>
                  <a:srgbClr val="4B4B4B"/>
                </a:solidFill>
                <a:latin typeface="Verdana" panose="020B0604030504040204" pitchFamily="34" charset="0"/>
              </a:rPr>
              <a:t> root operation </a:t>
            </a:r>
            <a:r>
              <a:rPr lang="zh-CN" altLang="en-US" dirty="0">
                <a:solidFill>
                  <a:srgbClr val="4B4B4B"/>
                </a:solidFill>
                <a:latin typeface="Verdana" panose="020B0604030504040204" pitchFamily="34" charset="0"/>
              </a:rPr>
              <a:t>模式下软件的行为与在没有 </a:t>
            </a:r>
            <a:r>
              <a:rPr lang="en-US" dirty="0">
                <a:solidFill>
                  <a:srgbClr val="4B4B4B"/>
                </a:solidFill>
                <a:latin typeface="Verdana" panose="020B0604030504040204" pitchFamily="34" charset="0"/>
              </a:rPr>
              <a:t>VT-x </a:t>
            </a:r>
            <a:r>
              <a:rPr lang="zh-CN" altLang="en-US" dirty="0">
                <a:solidFill>
                  <a:srgbClr val="4B4B4B"/>
                </a:solidFill>
                <a:latin typeface="Verdana" panose="020B0604030504040204" pitchFamily="34" charset="0"/>
              </a:rPr>
              <a:t>技术的处理器上的行为基本一致；而</a:t>
            </a:r>
            <a:r>
              <a:rPr lang="en-US" dirty="0">
                <a:solidFill>
                  <a:srgbClr val="4B4B4B"/>
                </a:solidFill>
                <a:latin typeface="Verdana" panose="020B0604030504040204" pitchFamily="34" charset="0"/>
              </a:rPr>
              <a:t>VMX non-root operation </a:t>
            </a:r>
            <a:r>
              <a:rPr lang="zh-CN" altLang="en-US" dirty="0">
                <a:solidFill>
                  <a:srgbClr val="4B4B4B"/>
                </a:solidFill>
                <a:latin typeface="Verdana" panose="020B0604030504040204" pitchFamily="34" charset="0"/>
              </a:rPr>
              <a:t>模式则有很大不同，最主要的区别是此时运行某些指令或遇到某些事件时，发生 </a:t>
            </a:r>
            <a:r>
              <a:rPr lang="en-US" dirty="0">
                <a:solidFill>
                  <a:srgbClr val="4B4B4B"/>
                </a:solidFill>
                <a:latin typeface="Verdana" panose="020B0604030504040204" pitchFamily="34" charset="0"/>
              </a:rPr>
              <a:t>VM exit。</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5426"/>
            <a:ext cx="10515600" cy="833361"/>
          </a:xfrm>
        </p:spPr>
        <p:txBody>
          <a:bodyPr>
            <a:normAutofit/>
          </a:bodyPr>
          <a:lstStyle/>
          <a:p>
            <a:r>
              <a:rPr lang="en-US" dirty="0" smtClean="0"/>
              <a:t>Virtualization Technical Summary</a:t>
            </a:r>
            <a:endParaRPr lang="en-US" dirty="0"/>
          </a:p>
        </p:txBody>
      </p:sp>
      <p:graphicFrame>
        <p:nvGraphicFramePr>
          <p:cNvPr id="6" name="Table 5"/>
          <p:cNvGraphicFramePr>
            <a:graphicFrameLocks noGrp="1"/>
          </p:cNvGraphicFramePr>
          <p:nvPr/>
        </p:nvGraphicFramePr>
        <p:xfrm>
          <a:off x="363984" y="1825188"/>
          <a:ext cx="11620870" cy="4904085"/>
        </p:xfrm>
        <a:graphic>
          <a:graphicData uri="http://schemas.openxmlformats.org/drawingml/2006/table">
            <a:tbl>
              <a:tblPr/>
              <a:tblGrid>
                <a:gridCol w="2828899"/>
                <a:gridCol w="2910305"/>
                <a:gridCol w="2951011"/>
                <a:gridCol w="2930655"/>
              </a:tblGrid>
              <a:tr h="980817">
                <a:tc>
                  <a:txBody>
                    <a:bodyPr/>
                    <a:lstStyle/>
                    <a:p>
                      <a:pPr algn="l"/>
                      <a:r>
                        <a:rPr lang="en-US" sz="1200" b="1" dirty="0">
                          <a:solidFill>
                            <a:srgbClr val="454545"/>
                          </a:solidFill>
                          <a:effectLst/>
                          <a:latin typeface="Verdana" panose="020B0604030504040204" pitchFamily="34" charset="0"/>
                        </a:rPr>
                        <a:t> </a:t>
                      </a:r>
                      <a:endParaRPr 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b="1">
                          <a:solidFill>
                            <a:srgbClr val="454545"/>
                          </a:solidFill>
                          <a:effectLst/>
                          <a:latin typeface="Verdana" panose="020B0604030504040204" pitchFamily="34" charset="0"/>
                        </a:rPr>
                        <a:t>利用二进制翻译的全虚拟化</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b="1">
                          <a:solidFill>
                            <a:srgbClr val="454545"/>
                          </a:solidFill>
                          <a:effectLst/>
                          <a:latin typeface="Verdana" panose="020B0604030504040204" pitchFamily="34" charset="0"/>
                        </a:rPr>
                        <a:t>硬件辅助虚拟化</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b="1">
                          <a:solidFill>
                            <a:srgbClr val="454545"/>
                          </a:solidFill>
                          <a:effectLst/>
                          <a:latin typeface="Verdana" panose="020B0604030504040204" pitchFamily="34" charset="0"/>
                        </a:rPr>
                        <a:t>操作系统协助</a:t>
                      </a:r>
                      <a:r>
                        <a:rPr lang="en-US" altLang="zh-CN" sz="1200" b="1">
                          <a:solidFill>
                            <a:srgbClr val="454545"/>
                          </a:solidFill>
                          <a:effectLst/>
                          <a:latin typeface="Verdana" panose="020B0604030504040204" pitchFamily="34" charset="0"/>
                        </a:rPr>
                        <a:t>/</a:t>
                      </a:r>
                      <a:r>
                        <a:rPr lang="zh-CN" altLang="en-US" sz="1200" b="1">
                          <a:solidFill>
                            <a:srgbClr val="454545"/>
                          </a:solidFill>
                          <a:effectLst/>
                          <a:latin typeface="Verdana" panose="020B0604030504040204" pitchFamily="34" charset="0"/>
                        </a:rPr>
                        <a:t>半虚拟化</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980817">
                <a:tc>
                  <a:txBody>
                    <a:bodyPr/>
                    <a:lstStyle/>
                    <a:p>
                      <a:pPr algn="l"/>
                      <a:r>
                        <a:rPr lang="zh-CN" altLang="en-US" sz="1200" b="1" dirty="0">
                          <a:solidFill>
                            <a:srgbClr val="454545"/>
                          </a:solidFill>
                          <a:effectLst/>
                          <a:latin typeface="Verdana" panose="020B0604030504040204" pitchFamily="34" charset="0"/>
                        </a:rPr>
                        <a:t>实现技术</a:t>
                      </a:r>
                      <a:endParaRPr lang="zh-CN" alt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dirty="0">
                          <a:solidFill>
                            <a:srgbClr val="454545"/>
                          </a:solidFill>
                          <a:effectLst/>
                          <a:latin typeface="Verdana" panose="020B0604030504040204" pitchFamily="34" charset="0"/>
                        </a:rPr>
                        <a:t>BT</a:t>
                      </a:r>
                      <a:r>
                        <a:rPr lang="zh-CN" altLang="en-US" sz="1200" dirty="0">
                          <a:solidFill>
                            <a:srgbClr val="454545"/>
                          </a:solidFill>
                          <a:effectLst/>
                          <a:latin typeface="Verdana" panose="020B0604030504040204" pitchFamily="34" charset="0"/>
                        </a:rPr>
                        <a:t>和直接执行</a:t>
                      </a:r>
                      <a:endParaRPr lang="zh-CN" alt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a:solidFill>
                            <a:srgbClr val="454545"/>
                          </a:solidFill>
                          <a:effectLst/>
                          <a:latin typeface="Verdana" panose="020B0604030504040204" pitchFamily="34" charset="0"/>
                        </a:rPr>
                        <a:t>遇到特权指令转到</a:t>
                      </a:r>
                      <a:r>
                        <a:rPr lang="en-US" altLang="zh-CN" sz="1200">
                          <a:solidFill>
                            <a:srgbClr val="454545"/>
                          </a:solidFill>
                          <a:effectLst/>
                          <a:latin typeface="Verdana" panose="020B0604030504040204" pitchFamily="34" charset="0"/>
                        </a:rPr>
                        <a:t>root</a:t>
                      </a:r>
                      <a:r>
                        <a:rPr lang="zh-CN" altLang="en-US" sz="1200">
                          <a:solidFill>
                            <a:srgbClr val="454545"/>
                          </a:solidFill>
                          <a:effectLst/>
                          <a:latin typeface="Verdana" panose="020B0604030504040204" pitchFamily="34" charset="0"/>
                        </a:rPr>
                        <a:t>模式执行</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a:solidFill>
                            <a:srgbClr val="454545"/>
                          </a:solidFill>
                          <a:effectLst/>
                          <a:latin typeface="Verdana" panose="020B0604030504040204" pitchFamily="34" charset="0"/>
                        </a:rPr>
                        <a:t>Hypercall</a:t>
                      </a:r>
                      <a:endParaRPr 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980817">
                <a:tc>
                  <a:txBody>
                    <a:bodyPr/>
                    <a:lstStyle/>
                    <a:p>
                      <a:pPr algn="l"/>
                      <a:r>
                        <a:rPr lang="zh-CN" altLang="en-US" sz="1200" b="1">
                          <a:solidFill>
                            <a:srgbClr val="454545"/>
                          </a:solidFill>
                          <a:effectLst/>
                          <a:latin typeface="Verdana" panose="020B0604030504040204" pitchFamily="34" charset="0"/>
                        </a:rPr>
                        <a:t>客户操作系统修改</a:t>
                      </a:r>
                      <a:r>
                        <a:rPr lang="en-US" altLang="zh-CN" sz="1200" b="1">
                          <a:solidFill>
                            <a:srgbClr val="454545"/>
                          </a:solidFill>
                          <a:effectLst/>
                          <a:latin typeface="Verdana" panose="020B0604030504040204" pitchFamily="34" charset="0"/>
                        </a:rPr>
                        <a:t>/</a:t>
                      </a:r>
                      <a:r>
                        <a:rPr lang="zh-CN" altLang="en-US" sz="1200" b="1">
                          <a:solidFill>
                            <a:srgbClr val="454545"/>
                          </a:solidFill>
                          <a:effectLst/>
                          <a:latin typeface="Verdana" panose="020B0604030504040204" pitchFamily="34" charset="0"/>
                        </a:rPr>
                        <a:t>兼容性</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dirty="0">
                          <a:solidFill>
                            <a:srgbClr val="454545"/>
                          </a:solidFill>
                          <a:effectLst/>
                          <a:latin typeface="Verdana" panose="020B0604030504040204" pitchFamily="34" charset="0"/>
                        </a:rPr>
                        <a:t>无需修改客户操作系统，最佳兼容性</a:t>
                      </a:r>
                      <a:endParaRPr lang="zh-CN" alt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dirty="0">
                          <a:solidFill>
                            <a:srgbClr val="454545"/>
                          </a:solidFill>
                          <a:effectLst/>
                          <a:latin typeface="Verdana" panose="020B0604030504040204" pitchFamily="34" charset="0"/>
                        </a:rPr>
                        <a:t>无需修改客户操作系统，最佳兼容性</a:t>
                      </a:r>
                      <a:endParaRPr lang="zh-CN" alt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a:solidFill>
                            <a:srgbClr val="454545"/>
                          </a:solidFill>
                          <a:effectLst/>
                          <a:latin typeface="Verdana" panose="020B0604030504040204" pitchFamily="34" charset="0"/>
                        </a:rPr>
                        <a:t>客户操作系统需要修改来支持</a:t>
                      </a:r>
                      <a:r>
                        <a:rPr lang="en-US" altLang="zh-CN" sz="1200">
                          <a:solidFill>
                            <a:srgbClr val="454545"/>
                          </a:solidFill>
                          <a:effectLst/>
                          <a:latin typeface="Verdana" panose="020B0604030504040204" pitchFamily="34" charset="0"/>
                        </a:rPr>
                        <a:t>hypercall</a:t>
                      </a:r>
                      <a:r>
                        <a:rPr lang="zh-CN" altLang="en-US" sz="1200">
                          <a:solidFill>
                            <a:srgbClr val="454545"/>
                          </a:solidFill>
                          <a:effectLst/>
                          <a:latin typeface="Verdana" panose="020B0604030504040204" pitchFamily="34" charset="0"/>
                        </a:rPr>
                        <a:t>，因此它不能运行在物理硬件本身或其他的</a:t>
                      </a:r>
                      <a:r>
                        <a:rPr lang="en-US" altLang="zh-CN" sz="1200">
                          <a:solidFill>
                            <a:srgbClr val="454545"/>
                          </a:solidFill>
                          <a:effectLst/>
                          <a:latin typeface="Verdana" panose="020B0604030504040204" pitchFamily="34" charset="0"/>
                        </a:rPr>
                        <a:t>hypervisor</a:t>
                      </a:r>
                      <a:r>
                        <a:rPr lang="zh-CN" altLang="en-US" sz="1200">
                          <a:solidFill>
                            <a:srgbClr val="454545"/>
                          </a:solidFill>
                          <a:effectLst/>
                          <a:latin typeface="Verdana" panose="020B0604030504040204" pitchFamily="34" charset="0"/>
                        </a:rPr>
                        <a:t>上，兼容性差，不支持</a:t>
                      </a:r>
                      <a:r>
                        <a:rPr lang="en-US" altLang="zh-CN" sz="1200">
                          <a:solidFill>
                            <a:srgbClr val="454545"/>
                          </a:solidFill>
                          <a:effectLst/>
                          <a:latin typeface="Verdana" panose="020B0604030504040204" pitchFamily="34" charset="0"/>
                        </a:rPr>
                        <a:t>Windows</a:t>
                      </a:r>
                      <a:endParaRPr 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980817">
                <a:tc>
                  <a:txBody>
                    <a:bodyPr/>
                    <a:lstStyle/>
                    <a:p>
                      <a:pPr algn="l"/>
                      <a:r>
                        <a:rPr lang="zh-CN" altLang="en-US" sz="1200" b="1">
                          <a:solidFill>
                            <a:srgbClr val="454545"/>
                          </a:solidFill>
                          <a:effectLst/>
                          <a:latin typeface="Verdana" panose="020B0604030504040204" pitchFamily="34" charset="0"/>
                        </a:rPr>
                        <a:t>性能</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a:solidFill>
                            <a:srgbClr val="454545"/>
                          </a:solidFill>
                          <a:effectLst/>
                          <a:latin typeface="Verdana" panose="020B0604030504040204" pitchFamily="34" charset="0"/>
                        </a:rPr>
                        <a:t>差</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dirty="0">
                          <a:solidFill>
                            <a:srgbClr val="454545"/>
                          </a:solidFill>
                          <a:effectLst/>
                          <a:latin typeface="Verdana" panose="020B0604030504040204" pitchFamily="34" charset="0"/>
                        </a:rPr>
                        <a:t>全虚拟化下，</a:t>
                      </a:r>
                      <a:r>
                        <a:rPr lang="en-US" altLang="zh-CN" sz="1200" dirty="0">
                          <a:solidFill>
                            <a:srgbClr val="454545"/>
                          </a:solidFill>
                          <a:effectLst/>
                          <a:latin typeface="Verdana" panose="020B0604030504040204" pitchFamily="34" charset="0"/>
                        </a:rPr>
                        <a:t>CPU</a:t>
                      </a:r>
                      <a:r>
                        <a:rPr lang="zh-CN" altLang="en-US" sz="1200" dirty="0">
                          <a:solidFill>
                            <a:srgbClr val="454545"/>
                          </a:solidFill>
                          <a:effectLst/>
                          <a:latin typeface="Verdana" panose="020B0604030504040204" pitchFamily="34" charset="0"/>
                        </a:rPr>
                        <a:t>需要在两种模式之间切换，带来性能开销；但是，其性能在逐渐逼近半虚拟化。</a:t>
                      </a:r>
                      <a:endParaRPr lang="zh-CN" alt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dirty="0">
                          <a:solidFill>
                            <a:srgbClr val="454545"/>
                          </a:solidFill>
                          <a:effectLst/>
                          <a:latin typeface="Verdana" panose="020B0604030504040204" pitchFamily="34" charset="0"/>
                        </a:rPr>
                        <a:t>好。半虚拟化下</a:t>
                      </a:r>
                      <a:r>
                        <a:rPr lang="en-US" altLang="zh-CN" sz="1200" dirty="0">
                          <a:solidFill>
                            <a:srgbClr val="454545"/>
                          </a:solidFill>
                          <a:effectLst/>
                          <a:latin typeface="Verdana" panose="020B0604030504040204" pitchFamily="34" charset="0"/>
                        </a:rPr>
                        <a:t>CPU</a:t>
                      </a:r>
                      <a:r>
                        <a:rPr lang="zh-CN" altLang="en-US" sz="1200" dirty="0">
                          <a:solidFill>
                            <a:srgbClr val="454545"/>
                          </a:solidFill>
                          <a:effectLst/>
                          <a:latin typeface="Verdana" panose="020B0604030504040204" pitchFamily="34" charset="0"/>
                        </a:rPr>
                        <a:t>性能开销几乎为</a:t>
                      </a:r>
                      <a:r>
                        <a:rPr lang="en-US" altLang="zh-CN" sz="1200" dirty="0">
                          <a:solidFill>
                            <a:srgbClr val="454545"/>
                          </a:solidFill>
                          <a:effectLst/>
                          <a:latin typeface="Verdana" panose="020B0604030504040204" pitchFamily="34" charset="0"/>
                        </a:rPr>
                        <a:t>0</a:t>
                      </a:r>
                      <a:r>
                        <a:rPr lang="zh-CN" altLang="en-US" sz="1200" dirty="0">
                          <a:solidFill>
                            <a:srgbClr val="454545"/>
                          </a:solidFill>
                          <a:effectLst/>
                          <a:latin typeface="Verdana" panose="020B0604030504040204" pitchFamily="34" charset="0"/>
                        </a:rPr>
                        <a:t>，虚机的性能接近于物理机。</a:t>
                      </a:r>
                      <a:endParaRPr lang="zh-CN" alt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980817">
                <a:tc>
                  <a:txBody>
                    <a:bodyPr/>
                    <a:lstStyle/>
                    <a:p>
                      <a:pPr algn="l"/>
                      <a:r>
                        <a:rPr lang="zh-CN" altLang="en-US" sz="1200" b="1">
                          <a:solidFill>
                            <a:srgbClr val="454545"/>
                          </a:solidFill>
                          <a:effectLst/>
                          <a:latin typeface="Verdana" panose="020B0604030504040204" pitchFamily="34" charset="0"/>
                        </a:rPr>
                        <a:t>应用厂商</a:t>
                      </a:r>
                      <a:endParaRPr lang="zh-CN" alt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a:solidFill>
                            <a:srgbClr val="454545"/>
                          </a:solidFill>
                          <a:effectLst/>
                          <a:latin typeface="Verdana" panose="020B0604030504040204" pitchFamily="34" charset="0"/>
                        </a:rPr>
                        <a:t>VMware Workstation/QEMU/Virtual PC</a:t>
                      </a:r>
                      <a:endParaRPr 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a:solidFill>
                            <a:srgbClr val="454545"/>
                          </a:solidFill>
                          <a:effectLst/>
                          <a:latin typeface="Verdana" panose="020B0604030504040204" pitchFamily="34" charset="0"/>
                        </a:rPr>
                        <a:t>VMware ESXi/Microsoft Hyper-V/Xen 3.0/KVM</a:t>
                      </a:r>
                      <a:endParaRPr lang="en-US" sz="120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dirty="0">
                          <a:solidFill>
                            <a:srgbClr val="454545"/>
                          </a:solidFill>
                          <a:effectLst/>
                          <a:latin typeface="Verdana" panose="020B0604030504040204" pitchFamily="34" charset="0"/>
                        </a:rPr>
                        <a:t>Xen</a:t>
                      </a:r>
                      <a:endParaRPr lang="en-US" sz="1200" dirty="0">
                        <a:solidFill>
                          <a:srgbClr val="454545"/>
                        </a:solidFill>
                        <a:effectLst/>
                        <a:latin typeface="Verdana" panose="020B0604030504040204"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8791"/>
            <a:ext cx="10515600" cy="646929"/>
          </a:xfrm>
        </p:spPr>
        <p:txBody>
          <a:bodyPr>
            <a:normAutofit fontScale="90000"/>
          </a:bodyPr>
          <a:lstStyle/>
          <a:p>
            <a:r>
              <a:rPr lang="zh-CN" altLang="en-US" dirty="0"/>
              <a:t>多 </a:t>
            </a:r>
            <a:r>
              <a:rPr lang="en-US" dirty="0"/>
              <a:t>CPU </a:t>
            </a:r>
            <a:r>
              <a:rPr lang="zh-CN" altLang="en-US" dirty="0"/>
              <a:t>服务器架构：</a:t>
            </a:r>
            <a:r>
              <a:rPr lang="en-US" dirty="0" smtClean="0"/>
              <a:t>SMP，NMP，NUMA</a:t>
            </a:r>
            <a:endParaRPr lang="en-US" dirty="0"/>
          </a:p>
        </p:txBody>
      </p:sp>
      <p:sp>
        <p:nvSpPr>
          <p:cNvPr id="4" name="Rectangle 3"/>
          <p:cNvSpPr/>
          <p:nvPr/>
        </p:nvSpPr>
        <p:spPr>
          <a:xfrm>
            <a:off x="213063" y="1005180"/>
            <a:ext cx="11798423" cy="4524315"/>
          </a:xfrm>
          <a:prstGeom prst="rect">
            <a:avLst/>
          </a:prstGeom>
        </p:spPr>
        <p:txBody>
          <a:bodyPr wrap="square">
            <a:spAutoFit/>
          </a:bodyPr>
          <a:lstStyle/>
          <a:p>
            <a:r>
              <a:rPr lang="zh-CN" altLang="en-US" dirty="0">
                <a:solidFill>
                  <a:srgbClr val="4B4B4B"/>
                </a:solidFill>
                <a:latin typeface="Verdana" panose="020B0604030504040204" pitchFamily="34" charset="0"/>
              </a:rPr>
              <a:t>从系统架构来看，目前的商用服务器大体可以分为三类：</a:t>
            </a:r>
            <a:endParaRPr lang="zh-CN" alt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多处理器结构 </a:t>
            </a:r>
            <a:r>
              <a:rPr lang="en-US" altLang="zh-CN" dirty="0">
                <a:solidFill>
                  <a:srgbClr val="4B4B4B"/>
                </a:solidFill>
                <a:latin typeface="Verdana" panose="020B0604030504040204" pitchFamily="34" charset="0"/>
              </a:rPr>
              <a:t>(SMP </a:t>
            </a:r>
            <a:r>
              <a:rPr lang="zh-CN" altLang="en-US" dirty="0">
                <a:solidFill>
                  <a:srgbClr val="4B4B4B"/>
                </a:solidFill>
                <a:latin typeface="Verdana" panose="020B0604030504040204" pitchFamily="34" charset="0"/>
              </a:rPr>
              <a:t>： </a:t>
            </a:r>
            <a:r>
              <a:rPr lang="en-US" altLang="zh-CN" dirty="0">
                <a:solidFill>
                  <a:srgbClr val="4B4B4B"/>
                </a:solidFill>
                <a:latin typeface="Verdana" panose="020B0604030504040204" pitchFamily="34" charset="0"/>
              </a:rPr>
              <a:t>Symmetric Multi-Processor)</a:t>
            </a:r>
            <a:r>
              <a:rPr lang="zh-CN" altLang="en-US" dirty="0">
                <a:solidFill>
                  <a:srgbClr val="4B4B4B"/>
                </a:solidFill>
                <a:latin typeface="Verdana" panose="020B0604030504040204" pitchFamily="34" charset="0"/>
              </a:rPr>
              <a:t>：所有的</a:t>
            </a:r>
            <a:r>
              <a:rPr lang="en-US" altLang="zh-CN"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共享全部资源，如总线，内存和</a:t>
            </a:r>
            <a:r>
              <a:rPr lang="en-US" altLang="zh-CN" dirty="0">
                <a:solidFill>
                  <a:srgbClr val="4B4B4B"/>
                </a:solidFill>
                <a:latin typeface="Verdana" panose="020B0604030504040204" pitchFamily="34" charset="0"/>
              </a:rPr>
              <a:t>I/O</a:t>
            </a:r>
            <a:r>
              <a:rPr lang="zh-CN" altLang="en-US" dirty="0">
                <a:solidFill>
                  <a:srgbClr val="4B4B4B"/>
                </a:solidFill>
                <a:latin typeface="Verdana" panose="020B0604030504040204" pitchFamily="34" charset="0"/>
              </a:rPr>
              <a:t>系统等，操作系统或管理数据库的复本只有一个，这种系统有一个最大的特点就是共享所有资源。多个</a:t>
            </a:r>
            <a:r>
              <a:rPr lang="en-US" altLang="zh-CN"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之间没有区别，平等地访问内存、外设、一个操作系统。</a:t>
            </a:r>
            <a:r>
              <a:rPr lang="en-US" altLang="zh-CN" dirty="0">
                <a:solidFill>
                  <a:srgbClr val="4B4B4B"/>
                </a:solidFill>
                <a:latin typeface="Verdana" panose="020B0604030504040204" pitchFamily="34" charset="0"/>
              </a:rPr>
              <a:t>SMP </a:t>
            </a:r>
            <a:r>
              <a:rPr lang="zh-CN" altLang="en-US" dirty="0">
                <a:solidFill>
                  <a:srgbClr val="4B4B4B"/>
                </a:solidFill>
                <a:latin typeface="Verdana" panose="020B0604030504040204" pitchFamily="34" charset="0"/>
              </a:rPr>
              <a:t>服务器的主要问题，那就是它的扩展能力非常有限。实验证明， </a:t>
            </a:r>
            <a:r>
              <a:rPr lang="en-US" altLang="zh-CN" dirty="0">
                <a:solidFill>
                  <a:srgbClr val="4B4B4B"/>
                </a:solidFill>
                <a:latin typeface="Verdana" panose="020B0604030504040204" pitchFamily="34" charset="0"/>
              </a:rPr>
              <a:t>SMP </a:t>
            </a:r>
            <a:r>
              <a:rPr lang="zh-CN" altLang="en-US" dirty="0">
                <a:solidFill>
                  <a:srgbClr val="4B4B4B"/>
                </a:solidFill>
                <a:latin typeface="Verdana" panose="020B0604030504040204" pitchFamily="34" charset="0"/>
              </a:rPr>
              <a:t>服务器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利用率最好的情况是 </a:t>
            </a:r>
            <a:r>
              <a:rPr lang="en-US" altLang="zh-CN" dirty="0">
                <a:solidFill>
                  <a:srgbClr val="4B4B4B"/>
                </a:solidFill>
                <a:latin typeface="Verdana" panose="020B0604030504040204" pitchFamily="34" charset="0"/>
              </a:rPr>
              <a:t>2 </a:t>
            </a:r>
            <a:r>
              <a:rPr lang="zh-CN" altLang="en-US" dirty="0">
                <a:solidFill>
                  <a:srgbClr val="4B4B4B"/>
                </a:solidFill>
                <a:latin typeface="Verdana" panose="020B0604030504040204" pitchFamily="34" charset="0"/>
              </a:rPr>
              <a:t>至 </a:t>
            </a:r>
            <a:r>
              <a:rPr lang="en-US" altLang="zh-CN" dirty="0">
                <a:solidFill>
                  <a:srgbClr val="4B4B4B"/>
                </a:solidFill>
                <a:latin typeface="Verdana" panose="020B0604030504040204" pitchFamily="34" charset="0"/>
              </a:rPr>
              <a:t>4 </a:t>
            </a:r>
            <a:r>
              <a:rPr lang="zh-CN" altLang="en-US" dirty="0">
                <a:solidFill>
                  <a:srgbClr val="4B4B4B"/>
                </a:solidFill>
                <a:latin typeface="Verdana" panose="020B0604030504040204" pitchFamily="34" charset="0"/>
              </a:rPr>
              <a:t>个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a:t>
            </a:r>
            <a:endParaRPr lang="zh-CN" alt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海量并行处理结构 </a:t>
            </a:r>
            <a:r>
              <a:rPr lang="en-US" altLang="zh-CN" dirty="0">
                <a:solidFill>
                  <a:srgbClr val="4B4B4B"/>
                </a:solidFill>
                <a:latin typeface="Verdana" panose="020B0604030504040204" pitchFamily="34" charset="0"/>
              </a:rPr>
              <a:t>(MPP </a:t>
            </a:r>
            <a:r>
              <a:rPr lang="zh-CN" altLang="en-US" dirty="0">
                <a:solidFill>
                  <a:srgbClr val="4B4B4B"/>
                </a:solidFill>
                <a:latin typeface="Verdana" panose="020B0604030504040204" pitchFamily="34" charset="0"/>
              </a:rPr>
              <a:t>： </a:t>
            </a:r>
            <a:r>
              <a:rPr lang="en-US" altLang="zh-CN" dirty="0">
                <a:solidFill>
                  <a:srgbClr val="4B4B4B"/>
                </a:solidFill>
                <a:latin typeface="Verdana" panose="020B0604030504040204" pitchFamily="34" charset="0"/>
              </a:rPr>
              <a:t>Massive Parallel Processing) </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NUMA </a:t>
            </a:r>
            <a:r>
              <a:rPr lang="zh-CN" altLang="en-US" dirty="0">
                <a:solidFill>
                  <a:srgbClr val="4B4B4B"/>
                </a:solidFill>
                <a:latin typeface="Verdana" panose="020B0604030504040204" pitchFamily="34" charset="0"/>
              </a:rPr>
              <a:t>服务器的基本特征是具有多个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模块，每个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模块由多个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如 </a:t>
            </a:r>
            <a:r>
              <a:rPr lang="en-US" altLang="zh-CN" dirty="0">
                <a:solidFill>
                  <a:srgbClr val="4B4B4B"/>
                </a:solidFill>
                <a:latin typeface="Verdana" panose="020B0604030504040204" pitchFamily="34" charset="0"/>
              </a:rPr>
              <a:t>4 </a:t>
            </a:r>
            <a:r>
              <a:rPr lang="zh-CN" altLang="en-US" dirty="0">
                <a:solidFill>
                  <a:srgbClr val="4B4B4B"/>
                </a:solidFill>
                <a:latin typeface="Verdana" panose="020B0604030504040204" pitchFamily="34" charset="0"/>
              </a:rPr>
              <a:t>个 </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组成，并且具有独立的本地内存、 </a:t>
            </a:r>
            <a:r>
              <a:rPr lang="en-US" altLang="zh-CN" dirty="0">
                <a:solidFill>
                  <a:srgbClr val="4B4B4B"/>
                </a:solidFill>
                <a:latin typeface="Verdana" panose="020B0604030504040204" pitchFamily="34" charset="0"/>
              </a:rPr>
              <a:t>I/O </a:t>
            </a:r>
            <a:r>
              <a:rPr lang="zh-CN" altLang="en-US" dirty="0">
                <a:solidFill>
                  <a:srgbClr val="4B4B4B"/>
                </a:solidFill>
                <a:latin typeface="Verdana" panose="020B0604030504040204" pitchFamily="34" charset="0"/>
              </a:rPr>
              <a:t>槽口等。在一个物理服务器内可以支持上百个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。但 </a:t>
            </a:r>
            <a:r>
              <a:rPr lang="en-US" altLang="zh-CN" dirty="0">
                <a:solidFill>
                  <a:srgbClr val="4B4B4B"/>
                </a:solidFill>
                <a:latin typeface="Verdana" panose="020B0604030504040204" pitchFamily="34" charset="0"/>
              </a:rPr>
              <a:t>NUMA </a:t>
            </a:r>
            <a:r>
              <a:rPr lang="zh-CN" altLang="en-US" dirty="0">
                <a:solidFill>
                  <a:srgbClr val="4B4B4B"/>
                </a:solidFill>
                <a:latin typeface="Verdana" panose="020B0604030504040204" pitchFamily="34" charset="0"/>
              </a:rPr>
              <a:t>技术同样有一定缺陷，由于访问远地内存的延时远远超过本地内存，因此当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数量增加时，系统性能无法线性增加。</a:t>
            </a:r>
            <a:endParaRPr lang="zh-CN" altLang="en-US" dirty="0">
              <a:solidFill>
                <a:srgbClr val="4B4B4B"/>
              </a:solidFill>
              <a:latin typeface="Verdana" panose="020B0604030504040204" pitchFamily="34" charset="0"/>
            </a:endParaRPr>
          </a:p>
          <a:p>
            <a:pPr>
              <a:buFont typeface="Arial" panose="020B0604020202020204" pitchFamily="34" charset="0"/>
              <a:buChar char="•"/>
            </a:pPr>
            <a:r>
              <a:rPr lang="en-US" altLang="zh-CN" dirty="0">
                <a:solidFill>
                  <a:srgbClr val="4B4B4B"/>
                </a:solidFill>
                <a:latin typeface="Verdana" panose="020B0604030504040204" pitchFamily="34" charset="0"/>
              </a:rPr>
              <a:t>MPP </a:t>
            </a:r>
            <a:r>
              <a:rPr lang="zh-CN" altLang="en-US" dirty="0">
                <a:solidFill>
                  <a:srgbClr val="4B4B4B"/>
                </a:solidFill>
                <a:latin typeface="Verdana" panose="020B0604030504040204" pitchFamily="34" charset="0"/>
              </a:rPr>
              <a:t>模式则是一种分布式存储器模式，能够将更多的处理器纳入一个系统的存储器。一个分布式存储器模式具有多个节点，每个节点都有自己的存储器，可以配置为</a:t>
            </a:r>
            <a:r>
              <a:rPr lang="en-US" altLang="zh-CN" dirty="0">
                <a:solidFill>
                  <a:srgbClr val="4B4B4B"/>
                </a:solidFill>
                <a:latin typeface="Verdana" panose="020B0604030504040204" pitchFamily="34" charset="0"/>
              </a:rPr>
              <a:t>SMP</a:t>
            </a:r>
            <a:r>
              <a:rPr lang="zh-CN" altLang="en-US" dirty="0">
                <a:solidFill>
                  <a:srgbClr val="4B4B4B"/>
                </a:solidFill>
                <a:latin typeface="Verdana" panose="020B0604030504040204" pitchFamily="34" charset="0"/>
              </a:rPr>
              <a:t>模式，也可以配置为非</a:t>
            </a:r>
            <a:r>
              <a:rPr lang="en-US" altLang="zh-CN" dirty="0">
                <a:solidFill>
                  <a:srgbClr val="4B4B4B"/>
                </a:solidFill>
                <a:latin typeface="Verdana" panose="020B0604030504040204" pitchFamily="34" charset="0"/>
              </a:rPr>
              <a:t>SMP</a:t>
            </a:r>
            <a:r>
              <a:rPr lang="zh-CN" altLang="en-US" dirty="0">
                <a:solidFill>
                  <a:srgbClr val="4B4B4B"/>
                </a:solidFill>
                <a:latin typeface="Verdana" panose="020B0604030504040204" pitchFamily="34" charset="0"/>
              </a:rPr>
              <a:t>模式。单个的节点相互连接起来就形成了一个总系统。</a:t>
            </a:r>
            <a:r>
              <a:rPr lang="en-US" altLang="zh-CN" dirty="0">
                <a:solidFill>
                  <a:srgbClr val="4B4B4B"/>
                </a:solidFill>
                <a:latin typeface="Verdana" panose="020B0604030504040204" pitchFamily="34" charset="0"/>
              </a:rPr>
              <a:t>MPP</a:t>
            </a:r>
            <a:r>
              <a:rPr lang="zh-CN" altLang="en-US" dirty="0">
                <a:solidFill>
                  <a:srgbClr val="4B4B4B"/>
                </a:solidFill>
                <a:latin typeface="Verdana" panose="020B0604030504040204" pitchFamily="34" charset="0"/>
              </a:rPr>
              <a:t>可以近似理解成一个</a:t>
            </a:r>
            <a:r>
              <a:rPr lang="en-US" altLang="zh-CN" dirty="0">
                <a:solidFill>
                  <a:srgbClr val="4B4B4B"/>
                </a:solidFill>
                <a:latin typeface="Verdana" panose="020B0604030504040204" pitchFamily="34" charset="0"/>
              </a:rPr>
              <a:t>SMP</a:t>
            </a:r>
            <a:r>
              <a:rPr lang="zh-CN" altLang="en-US" dirty="0">
                <a:solidFill>
                  <a:srgbClr val="4B4B4B"/>
                </a:solidFill>
                <a:latin typeface="Verdana" panose="020B0604030504040204" pitchFamily="34" charset="0"/>
              </a:rPr>
              <a:t>的横向扩展集群，</a:t>
            </a:r>
            <a:r>
              <a:rPr lang="en-US" altLang="zh-CN" dirty="0">
                <a:solidFill>
                  <a:srgbClr val="4B4B4B"/>
                </a:solidFill>
                <a:latin typeface="Verdana" panose="020B0604030504040204" pitchFamily="34" charset="0"/>
              </a:rPr>
              <a:t>MPP</a:t>
            </a:r>
            <a:r>
              <a:rPr lang="zh-CN" altLang="en-US" dirty="0">
                <a:solidFill>
                  <a:srgbClr val="4B4B4B"/>
                </a:solidFill>
                <a:latin typeface="Verdana" panose="020B0604030504040204" pitchFamily="34" charset="0"/>
              </a:rPr>
              <a:t>一般要依靠软件实现。</a:t>
            </a:r>
            <a:endParaRPr lang="zh-CN" altLang="en-US" dirty="0">
              <a:solidFill>
                <a:srgbClr val="4B4B4B"/>
              </a:solidFill>
              <a:latin typeface="Verdana" panose="020B0604030504040204" pitchFamily="34" charset="0"/>
            </a:endParaRPr>
          </a:p>
          <a:p>
            <a:pPr>
              <a:buFont typeface="Arial" panose="020B0604020202020204" pitchFamily="34" charset="0"/>
              <a:buChar char="•"/>
            </a:pPr>
            <a:r>
              <a:rPr lang="zh-CN" altLang="en-US" dirty="0">
                <a:solidFill>
                  <a:srgbClr val="4B4B4B"/>
                </a:solidFill>
                <a:latin typeface="Verdana" panose="020B0604030504040204" pitchFamily="34" charset="0"/>
              </a:rPr>
              <a:t>非一致存储访问结构 </a:t>
            </a:r>
            <a:r>
              <a:rPr lang="en-US" altLang="zh-CN" dirty="0">
                <a:solidFill>
                  <a:srgbClr val="4B4B4B"/>
                </a:solidFill>
                <a:latin typeface="Verdana" panose="020B0604030504040204" pitchFamily="34" charset="0"/>
              </a:rPr>
              <a:t>(NUMA </a:t>
            </a:r>
            <a:r>
              <a:rPr lang="zh-CN" altLang="en-US" dirty="0">
                <a:solidFill>
                  <a:srgbClr val="4B4B4B"/>
                </a:solidFill>
                <a:latin typeface="Verdana" panose="020B0604030504040204" pitchFamily="34" charset="0"/>
              </a:rPr>
              <a:t>： </a:t>
            </a:r>
            <a:r>
              <a:rPr lang="en-US" altLang="zh-CN" dirty="0">
                <a:solidFill>
                  <a:srgbClr val="4B4B4B"/>
                </a:solidFill>
                <a:latin typeface="Verdana" panose="020B0604030504040204" pitchFamily="34" charset="0"/>
              </a:rPr>
              <a:t>Non-Uniform Memory Access)</a:t>
            </a:r>
            <a:r>
              <a:rPr lang="zh-CN" altLang="en-US" dirty="0">
                <a:solidFill>
                  <a:srgbClr val="4B4B4B"/>
                </a:solidFill>
                <a:latin typeface="Verdana" panose="020B0604030504040204" pitchFamily="34" charset="0"/>
              </a:rPr>
              <a:t>：它由多个 </a:t>
            </a:r>
            <a:r>
              <a:rPr lang="en-US" altLang="zh-CN" dirty="0">
                <a:solidFill>
                  <a:srgbClr val="4B4B4B"/>
                </a:solidFill>
                <a:latin typeface="Verdana" panose="020B0604030504040204" pitchFamily="34" charset="0"/>
              </a:rPr>
              <a:t>SMP </a:t>
            </a:r>
            <a:r>
              <a:rPr lang="zh-CN" altLang="en-US" dirty="0">
                <a:solidFill>
                  <a:srgbClr val="4B4B4B"/>
                </a:solidFill>
                <a:latin typeface="Verdana" panose="020B0604030504040204" pitchFamily="34" charset="0"/>
              </a:rPr>
              <a:t>服务器通过一定的节点互联网络进行连接，协同工作，完成相同的任务，从用户的角度来看是一个服务器系统。其基本特征是由多个 </a:t>
            </a:r>
            <a:r>
              <a:rPr lang="en-US" altLang="zh-CN" dirty="0">
                <a:solidFill>
                  <a:srgbClr val="4B4B4B"/>
                </a:solidFill>
                <a:latin typeface="Verdana" panose="020B0604030504040204" pitchFamily="34" charset="0"/>
              </a:rPr>
              <a:t>SMP </a:t>
            </a:r>
            <a:r>
              <a:rPr lang="zh-CN" altLang="en-US" dirty="0">
                <a:solidFill>
                  <a:srgbClr val="4B4B4B"/>
                </a:solidFill>
                <a:latin typeface="Verdana" panose="020B0604030504040204" pitchFamily="34" charset="0"/>
              </a:rPr>
              <a:t>服务器 </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每个 </a:t>
            </a:r>
            <a:r>
              <a:rPr lang="en-US" altLang="zh-CN" dirty="0">
                <a:solidFill>
                  <a:srgbClr val="4B4B4B"/>
                </a:solidFill>
                <a:latin typeface="Verdana" panose="020B0604030504040204" pitchFamily="34" charset="0"/>
              </a:rPr>
              <a:t>SMP </a:t>
            </a:r>
            <a:r>
              <a:rPr lang="zh-CN" altLang="en-US" dirty="0">
                <a:solidFill>
                  <a:srgbClr val="4B4B4B"/>
                </a:solidFill>
                <a:latin typeface="Verdana" panose="020B0604030504040204" pitchFamily="34" charset="0"/>
              </a:rPr>
              <a:t>服务器称节点 </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通过节点互联网络连接而成，每个节点只访问自己的本地资源 </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内存、存储等 </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，是一种完全无共享 </a:t>
            </a:r>
            <a:r>
              <a:rPr lang="en-US" altLang="zh-CN" dirty="0">
                <a:solidFill>
                  <a:srgbClr val="4B4B4B"/>
                </a:solidFill>
                <a:latin typeface="Verdana" panose="020B0604030504040204" pitchFamily="34" charset="0"/>
              </a:rPr>
              <a:t>(Share Nothing) </a:t>
            </a:r>
            <a:r>
              <a:rPr lang="zh-CN" altLang="en-US" dirty="0">
                <a:solidFill>
                  <a:srgbClr val="4B4B4B"/>
                </a:solidFill>
                <a:latin typeface="Verdana" panose="020B0604030504040204" pitchFamily="34" charset="0"/>
              </a:rPr>
              <a:t>结构。</a:t>
            </a:r>
            <a:endParaRPr lang="zh-CN" altLang="en-US" b="0" i="0" dirty="0">
              <a:solidFill>
                <a:srgbClr val="4B4B4B"/>
              </a:solidFill>
              <a:effectLst/>
              <a:latin typeface="Verdana" panose="020B0604030504040204" pitchFamily="34" charset="0"/>
            </a:endParaRPr>
          </a:p>
        </p:txBody>
      </p:sp>
      <p:sp>
        <p:nvSpPr>
          <p:cNvPr id="5" name="Rectangle 4"/>
          <p:cNvSpPr/>
          <p:nvPr/>
        </p:nvSpPr>
        <p:spPr>
          <a:xfrm>
            <a:off x="213063" y="5644849"/>
            <a:ext cx="11549850" cy="369332"/>
          </a:xfrm>
          <a:prstGeom prst="rect">
            <a:avLst/>
          </a:prstGeom>
        </p:spPr>
        <p:txBody>
          <a:bodyPr wrap="square">
            <a:spAutoFit/>
          </a:bodyPr>
          <a:lstStyle/>
          <a:p>
            <a:r>
              <a:rPr lang="en-US" dirty="0" smtClean="0"/>
              <a:t>Quote: http</a:t>
            </a:r>
            <a:r>
              <a:rPr lang="en-US" dirty="0"/>
              <a:t>://www.cnblogs.com/yubo/archive/2010/04/23/1718810.html</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6452"/>
            <a:ext cx="10515600" cy="655807"/>
          </a:xfrm>
        </p:spPr>
        <p:txBody>
          <a:bodyPr>
            <a:normAutofit fontScale="90000"/>
          </a:bodyPr>
          <a:lstStyle/>
          <a:p>
            <a:r>
              <a:rPr lang="en-US" b="1" dirty="0"/>
              <a:t>KVM CPU </a:t>
            </a:r>
            <a:r>
              <a:rPr lang="zh-CN" altLang="en-US" b="1" dirty="0"/>
              <a:t>虚拟</a:t>
            </a:r>
            <a:r>
              <a:rPr lang="zh-CN" altLang="en-US" b="1" dirty="0" smtClean="0"/>
              <a:t>化</a:t>
            </a:r>
            <a:br>
              <a:rPr lang="en-US" altLang="zh-CN" b="1" dirty="0" smtClean="0"/>
            </a:br>
            <a:r>
              <a:rPr lang="en-US" altLang="zh-CN" sz="2700" b="1" dirty="0" smtClean="0"/>
              <a:t>-- </a:t>
            </a:r>
            <a:r>
              <a:rPr lang="en-US" altLang="zh-CN" sz="2700" b="1" dirty="0"/>
              <a:t>KVM </a:t>
            </a:r>
            <a:r>
              <a:rPr lang="zh-CN" altLang="en-US" sz="2700" b="1" dirty="0"/>
              <a:t>虚机的创建过</a:t>
            </a:r>
            <a:r>
              <a:rPr lang="zh-CN" altLang="en-US" sz="2700" b="1" dirty="0" smtClean="0"/>
              <a:t>程</a:t>
            </a:r>
            <a:endParaRPr lang="en-US" sz="2700" dirty="0"/>
          </a:p>
        </p:txBody>
      </p:sp>
      <p:pic>
        <p:nvPicPr>
          <p:cNvPr id="8194" name="Picture 2" descr="http://images2015.cnblogs.com/blog/697113/201509/697113-20150913090819231-757181338.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6864" y="1433173"/>
            <a:ext cx="6024239" cy="41910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252839" y="1356934"/>
            <a:ext cx="6096000" cy="646331"/>
          </a:xfrm>
          <a:prstGeom prst="rect">
            <a:avLst/>
          </a:prstGeom>
        </p:spPr>
        <p:txBody>
          <a:bodyPr>
            <a:spAutoFit/>
          </a:bodyPr>
          <a:lstStyle/>
          <a:p>
            <a:r>
              <a:rPr lang="en-US" dirty="0">
                <a:solidFill>
                  <a:srgbClr val="4B4B4B"/>
                </a:solidFill>
                <a:latin typeface="Verdana" panose="020B0604030504040204" pitchFamily="34" charset="0"/>
              </a:rPr>
              <a:t>（1）qemu-kvm </a:t>
            </a:r>
            <a:r>
              <a:rPr lang="zh-CN" altLang="en-US" dirty="0">
                <a:solidFill>
                  <a:srgbClr val="4B4B4B"/>
                </a:solidFill>
                <a:latin typeface="Verdana" panose="020B0604030504040204" pitchFamily="34" charset="0"/>
              </a:rPr>
              <a:t>通过对 </a:t>
            </a:r>
            <a:r>
              <a:rPr lang="en-US" altLang="zh-CN" dirty="0">
                <a:solidFill>
                  <a:srgbClr val="4B4B4B"/>
                </a:solidFill>
                <a:latin typeface="Verdana" panose="020B0604030504040204" pitchFamily="34" charset="0"/>
              </a:rPr>
              <a:t>/</a:t>
            </a:r>
            <a:r>
              <a:rPr lang="en-US" dirty="0">
                <a:solidFill>
                  <a:srgbClr val="4B4B4B"/>
                </a:solidFill>
                <a:latin typeface="Verdana" panose="020B0604030504040204" pitchFamily="34" charset="0"/>
              </a:rPr>
              <a:t>dev/</a:t>
            </a:r>
            <a:r>
              <a:rPr lang="en-US" dirty="0" err="1">
                <a:solidFill>
                  <a:srgbClr val="4B4B4B"/>
                </a:solidFill>
                <a:latin typeface="Verdana" panose="020B0604030504040204" pitchFamily="34" charset="0"/>
              </a:rPr>
              <a:t>kvm</a:t>
            </a:r>
            <a:r>
              <a:rPr lang="en-US"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的 一系列 </a:t>
            </a:r>
            <a:r>
              <a:rPr lang="en-US" dirty="0">
                <a:solidFill>
                  <a:srgbClr val="4B4B4B"/>
                </a:solidFill>
                <a:latin typeface="Verdana" panose="020B0604030504040204" pitchFamily="34" charset="0"/>
              </a:rPr>
              <a:t>ICOTL </a:t>
            </a:r>
            <a:r>
              <a:rPr lang="zh-CN" altLang="en-US" dirty="0">
                <a:solidFill>
                  <a:srgbClr val="4B4B4B"/>
                </a:solidFill>
                <a:latin typeface="Verdana" panose="020B0604030504040204" pitchFamily="34" charset="0"/>
              </a:rPr>
              <a:t>命令控制虚机，</a:t>
            </a:r>
            <a:endParaRPr lang="en-US" dirty="0"/>
          </a:p>
        </p:txBody>
      </p:sp>
      <p:sp>
        <p:nvSpPr>
          <p:cNvPr id="5" name="Rectangle 4"/>
          <p:cNvSpPr/>
          <p:nvPr/>
        </p:nvSpPr>
        <p:spPr>
          <a:xfrm>
            <a:off x="6252839" y="2003265"/>
            <a:ext cx="5767526" cy="2585323"/>
          </a:xfrm>
          <a:prstGeom prst="rect">
            <a:avLst/>
          </a:prstGeom>
        </p:spPr>
        <p:txBody>
          <a:bodyPr wrap="square">
            <a:spAutoFit/>
          </a:bodyPr>
          <a:lstStyle/>
          <a:p>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2</a:t>
            </a:r>
            <a:r>
              <a:rPr lang="zh-CN" altLang="en-US" dirty="0">
                <a:solidFill>
                  <a:srgbClr val="4B4B4B"/>
                </a:solidFill>
                <a:latin typeface="Verdana" panose="020B0604030504040204" pitchFamily="34" charset="0"/>
              </a:rPr>
              <a:t>）一个 </a:t>
            </a:r>
            <a:r>
              <a:rPr lang="en-US" altLang="zh-CN"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虚机即一个 </a:t>
            </a:r>
            <a:r>
              <a:rPr lang="en-US" altLang="zh-CN" dirty="0">
                <a:solidFill>
                  <a:srgbClr val="4B4B4B"/>
                </a:solidFill>
                <a:latin typeface="Verdana" panose="020B0604030504040204" pitchFamily="34" charset="0"/>
              </a:rPr>
              <a:t>Linux </a:t>
            </a:r>
            <a:r>
              <a:rPr lang="en-US" altLang="zh-CN" dirty="0" err="1">
                <a:solidFill>
                  <a:srgbClr val="4B4B4B"/>
                </a:solidFill>
                <a:latin typeface="Verdana" panose="020B0604030504040204" pitchFamily="34" charset="0"/>
              </a:rPr>
              <a:t>qemu-kvm</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进程，与其他 </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进程一样被</a:t>
            </a:r>
            <a:r>
              <a:rPr lang="en-US" altLang="zh-CN" dirty="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进程调度器调度。</a:t>
            </a:r>
            <a:endParaRPr lang="zh-CN" altLang="en-US" dirty="0">
              <a:solidFill>
                <a:srgbClr val="4B4B4B"/>
              </a:solidFill>
              <a:latin typeface="Verdana" panose="020B0604030504040204" pitchFamily="34" charset="0"/>
            </a:endParaRPr>
          </a:p>
          <a:p>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3</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虚机包括虚拟内存、虚拟</a:t>
            </a:r>
            <a:r>
              <a:rPr lang="en-US" altLang="zh-CN"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和虚机 </a:t>
            </a:r>
            <a:r>
              <a:rPr lang="en-US" altLang="zh-CN" dirty="0">
                <a:solidFill>
                  <a:srgbClr val="4B4B4B"/>
                </a:solidFill>
                <a:latin typeface="Verdana" panose="020B0604030504040204" pitchFamily="34" charset="0"/>
              </a:rPr>
              <a:t>I/O</a:t>
            </a:r>
            <a:r>
              <a:rPr lang="zh-CN" altLang="en-US" dirty="0">
                <a:solidFill>
                  <a:srgbClr val="4B4B4B"/>
                </a:solidFill>
                <a:latin typeface="Verdana" panose="020B0604030504040204" pitchFamily="34" charset="0"/>
              </a:rPr>
              <a:t>设备，其中，内存和 </a:t>
            </a:r>
            <a:r>
              <a:rPr lang="en-US" altLang="zh-CN" dirty="0">
                <a:solidFill>
                  <a:srgbClr val="4B4B4B"/>
                </a:solidFill>
                <a:latin typeface="Verdana" panose="020B0604030504040204" pitchFamily="34" charset="0"/>
              </a:rPr>
              <a:t>CPU </a:t>
            </a:r>
            <a:r>
              <a:rPr lang="zh-CN" altLang="en-US" dirty="0">
                <a:solidFill>
                  <a:srgbClr val="4B4B4B"/>
                </a:solidFill>
                <a:latin typeface="Verdana" panose="020B0604030504040204" pitchFamily="34" charset="0"/>
              </a:rPr>
              <a:t>的虚拟化由 </a:t>
            </a:r>
            <a:r>
              <a:rPr lang="en-US" altLang="zh-CN"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内核模块负责实现，</a:t>
            </a:r>
            <a:r>
              <a:rPr lang="en-US" altLang="zh-CN" dirty="0">
                <a:solidFill>
                  <a:srgbClr val="4B4B4B"/>
                </a:solidFill>
                <a:latin typeface="Verdana" panose="020B0604030504040204" pitchFamily="34" charset="0"/>
              </a:rPr>
              <a:t>I/O </a:t>
            </a:r>
            <a:r>
              <a:rPr lang="zh-CN" altLang="en-US" dirty="0">
                <a:solidFill>
                  <a:srgbClr val="4B4B4B"/>
                </a:solidFill>
                <a:latin typeface="Verdana" panose="020B0604030504040204" pitchFamily="34" charset="0"/>
              </a:rPr>
              <a:t>设备的虚拟化由 </a:t>
            </a:r>
            <a:r>
              <a:rPr lang="en-US" altLang="zh-CN" dirty="0">
                <a:solidFill>
                  <a:srgbClr val="4B4B4B"/>
                </a:solidFill>
                <a:latin typeface="Verdana" panose="020B0604030504040204" pitchFamily="34" charset="0"/>
              </a:rPr>
              <a:t>QEMU </a:t>
            </a:r>
            <a:r>
              <a:rPr lang="zh-CN" altLang="en-US" dirty="0">
                <a:solidFill>
                  <a:srgbClr val="4B4B4B"/>
                </a:solidFill>
                <a:latin typeface="Verdana" panose="020B0604030504040204" pitchFamily="34" charset="0"/>
              </a:rPr>
              <a:t>负责实现。</a:t>
            </a:r>
            <a:endParaRPr lang="zh-CN" altLang="en-US" dirty="0">
              <a:solidFill>
                <a:srgbClr val="4B4B4B"/>
              </a:solidFill>
              <a:latin typeface="Verdana" panose="020B0604030504040204" pitchFamily="34" charset="0"/>
            </a:endParaRPr>
          </a:p>
          <a:p>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3</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KVM</a:t>
            </a:r>
            <a:r>
              <a:rPr lang="zh-CN" altLang="en-US" dirty="0">
                <a:solidFill>
                  <a:srgbClr val="4B4B4B"/>
                </a:solidFill>
                <a:latin typeface="Verdana" panose="020B0604030504040204" pitchFamily="34" charset="0"/>
              </a:rPr>
              <a:t>户机系统的内存是 </a:t>
            </a:r>
            <a:r>
              <a:rPr lang="en-US" altLang="zh-CN" dirty="0" err="1">
                <a:solidFill>
                  <a:srgbClr val="4B4B4B"/>
                </a:solidFill>
                <a:latin typeface="Verdana" panose="020B0604030504040204" pitchFamily="34" charset="0"/>
              </a:rPr>
              <a:t>qumu-kvm</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进程的地址空间的一部分。</a:t>
            </a:r>
            <a:endParaRPr lang="zh-CN" altLang="en-US" dirty="0">
              <a:solidFill>
                <a:srgbClr val="4B4B4B"/>
              </a:solidFill>
              <a:latin typeface="Verdana" panose="020B0604030504040204" pitchFamily="34" charset="0"/>
            </a:endParaRPr>
          </a:p>
          <a:p>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4</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KVM </a:t>
            </a:r>
            <a:r>
              <a:rPr lang="zh-CN" altLang="en-US" dirty="0">
                <a:solidFill>
                  <a:srgbClr val="4B4B4B"/>
                </a:solidFill>
                <a:latin typeface="Verdana" panose="020B0604030504040204" pitchFamily="34" charset="0"/>
              </a:rPr>
              <a:t>虚机的 </a:t>
            </a:r>
            <a:r>
              <a:rPr lang="en-US" altLang="zh-CN" dirty="0">
                <a:solidFill>
                  <a:srgbClr val="4B4B4B"/>
                </a:solidFill>
                <a:latin typeface="Verdana" panose="020B0604030504040204" pitchFamily="34" charset="0"/>
              </a:rPr>
              <a:t>vCPU </a:t>
            </a:r>
            <a:r>
              <a:rPr lang="zh-CN" altLang="en-US" dirty="0">
                <a:solidFill>
                  <a:srgbClr val="4B4B4B"/>
                </a:solidFill>
                <a:latin typeface="Verdana" panose="020B0604030504040204" pitchFamily="34" charset="0"/>
              </a:rPr>
              <a:t>作为 线程运行在 </a:t>
            </a:r>
            <a:r>
              <a:rPr lang="en-US" altLang="zh-CN" dirty="0" err="1">
                <a:solidFill>
                  <a:srgbClr val="4B4B4B"/>
                </a:solidFill>
                <a:latin typeface="Verdana" panose="020B0604030504040204" pitchFamily="34" charset="0"/>
              </a:rPr>
              <a:t>qemu-kvm</a:t>
            </a:r>
            <a:r>
              <a:rPr lang="en-US" altLang="zh-CN" dirty="0">
                <a:solidFill>
                  <a:srgbClr val="4B4B4B"/>
                </a:solidFill>
                <a:latin typeface="Verdana" panose="020B0604030504040204" pitchFamily="34" charset="0"/>
              </a:rPr>
              <a:t> </a:t>
            </a:r>
            <a:r>
              <a:rPr lang="zh-CN" altLang="en-US" dirty="0">
                <a:solidFill>
                  <a:srgbClr val="4B4B4B"/>
                </a:solidFill>
                <a:latin typeface="Verdana" panose="020B0604030504040204" pitchFamily="34" charset="0"/>
              </a:rPr>
              <a:t>进程的上下文中。</a:t>
            </a:r>
            <a:endParaRPr lang="zh-CN" altLang="en-US" b="0" i="0" dirty="0">
              <a:solidFill>
                <a:srgbClr val="4B4B4B"/>
              </a:solidFill>
              <a:effectLst/>
              <a:latin typeface="Verdana" panose="020B060403050404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6452"/>
            <a:ext cx="10515600" cy="655807"/>
          </a:xfrm>
        </p:spPr>
        <p:txBody>
          <a:bodyPr>
            <a:normAutofit fontScale="90000"/>
          </a:bodyPr>
          <a:lstStyle/>
          <a:p>
            <a:r>
              <a:rPr lang="en-US" b="1" dirty="0"/>
              <a:t>KVM CPU </a:t>
            </a:r>
            <a:r>
              <a:rPr lang="zh-CN" altLang="en-US" b="1" dirty="0"/>
              <a:t>虚拟</a:t>
            </a:r>
            <a:r>
              <a:rPr lang="zh-CN" altLang="en-US" b="1" dirty="0" smtClean="0"/>
              <a:t>化</a:t>
            </a:r>
            <a:br>
              <a:rPr lang="en-US" altLang="zh-CN" b="1" dirty="0" smtClean="0"/>
            </a:br>
            <a:r>
              <a:rPr lang="en-US" altLang="zh-CN" sz="2700" b="1" dirty="0" smtClean="0"/>
              <a:t>-- </a:t>
            </a:r>
            <a:r>
              <a:rPr lang="en-US" altLang="zh-CN" sz="2700" b="1" dirty="0"/>
              <a:t>KVM </a:t>
            </a:r>
            <a:r>
              <a:rPr lang="zh-CN" altLang="en-US" sz="2700" b="1" dirty="0"/>
              <a:t>虚机的创建过</a:t>
            </a:r>
            <a:r>
              <a:rPr lang="zh-CN" altLang="en-US" sz="2700" b="1" dirty="0" smtClean="0"/>
              <a:t>程</a:t>
            </a:r>
            <a:endParaRPr lang="en-US" sz="2700" dirty="0"/>
          </a:p>
        </p:txBody>
      </p:sp>
      <p:sp>
        <p:nvSpPr>
          <p:cNvPr id="3" name="Rectangle 2"/>
          <p:cNvSpPr/>
          <p:nvPr/>
        </p:nvSpPr>
        <p:spPr>
          <a:xfrm>
            <a:off x="162758" y="1232647"/>
            <a:ext cx="6096000" cy="646331"/>
          </a:xfrm>
          <a:prstGeom prst="rect">
            <a:avLst/>
          </a:prstGeom>
        </p:spPr>
        <p:txBody>
          <a:bodyPr>
            <a:spAutoFit/>
          </a:bodyPr>
          <a:lstStyle/>
          <a:p>
            <a:r>
              <a:rPr lang="en-US" altLang="zh-CN" dirty="0">
                <a:solidFill>
                  <a:srgbClr val="4B4B4B"/>
                </a:solidFill>
                <a:latin typeface="Verdana" panose="020B0604030504040204" pitchFamily="34" charset="0"/>
              </a:rPr>
              <a:t>vCPU</a:t>
            </a:r>
            <a:r>
              <a:rPr lang="zh-CN" altLang="en-US" dirty="0">
                <a:solidFill>
                  <a:srgbClr val="4B4B4B"/>
                </a:solidFill>
                <a:latin typeface="Verdana" panose="020B0604030504040204" pitchFamily="34" charset="0"/>
              </a:rPr>
              <a:t>、</a:t>
            </a:r>
            <a:r>
              <a:rPr lang="en-US" altLang="zh-CN" dirty="0">
                <a:solidFill>
                  <a:srgbClr val="4B4B4B"/>
                </a:solidFill>
                <a:latin typeface="Verdana" panose="020B0604030504040204" pitchFamily="34" charset="0"/>
              </a:rPr>
              <a:t>QEMU </a:t>
            </a:r>
            <a:r>
              <a:rPr lang="zh-CN" altLang="en-US" dirty="0">
                <a:solidFill>
                  <a:srgbClr val="4B4B4B"/>
                </a:solidFill>
                <a:latin typeface="Verdana" panose="020B0604030504040204" pitchFamily="34" charset="0"/>
              </a:rPr>
              <a:t>进程、</a:t>
            </a:r>
            <a:r>
              <a:rPr lang="en-US" altLang="zh-CN" dirty="0" smtClean="0">
                <a:solidFill>
                  <a:srgbClr val="4B4B4B"/>
                </a:solidFill>
                <a:latin typeface="Verdana" panose="020B0604030504040204" pitchFamily="34" charset="0"/>
              </a:rPr>
              <a:t>Linux </a:t>
            </a:r>
            <a:r>
              <a:rPr lang="zh-CN" altLang="en-US" dirty="0">
                <a:solidFill>
                  <a:srgbClr val="4B4B4B"/>
                </a:solidFill>
                <a:latin typeface="Verdana" panose="020B0604030504040204" pitchFamily="34" charset="0"/>
              </a:rPr>
              <a:t>进程调度和物理</a:t>
            </a:r>
            <a:r>
              <a:rPr lang="en-US" altLang="zh-CN" dirty="0">
                <a:solidFill>
                  <a:srgbClr val="4B4B4B"/>
                </a:solidFill>
                <a:latin typeface="Verdana" panose="020B0604030504040204" pitchFamily="34" charset="0"/>
              </a:rPr>
              <a:t>CPU</a:t>
            </a:r>
            <a:r>
              <a:rPr lang="zh-CN" altLang="en-US" dirty="0">
                <a:solidFill>
                  <a:srgbClr val="4B4B4B"/>
                </a:solidFill>
                <a:latin typeface="Verdana" panose="020B0604030504040204" pitchFamily="34" charset="0"/>
              </a:rPr>
              <a:t>之间的逻辑关系：</a:t>
            </a:r>
            <a:endParaRPr lang="en-US" dirty="0"/>
          </a:p>
        </p:txBody>
      </p:sp>
      <p:pic>
        <p:nvPicPr>
          <p:cNvPr id="9218" name="Picture 2" descr="http://images0.cnblogs.com/blog2015/697113/201506/011509285517859.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2758" y="1878978"/>
            <a:ext cx="5010150" cy="30099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9917"/>
            <a:ext cx="10515600" cy="904382"/>
          </a:xfrm>
        </p:spPr>
        <p:txBody>
          <a:bodyPr/>
          <a:lstStyle/>
          <a:p>
            <a:r>
              <a:rPr lang="en-US" altLang="zh-CN" sz="4000" b="1" dirty="0">
                <a:hlinkClick r:id="rId1" tooltip="RAID磁盘阵列配置和调优小结"/>
              </a:rPr>
              <a:t>RAID</a:t>
            </a:r>
            <a:r>
              <a:rPr lang="zh-CN" altLang="en-US" sz="4000" b="1" dirty="0">
                <a:hlinkClick r:id="rId1" tooltip="RAID磁盘阵列配置和调优小结"/>
              </a:rPr>
              <a:t>磁盘阵列配置和调优小结</a:t>
            </a:r>
            <a:br>
              <a:rPr lang="zh-CN" altLang="en-US" b="1" dirty="0"/>
            </a:br>
            <a:r>
              <a:rPr lang="en-US" altLang="zh-CN" sz="1800" b="1" dirty="0"/>
              <a:t>https://wsgzao.github.io/post/raid/</a:t>
            </a:r>
            <a:endParaRPr lang="en-US" sz="1800" dirty="0"/>
          </a:p>
        </p:txBody>
      </p:sp>
      <p:pic>
        <p:nvPicPr>
          <p:cNvPr id="2050" name="Picture 2" descr="https://i.v2ex.co/Ko2l48u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873" y="1275339"/>
            <a:ext cx="7144038" cy="46728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Docker and Its </a:t>
            </a:r>
            <a:r>
              <a:rPr lang="en-US" dirty="0"/>
              <a:t>Usage</a:t>
            </a:r>
            <a:br>
              <a:rPr lang="en-US" dirty="0"/>
            </a:br>
            <a:r>
              <a:rPr lang="en-US" sz="2200" dirty="0">
                <a:hlinkClick r:id="rId1"/>
              </a:rPr>
              <a:t>https://</a:t>
            </a:r>
            <a:r>
              <a:rPr lang="en-US" sz="2200" dirty="0" smtClean="0">
                <a:hlinkClick r:id="rId1"/>
              </a:rPr>
              <a:t>www.youtube.com/watch?v=k5iwKUZY9tk&amp;t=129s</a:t>
            </a:r>
            <a:br>
              <a:rPr lang="en-US" sz="2200" dirty="0" smtClean="0"/>
            </a:br>
            <a:br>
              <a:rPr lang="en-US" sz="2200" dirty="0"/>
            </a:br>
            <a:endParaRPr lang="en-US" sz="22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1031468" y="915678"/>
            <a:ext cx="2760600" cy="2168033"/>
          </a:xfrm>
          <a:prstGeom prst="rect">
            <a:avLst/>
          </a:prstGeom>
        </p:spPr>
      </p:pic>
      <p:pic>
        <p:nvPicPr>
          <p:cNvPr id="5" name="Picture 4"/>
          <p:cNvPicPr>
            <a:picLocks noChangeAspect="1"/>
          </p:cNvPicPr>
          <p:nvPr/>
        </p:nvPicPr>
        <p:blipFill>
          <a:blip r:embed="rId2"/>
          <a:stretch>
            <a:fillRect/>
          </a:stretch>
        </p:blipFill>
        <p:spPr>
          <a:xfrm>
            <a:off x="5180574" y="2611313"/>
            <a:ext cx="5985601" cy="3705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0819" y="321637"/>
            <a:ext cx="5894774" cy="5584825"/>
          </a:xfrm>
          <a:prstGeom prst="rect">
            <a:avLst/>
          </a:prstGeom>
        </p:spPr>
        <p:txBody>
          <a:bodyPr wrap="square">
            <a:spAutoFit/>
          </a:bodyPr>
          <a:lstStyle/>
          <a:p>
            <a:pPr algn="just" fontAlgn="auto">
              <a:lnSpc>
                <a:spcPct val="150000"/>
              </a:lnSpc>
            </a:pPr>
            <a:r>
              <a:rPr lang="zh-CN" altLang="en-US" sz="1400" dirty="0">
                <a:solidFill>
                  <a:srgbClr val="333333"/>
                </a:solidFill>
                <a:uFillTx/>
                <a:latin typeface="微软雅黑" panose="020B0503020204020204" pitchFamily="34" charset="-122"/>
                <a:ea typeface="微软雅黑" panose="020B0503020204020204" pitchFamily="34" charset="-122"/>
              </a:rPr>
              <a:t>桌面虚拟化提供一个集中托管</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桌面用户体验，有两种技术可供用户选择：远程桌面服务</a:t>
            </a: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或虚拟桌面基础结构</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a:t>
            </a: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使用</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会话虚拟化允许许多用户登录的相同一个</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服务器操作系统实例和</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桌面体验。</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利用主机虚拟化技术，允许</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桌面操作系统的多个副本实例同时运行在相同的物理服务器上，主机虚拟化使用一个硬件抽象层称为</a:t>
            </a:r>
            <a:r>
              <a:rPr lang="en-US" altLang="zh-CN" sz="1400" dirty="0">
                <a:solidFill>
                  <a:srgbClr val="333333"/>
                </a:solidFill>
                <a:uFillTx/>
                <a:latin typeface="微软雅黑" panose="020B0503020204020204" pitchFamily="34" charset="-122"/>
                <a:ea typeface="微软雅黑" panose="020B0503020204020204" pitchFamily="34" charset="-122"/>
              </a:rPr>
              <a:t>hypervisor</a:t>
            </a:r>
            <a:r>
              <a:rPr lang="zh-CN" altLang="en-US" sz="1400" dirty="0">
                <a:solidFill>
                  <a:srgbClr val="333333"/>
                </a:solidFill>
                <a:uFillTx/>
                <a:latin typeface="微软雅黑" panose="020B0503020204020204" pitchFamily="34" charset="-122"/>
                <a:ea typeface="微软雅黑" panose="020B0503020204020204" pitchFamily="34" charset="-122"/>
              </a:rPr>
              <a:t>。这两种技术允许桌面应用程序执行在一个集中的服务器上，允许最终用户个人电脑被替换为一个不那么贵、低功率、更紧凑的瘦客户端设备。</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优势（相对于</a:t>
            </a: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a:t>
            </a:r>
            <a:endParaRPr lang="zh-CN" altLang="en-US" sz="1400" dirty="0">
              <a:solidFill>
                <a:srgbClr val="333333"/>
              </a:solidFill>
              <a:uFillTx/>
              <a:latin typeface="微软雅黑" panose="020B0503020204020204" pitchFamily="34" charset="-122"/>
              <a:ea typeface="微软雅黑" panose="020B0503020204020204" pitchFamily="34" charset="-122"/>
            </a:endParaRPr>
          </a:p>
          <a:p>
            <a:pPr algn="just" fontAlgn="auto">
              <a:lnSpc>
                <a:spcPct val="150000"/>
              </a:lnSpc>
            </a:pPr>
            <a:br>
              <a:rPr lang="zh-CN" altLang="en-US" sz="1400" dirty="0">
                <a:solidFill>
                  <a:srgbClr val="333333"/>
                </a:solidFill>
                <a:uFillTx/>
                <a:latin typeface="微软雅黑" panose="020B0503020204020204" pitchFamily="34" charset="-122"/>
                <a:ea typeface="微软雅黑" panose="020B0503020204020204" pitchFamily="34" charset="-122"/>
              </a:rPr>
            </a:br>
            <a:r>
              <a:rPr lang="en-US" altLang="zh-CN" sz="1400" dirty="0">
                <a:solidFill>
                  <a:srgbClr val="333333"/>
                </a:solidFill>
                <a:uFillTx/>
                <a:latin typeface="微软雅黑" panose="020B0503020204020204" pitchFamily="34" charset="-122"/>
                <a:ea typeface="微软雅黑" panose="020B0503020204020204" pitchFamily="34" charset="-122"/>
              </a:rPr>
              <a:t>1</a:t>
            </a:r>
            <a:r>
              <a:rPr lang="zh-CN" altLang="en-US" sz="1400" dirty="0">
                <a:solidFill>
                  <a:srgbClr val="333333"/>
                </a:solidFill>
                <a:uFillTx/>
                <a:latin typeface="微软雅黑" panose="020B0503020204020204" pitchFamily="34" charset="-122"/>
                <a:ea typeface="微软雅黑" panose="020B0503020204020204" pitchFamily="34" charset="-122"/>
              </a:rPr>
              <a:t>、</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用户可以重新启动，</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桌面虚拟机或崩溃而不影响其他</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用户在同一台服务器上。</a:t>
            </a:r>
            <a:br>
              <a:rPr lang="zh-CN" altLang="en-US" sz="1400" dirty="0">
                <a:solidFill>
                  <a:srgbClr val="333333"/>
                </a:solidFill>
                <a:uFillTx/>
                <a:latin typeface="微软雅黑" panose="020B0503020204020204" pitchFamily="34" charset="-122"/>
                <a:ea typeface="微软雅黑" panose="020B0503020204020204" pitchFamily="34" charset="-122"/>
              </a:rPr>
            </a:br>
            <a:r>
              <a:rPr lang="en-US" altLang="zh-CN" sz="1400" dirty="0">
                <a:solidFill>
                  <a:srgbClr val="333333"/>
                </a:solidFill>
                <a:uFillTx/>
                <a:latin typeface="微软雅黑" panose="020B0503020204020204" pitchFamily="34" charset="-122"/>
                <a:ea typeface="微软雅黑" panose="020B0503020204020204" pitchFamily="34" charset="-122"/>
              </a:rPr>
              <a:t>2</a:t>
            </a:r>
            <a:r>
              <a:rPr lang="zh-CN" altLang="en-US" sz="1400" dirty="0">
                <a:solidFill>
                  <a:srgbClr val="333333"/>
                </a:solidFill>
                <a:uFillTx/>
                <a:latin typeface="微软雅黑" panose="020B0503020204020204" pitchFamily="34" charset="-122"/>
                <a:ea typeface="微软雅黑" panose="020B0503020204020204" pitchFamily="34" charset="-122"/>
              </a:rPr>
              <a:t>、</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用户可以在他们的桌面上安装他们自己的软件</a:t>
            </a:r>
            <a:r>
              <a:rPr lang="en-US" altLang="zh-CN" sz="1400" dirty="0">
                <a:solidFill>
                  <a:srgbClr val="333333"/>
                </a:solidFill>
                <a:uFillTx/>
                <a:latin typeface="微软雅黑" panose="020B0503020204020204" pitchFamily="34" charset="-122"/>
                <a:ea typeface="微软雅黑" panose="020B0503020204020204" pitchFamily="34" charset="-122"/>
              </a:rPr>
              <a:t>,</a:t>
            </a:r>
            <a:r>
              <a:rPr lang="zh-CN" altLang="en-US" sz="1400" dirty="0">
                <a:solidFill>
                  <a:srgbClr val="333333"/>
                </a:solidFill>
                <a:uFillTx/>
                <a:latin typeface="微软雅黑" panose="020B0503020204020204" pitchFamily="34" charset="-122"/>
                <a:ea typeface="微软雅黑" panose="020B0503020204020204" pitchFamily="34" charset="-122"/>
              </a:rPr>
              <a:t>不影响其他用户。</a:t>
            </a:r>
            <a:br>
              <a:rPr lang="zh-CN" altLang="en-US" sz="1400" dirty="0">
                <a:solidFill>
                  <a:srgbClr val="333333"/>
                </a:solidFill>
                <a:uFillTx/>
                <a:latin typeface="微软雅黑" panose="020B0503020204020204" pitchFamily="34" charset="-122"/>
                <a:ea typeface="微软雅黑" panose="020B0503020204020204" pitchFamily="34" charset="-122"/>
              </a:rPr>
            </a:br>
            <a:r>
              <a:rPr lang="en-US" altLang="zh-CN" sz="1400" dirty="0">
                <a:solidFill>
                  <a:srgbClr val="333333"/>
                </a:solidFill>
                <a:uFillTx/>
                <a:latin typeface="微软雅黑" panose="020B0503020204020204" pitchFamily="34" charset="-122"/>
                <a:ea typeface="微软雅黑" panose="020B0503020204020204" pitchFamily="34" charset="-122"/>
              </a:rPr>
              <a:t>3</a:t>
            </a:r>
            <a:r>
              <a:rPr lang="zh-CN" altLang="en-US" sz="1400" dirty="0">
                <a:solidFill>
                  <a:srgbClr val="333333"/>
                </a:solidFill>
                <a:uFillTx/>
                <a:latin typeface="微软雅黑" panose="020B0503020204020204" pitchFamily="34" charset="-122"/>
                <a:ea typeface="微软雅黑" panose="020B0503020204020204" pitchFamily="34" charset="-122"/>
              </a:rPr>
              <a:t>、</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用户可以提供保证内存和</a:t>
            </a:r>
            <a:r>
              <a:rPr lang="en-US" altLang="zh-CN" sz="1400" dirty="0">
                <a:solidFill>
                  <a:srgbClr val="333333"/>
                </a:solidFill>
                <a:uFillTx/>
                <a:latin typeface="微软雅黑" panose="020B0503020204020204" pitchFamily="34" charset="-122"/>
                <a:ea typeface="微软雅黑" panose="020B0503020204020204" pitchFamily="34" charset="-122"/>
              </a:rPr>
              <a:t>CPU</a:t>
            </a:r>
            <a:r>
              <a:rPr lang="zh-CN" altLang="en-US" sz="1400" dirty="0">
                <a:solidFill>
                  <a:srgbClr val="333333"/>
                </a:solidFill>
                <a:uFillTx/>
                <a:latin typeface="微软雅黑" panose="020B0503020204020204" pitchFamily="34" charset="-122"/>
                <a:ea typeface="微软雅黑" panose="020B0503020204020204" pitchFamily="34" charset="-122"/>
              </a:rPr>
              <a:t>资源。共享内存和磁盘</a:t>
            </a:r>
            <a:r>
              <a:rPr lang="en-US" altLang="zh-CN" sz="1400" dirty="0">
                <a:solidFill>
                  <a:srgbClr val="333333"/>
                </a:solidFill>
                <a:uFillTx/>
                <a:latin typeface="微软雅黑" panose="020B0503020204020204" pitchFamily="34" charset="-122"/>
                <a:ea typeface="微软雅黑" panose="020B0503020204020204" pitchFamily="34" charset="-122"/>
              </a:rPr>
              <a:t>I / O</a:t>
            </a:r>
            <a:r>
              <a:rPr lang="zh-CN" altLang="en-US" sz="1400" dirty="0">
                <a:solidFill>
                  <a:srgbClr val="333333"/>
                </a:solidFill>
                <a:uFillTx/>
                <a:latin typeface="微软雅黑" panose="020B0503020204020204" pitchFamily="34" charset="-122"/>
                <a:ea typeface="微软雅黑" panose="020B0503020204020204" pitchFamily="34" charset="-122"/>
              </a:rPr>
              <a:t>更有效地由一个</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操作系统和一个管理程序管理许多</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操作系统。</a:t>
            </a:r>
            <a:br>
              <a:rPr lang="zh-CN" altLang="en-US" sz="1400" dirty="0">
                <a:solidFill>
                  <a:srgbClr val="333333"/>
                </a:solidFill>
                <a:uFillTx/>
                <a:latin typeface="微软雅黑" panose="020B0503020204020204" pitchFamily="34" charset="-122"/>
                <a:ea typeface="微软雅黑" panose="020B0503020204020204" pitchFamily="34" charset="-122"/>
              </a:rPr>
            </a:br>
            <a:r>
              <a:rPr lang="en-US" altLang="zh-CN" sz="1400" dirty="0">
                <a:solidFill>
                  <a:srgbClr val="333333"/>
                </a:solidFill>
                <a:uFillTx/>
                <a:latin typeface="微软雅黑" panose="020B0503020204020204" pitchFamily="34" charset="-122"/>
                <a:ea typeface="微软雅黑" panose="020B0503020204020204" pitchFamily="34" charset="-122"/>
              </a:rPr>
              <a:t>4</a:t>
            </a:r>
            <a:r>
              <a:rPr lang="zh-CN" altLang="en-US" sz="1400" dirty="0">
                <a:solidFill>
                  <a:srgbClr val="333333"/>
                </a:solidFill>
                <a:uFillTx/>
                <a:latin typeface="微软雅黑" panose="020B0503020204020204" pitchFamily="34" charset="-122"/>
                <a:ea typeface="微软雅黑" panose="020B0503020204020204" pitchFamily="34" charset="-122"/>
              </a:rPr>
              <a:t>、</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相比普通</a:t>
            </a: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容易获得本地</a:t>
            </a:r>
            <a:r>
              <a:rPr lang="en-US" altLang="zh-CN" sz="1400" dirty="0">
                <a:solidFill>
                  <a:srgbClr val="333333"/>
                </a:solidFill>
                <a:uFillTx/>
                <a:latin typeface="微软雅黑" panose="020B0503020204020204" pitchFamily="34" charset="-122"/>
                <a:ea typeface="微软雅黑" panose="020B0503020204020204" pitchFamily="34" charset="-122"/>
              </a:rPr>
              <a:t>PC</a:t>
            </a:r>
            <a:r>
              <a:rPr lang="zh-CN" altLang="en-US" sz="1400" dirty="0">
                <a:solidFill>
                  <a:srgbClr val="333333"/>
                </a:solidFill>
                <a:uFillTx/>
                <a:latin typeface="微软雅黑" panose="020B0503020204020204" pitchFamily="34" charset="-122"/>
                <a:ea typeface="微软雅黑" panose="020B0503020204020204" pitchFamily="34" charset="-122"/>
              </a:rPr>
              <a:t>体验的远程虚拟桌面服务。</a:t>
            </a:r>
            <a:endParaRPr lang="zh-CN" altLang="en-US" sz="1400" dirty="0">
              <a:solidFill>
                <a:srgbClr val="333333"/>
              </a:solidFill>
              <a:uFillTx/>
              <a:latin typeface="微软雅黑" panose="020B0503020204020204" pitchFamily="34" charset="-122"/>
              <a:ea typeface="微软雅黑" panose="020B0503020204020204" pitchFamily="34" charset="-122"/>
            </a:endParaRPr>
          </a:p>
          <a:p>
            <a:pPr algn="just" fontAlgn="auto">
              <a:lnSpc>
                <a:spcPct val="150000"/>
              </a:lnSpc>
            </a:pP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则与</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相比可以让更多用户（</a:t>
            </a:r>
            <a:r>
              <a:rPr lang="en-US" altLang="zh-CN" sz="1400" dirty="0">
                <a:solidFill>
                  <a:srgbClr val="333333"/>
                </a:solidFill>
                <a:uFillTx/>
                <a:latin typeface="微软雅黑" panose="020B0503020204020204" pitchFamily="34" charset="-122"/>
                <a:ea typeface="微软雅黑" panose="020B0503020204020204" pitchFamily="34" charset="-122"/>
              </a:rPr>
              <a:t>1</a:t>
            </a:r>
            <a:r>
              <a:rPr lang="zh-CN" altLang="en-US" sz="1400" dirty="0">
                <a:solidFill>
                  <a:srgbClr val="333333"/>
                </a:solidFill>
                <a:uFillTx/>
                <a:latin typeface="微软雅黑" panose="020B0503020204020204" pitchFamily="34" charset="-122"/>
                <a:ea typeface="微软雅黑" panose="020B0503020204020204" pitchFamily="34" charset="-122"/>
              </a:rPr>
              <a:t>倍以上）共享一个物理服务器使用</a:t>
            </a: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，但用户体验效果比较差，只能用于一般事务性办公。</a:t>
            </a:r>
            <a:endParaRPr lang="zh-CN" altLang="en-US" sz="1400" b="0" i="0" dirty="0">
              <a:solidFill>
                <a:srgbClr val="333333"/>
              </a:solidFill>
              <a:effectLst/>
              <a:uFillTx/>
              <a:latin typeface="微软雅黑" panose="020B0503020204020204" pitchFamily="34" charset="-122"/>
              <a:ea typeface="微软雅黑" panose="020B0503020204020204" pitchFamily="34" charset="-122"/>
            </a:endParaRPr>
          </a:p>
        </p:txBody>
      </p:sp>
      <p:pic>
        <p:nvPicPr>
          <p:cNvPr id="7170" name="Picture 2" descr="http://s5.51cto.com/wyfs02/M00/81/10/wKiom1dFx0bBc1kWAACuD6Tox6M694.jpg-wh_651x-s_342501975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61068" y="480843"/>
            <a:ext cx="5712564" cy="50321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825623" y="390617"/>
            <a:ext cx="10750859" cy="6347533"/>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7"/>
            <a:ext cx="10515600" cy="922137"/>
          </a:xfrm>
        </p:spPr>
        <p:txBody>
          <a:bodyPr>
            <a:normAutofit fontScale="90000"/>
          </a:bodyPr>
          <a:lstStyle/>
          <a:p>
            <a:r>
              <a:rPr lang="en-US" dirty="0" smtClean="0"/>
              <a:t>Technical Foundation </a:t>
            </a:r>
            <a:r>
              <a:rPr lang="en-US" dirty="0"/>
              <a:t>of Docker</a:t>
            </a:r>
            <a:br>
              <a:rPr lang="en-US" dirty="0"/>
            </a:br>
            <a:r>
              <a:rPr lang="en-US" sz="1800" dirty="0"/>
              <a:t>http://coolshell.cn/articles/17049.html</a:t>
            </a:r>
            <a:endParaRPr lang="en-US" sz="1800" dirty="0"/>
          </a:p>
        </p:txBody>
      </p:sp>
      <p:sp>
        <p:nvSpPr>
          <p:cNvPr id="4" name="Rectangle 3"/>
          <p:cNvSpPr/>
          <p:nvPr/>
        </p:nvSpPr>
        <p:spPr>
          <a:xfrm>
            <a:off x="491231" y="1227311"/>
            <a:ext cx="6096000" cy="923330"/>
          </a:xfrm>
          <a:prstGeom prst="rect">
            <a:avLst/>
          </a:prstGeom>
        </p:spPr>
        <p:txBody>
          <a:bodyPr>
            <a:spAutoFit/>
          </a:bodyPr>
          <a:lstStyle/>
          <a:p>
            <a:r>
              <a:rPr lang="en-US" dirty="0">
                <a:solidFill>
                  <a:srgbClr val="424242"/>
                </a:solidFill>
                <a:latin typeface="Source Sans Pro"/>
              </a:rPr>
              <a:t>Linux </a:t>
            </a:r>
            <a:r>
              <a:rPr lang="en-US" dirty="0" err="1">
                <a:solidFill>
                  <a:srgbClr val="424242"/>
                </a:solidFill>
                <a:latin typeface="Source Sans Pro"/>
              </a:rPr>
              <a:t>CGroup</a:t>
            </a:r>
            <a:r>
              <a:rPr lang="zh-CN" altLang="en-US" dirty="0">
                <a:solidFill>
                  <a:srgbClr val="424242"/>
                </a:solidFill>
                <a:latin typeface="Source Sans Pro"/>
              </a:rPr>
              <a:t>全称</a:t>
            </a:r>
            <a:r>
              <a:rPr lang="en-US" dirty="0">
                <a:solidFill>
                  <a:srgbClr val="424242"/>
                </a:solidFill>
                <a:latin typeface="Source Sans Pro"/>
              </a:rPr>
              <a:t>Linux Control Group， </a:t>
            </a:r>
            <a:r>
              <a:rPr lang="zh-CN" altLang="en-US" dirty="0">
                <a:solidFill>
                  <a:srgbClr val="424242"/>
                </a:solidFill>
                <a:latin typeface="Source Sans Pro"/>
              </a:rPr>
              <a:t>是</a:t>
            </a:r>
            <a:r>
              <a:rPr lang="en-US" dirty="0">
                <a:solidFill>
                  <a:srgbClr val="424242"/>
                </a:solidFill>
                <a:latin typeface="Source Sans Pro"/>
              </a:rPr>
              <a:t>Linux</a:t>
            </a:r>
            <a:r>
              <a:rPr lang="zh-CN" altLang="en-US" dirty="0">
                <a:solidFill>
                  <a:srgbClr val="424242"/>
                </a:solidFill>
                <a:latin typeface="Source Sans Pro"/>
              </a:rPr>
              <a:t>内核的一个功能，用来限制，控制与分离一个进程组群</a:t>
            </a:r>
            <a:r>
              <a:rPr lang="zh-CN" altLang="en-US" dirty="0" smtClean="0">
                <a:solidFill>
                  <a:srgbClr val="424242"/>
                </a:solidFill>
                <a:latin typeface="Source Sans Pro"/>
              </a:rPr>
              <a:t>的</a:t>
            </a:r>
            <a:r>
              <a:rPr lang="zh-CN" altLang="en-US" b="1" u="sng" dirty="0" smtClean="0">
                <a:solidFill>
                  <a:srgbClr val="424242"/>
                </a:solidFill>
                <a:latin typeface="Source Sans Pro"/>
              </a:rPr>
              <a:t>内核级</a:t>
            </a:r>
            <a:r>
              <a:rPr lang="zh-CN" altLang="en-US" dirty="0" smtClean="0">
                <a:solidFill>
                  <a:srgbClr val="424242"/>
                </a:solidFill>
                <a:latin typeface="Source Sans Pro"/>
              </a:rPr>
              <a:t>资</a:t>
            </a:r>
            <a:r>
              <a:rPr lang="zh-CN" altLang="en-US" dirty="0">
                <a:solidFill>
                  <a:srgbClr val="424242"/>
                </a:solidFill>
                <a:latin typeface="Source Sans Pro"/>
              </a:rPr>
              <a:t>源（如</a:t>
            </a:r>
            <a:r>
              <a:rPr lang="en-US" dirty="0">
                <a:solidFill>
                  <a:srgbClr val="424242"/>
                </a:solidFill>
                <a:latin typeface="Source Sans Pro"/>
              </a:rPr>
              <a:t>CPU、</a:t>
            </a:r>
            <a:r>
              <a:rPr lang="zh-CN" altLang="en-US" dirty="0">
                <a:solidFill>
                  <a:srgbClr val="424242"/>
                </a:solidFill>
                <a:latin typeface="Source Sans Pro"/>
              </a:rPr>
              <a:t>内存、磁盘输入输出等）。</a:t>
            </a:r>
            <a:endParaRPr lang="en-US" dirty="0"/>
          </a:p>
        </p:txBody>
      </p:sp>
      <p:sp>
        <p:nvSpPr>
          <p:cNvPr id="5" name="Rectangle 4"/>
          <p:cNvSpPr/>
          <p:nvPr/>
        </p:nvSpPr>
        <p:spPr>
          <a:xfrm>
            <a:off x="491231" y="2354823"/>
            <a:ext cx="6096000" cy="4246245"/>
          </a:xfrm>
          <a:prstGeom prst="rect">
            <a:avLst/>
          </a:prstGeom>
        </p:spPr>
        <p:txBody>
          <a:bodyPr>
            <a:spAutoFit/>
          </a:bodyPr>
          <a:lstStyle/>
          <a:p>
            <a:pPr algn="just"/>
            <a:r>
              <a:rPr lang="en-US" altLang="zh-CN" dirty="0">
                <a:solidFill>
                  <a:srgbClr val="424242"/>
                </a:solidFill>
                <a:latin typeface="Source Sans Pro"/>
              </a:rPr>
              <a:t>Linux </a:t>
            </a:r>
            <a:r>
              <a:rPr lang="en-US" altLang="zh-CN" dirty="0" err="1">
                <a:solidFill>
                  <a:srgbClr val="424242"/>
                </a:solidFill>
                <a:latin typeface="Source Sans Pro"/>
              </a:rPr>
              <a:t>CGroupCgroup</a:t>
            </a:r>
            <a:r>
              <a:rPr lang="en-US" altLang="zh-CN" dirty="0">
                <a:solidFill>
                  <a:srgbClr val="424242"/>
                </a:solidFill>
                <a:latin typeface="Source Sans Pro"/>
              </a:rPr>
              <a:t> </a:t>
            </a:r>
            <a:r>
              <a:rPr lang="zh-CN" altLang="en-US" dirty="0">
                <a:solidFill>
                  <a:srgbClr val="424242"/>
                </a:solidFill>
                <a:latin typeface="Source Sans Pro"/>
              </a:rPr>
              <a:t>可​​​为​​​系​​​统​​​中​​​所​​​运​​​行​​​任​​​务​​​（进​​​程​​​）的​​​用​​​户​​​定​​​义​​​组​​​群​​​分​​​配​​​资​​​源​​​ </a:t>
            </a:r>
            <a:r>
              <a:rPr lang="en-US" altLang="zh-CN" dirty="0">
                <a:solidFill>
                  <a:srgbClr val="424242"/>
                </a:solidFill>
                <a:latin typeface="Source Sans Pro"/>
              </a:rPr>
              <a:t>— </a:t>
            </a:r>
            <a:r>
              <a:rPr lang="zh-CN" altLang="en-US" dirty="0">
                <a:solidFill>
                  <a:srgbClr val="424242"/>
                </a:solidFill>
                <a:latin typeface="Source Sans Pro"/>
              </a:rPr>
              <a:t>比​​​如​​​ </a:t>
            </a:r>
            <a:r>
              <a:rPr lang="en-US" altLang="zh-CN" dirty="0">
                <a:solidFill>
                  <a:srgbClr val="424242"/>
                </a:solidFill>
                <a:latin typeface="Source Sans Pro"/>
              </a:rPr>
              <a:t>CPU </a:t>
            </a:r>
            <a:r>
              <a:rPr lang="zh-CN" altLang="en-US" dirty="0">
                <a:solidFill>
                  <a:srgbClr val="424242"/>
                </a:solidFill>
                <a:latin typeface="Source Sans Pro"/>
              </a:rPr>
              <a:t>时​​​间​​​、​​​系​​​统​​​内​​​存​​​、​​​网​​​络​​​带​​​宽​​​或​​​者​​​这​​​些​​​资​​​源​​​的​​​组​​​合​​​。​​​您​​​可​​​以​​​监​​​控​​​您​​​配​​​置​​​的​​​ </a:t>
            </a:r>
            <a:r>
              <a:rPr lang="en-US" altLang="zh-CN" dirty="0" err="1">
                <a:solidFill>
                  <a:srgbClr val="424242"/>
                </a:solidFill>
                <a:latin typeface="Source Sans Pro"/>
              </a:rPr>
              <a:t>cgroup</a:t>
            </a:r>
            <a:r>
              <a:rPr lang="zh-CN" altLang="en-US" dirty="0">
                <a:solidFill>
                  <a:srgbClr val="424242"/>
                </a:solidFill>
                <a:latin typeface="Source Sans Pro"/>
              </a:rPr>
              <a:t>，拒​​​绝​​​ </a:t>
            </a:r>
            <a:r>
              <a:rPr lang="en-US" altLang="zh-CN" dirty="0" err="1">
                <a:solidFill>
                  <a:srgbClr val="424242"/>
                </a:solidFill>
                <a:latin typeface="Source Sans Pro"/>
              </a:rPr>
              <a:t>cgroup</a:t>
            </a:r>
            <a:r>
              <a:rPr lang="en-US" altLang="zh-CN" dirty="0">
                <a:solidFill>
                  <a:srgbClr val="424242"/>
                </a:solidFill>
                <a:latin typeface="Source Sans Pro"/>
              </a:rPr>
              <a:t> </a:t>
            </a:r>
            <a:r>
              <a:rPr lang="zh-CN" altLang="en-US" dirty="0">
                <a:solidFill>
                  <a:srgbClr val="424242"/>
                </a:solidFill>
                <a:latin typeface="Source Sans Pro"/>
              </a:rPr>
              <a:t>访​​​问​​​某​​​些​​​资​​​源​​​，甚​​​至​​​在​​​运​​​行​​​的​​​系​​​统​​​中​​​动​​​态​​​配​​​置​​​您​​​的​​​ </a:t>
            </a:r>
            <a:r>
              <a:rPr lang="en-US" altLang="zh-CN" dirty="0" err="1">
                <a:solidFill>
                  <a:srgbClr val="424242"/>
                </a:solidFill>
                <a:latin typeface="Source Sans Pro"/>
              </a:rPr>
              <a:t>cgroup</a:t>
            </a:r>
            <a:r>
              <a:rPr lang="zh-CN" altLang="en-US" dirty="0">
                <a:solidFill>
                  <a:srgbClr val="424242"/>
                </a:solidFill>
                <a:latin typeface="Source Sans Pro"/>
              </a:rPr>
              <a:t>。</a:t>
            </a:r>
            <a:endParaRPr lang="zh-CN" altLang="en-US" dirty="0">
              <a:solidFill>
                <a:srgbClr val="424242"/>
              </a:solidFill>
              <a:latin typeface="Source Sans Pro"/>
            </a:endParaRPr>
          </a:p>
          <a:p>
            <a:pPr algn="just"/>
            <a:r>
              <a:rPr lang="zh-CN" altLang="en-US" dirty="0">
                <a:solidFill>
                  <a:srgbClr val="424242"/>
                </a:solidFill>
                <a:latin typeface="Source Sans Pro"/>
              </a:rPr>
              <a:t>主要提供了如下功能：</a:t>
            </a:r>
            <a:endParaRPr lang="zh-CN" altLang="en-US" dirty="0">
              <a:solidFill>
                <a:srgbClr val="424242"/>
              </a:solidFill>
              <a:latin typeface="Source Sans Pro"/>
            </a:endParaRPr>
          </a:p>
          <a:p>
            <a:pPr algn="just">
              <a:buFont typeface="Arial" panose="020B0604020202020204" pitchFamily="34" charset="0"/>
              <a:buChar char="•"/>
            </a:pPr>
            <a:r>
              <a:rPr lang="en-US" altLang="zh-CN" b="1" dirty="0">
                <a:solidFill>
                  <a:srgbClr val="424242"/>
                </a:solidFill>
                <a:latin typeface="Source Sans Pro"/>
              </a:rPr>
              <a:t>Resource limitation</a:t>
            </a:r>
            <a:r>
              <a:rPr lang="en-US" altLang="zh-CN" dirty="0">
                <a:solidFill>
                  <a:srgbClr val="424242"/>
                </a:solidFill>
                <a:latin typeface="Source Sans Pro"/>
              </a:rPr>
              <a:t>: </a:t>
            </a:r>
            <a:r>
              <a:rPr lang="zh-CN" altLang="en-US" dirty="0">
                <a:solidFill>
                  <a:srgbClr val="424242"/>
                </a:solidFill>
                <a:latin typeface="Source Sans Pro"/>
              </a:rPr>
              <a:t>限制资源使用，比如内存使用上限以及文件系统的缓存限制。</a:t>
            </a:r>
            <a:endParaRPr lang="zh-CN" altLang="en-US" dirty="0">
              <a:solidFill>
                <a:srgbClr val="424242"/>
              </a:solidFill>
              <a:latin typeface="Source Sans Pro"/>
            </a:endParaRPr>
          </a:p>
          <a:p>
            <a:pPr algn="just">
              <a:buFont typeface="Arial" panose="020B0604020202020204" pitchFamily="34" charset="0"/>
              <a:buChar char="•"/>
            </a:pPr>
            <a:r>
              <a:rPr lang="en-US" altLang="zh-CN" b="1" dirty="0">
                <a:solidFill>
                  <a:srgbClr val="424242"/>
                </a:solidFill>
                <a:latin typeface="Source Sans Pro"/>
              </a:rPr>
              <a:t>Prioritization</a:t>
            </a:r>
            <a:r>
              <a:rPr lang="en-US" altLang="zh-CN" dirty="0">
                <a:solidFill>
                  <a:srgbClr val="424242"/>
                </a:solidFill>
                <a:latin typeface="Source Sans Pro"/>
              </a:rPr>
              <a:t>: </a:t>
            </a:r>
            <a:r>
              <a:rPr lang="zh-CN" altLang="en-US" dirty="0">
                <a:solidFill>
                  <a:srgbClr val="424242"/>
                </a:solidFill>
                <a:latin typeface="Source Sans Pro"/>
              </a:rPr>
              <a:t>优先级控制，比如：</a:t>
            </a:r>
            <a:r>
              <a:rPr lang="en-US" altLang="zh-CN" dirty="0">
                <a:solidFill>
                  <a:srgbClr val="424242"/>
                </a:solidFill>
                <a:latin typeface="Source Sans Pro"/>
              </a:rPr>
              <a:t>CPU</a:t>
            </a:r>
            <a:r>
              <a:rPr lang="zh-CN" altLang="en-US" dirty="0">
                <a:solidFill>
                  <a:srgbClr val="424242"/>
                </a:solidFill>
                <a:latin typeface="Source Sans Pro"/>
              </a:rPr>
              <a:t>利用和磁盘</a:t>
            </a:r>
            <a:r>
              <a:rPr lang="en-US" altLang="zh-CN" dirty="0">
                <a:solidFill>
                  <a:srgbClr val="424242"/>
                </a:solidFill>
                <a:latin typeface="Source Sans Pro"/>
              </a:rPr>
              <a:t>IO</a:t>
            </a:r>
            <a:r>
              <a:rPr lang="zh-CN" altLang="en-US" dirty="0">
                <a:solidFill>
                  <a:srgbClr val="424242"/>
                </a:solidFill>
                <a:latin typeface="Source Sans Pro"/>
              </a:rPr>
              <a:t>吞吐。</a:t>
            </a:r>
            <a:endParaRPr lang="zh-CN" altLang="en-US" dirty="0">
              <a:solidFill>
                <a:srgbClr val="424242"/>
              </a:solidFill>
              <a:latin typeface="Source Sans Pro"/>
            </a:endParaRPr>
          </a:p>
          <a:p>
            <a:pPr algn="just">
              <a:buFont typeface="Arial" panose="020B0604020202020204" pitchFamily="34" charset="0"/>
              <a:buChar char="•"/>
            </a:pPr>
            <a:r>
              <a:rPr lang="en-US" altLang="zh-CN" b="1" dirty="0">
                <a:solidFill>
                  <a:srgbClr val="424242"/>
                </a:solidFill>
                <a:latin typeface="Source Sans Pro"/>
              </a:rPr>
              <a:t>Accounting</a:t>
            </a:r>
            <a:r>
              <a:rPr lang="en-US" altLang="zh-CN" dirty="0">
                <a:solidFill>
                  <a:srgbClr val="424242"/>
                </a:solidFill>
                <a:latin typeface="Source Sans Pro"/>
              </a:rPr>
              <a:t>: </a:t>
            </a:r>
            <a:r>
              <a:rPr lang="zh-CN" altLang="en-US" dirty="0">
                <a:solidFill>
                  <a:srgbClr val="424242"/>
                </a:solidFill>
                <a:latin typeface="Source Sans Pro"/>
              </a:rPr>
              <a:t>一些审计或一些统计，主要目的是为了计费。</a:t>
            </a:r>
            <a:endParaRPr lang="zh-CN" altLang="en-US" dirty="0">
              <a:solidFill>
                <a:srgbClr val="424242"/>
              </a:solidFill>
              <a:latin typeface="Source Sans Pro"/>
            </a:endParaRPr>
          </a:p>
          <a:p>
            <a:pPr algn="just">
              <a:buFont typeface="Arial" panose="020B0604020202020204" pitchFamily="34" charset="0"/>
              <a:buChar char="•"/>
            </a:pPr>
            <a:r>
              <a:rPr lang="en-US" altLang="zh-CN" b="1" dirty="0">
                <a:solidFill>
                  <a:srgbClr val="424242"/>
                </a:solidFill>
                <a:latin typeface="Source Sans Pro"/>
              </a:rPr>
              <a:t>Control</a:t>
            </a:r>
            <a:r>
              <a:rPr lang="en-US" altLang="zh-CN" dirty="0">
                <a:solidFill>
                  <a:srgbClr val="424242"/>
                </a:solidFill>
                <a:latin typeface="Source Sans Pro"/>
              </a:rPr>
              <a:t>: </a:t>
            </a:r>
            <a:r>
              <a:rPr lang="zh-CN" altLang="en-US" dirty="0">
                <a:solidFill>
                  <a:srgbClr val="424242"/>
                </a:solidFill>
                <a:latin typeface="Source Sans Pro"/>
              </a:rPr>
              <a:t>挂起进程，恢复执行进程。</a:t>
            </a:r>
            <a:endParaRPr lang="zh-CN" altLang="en-US" dirty="0">
              <a:solidFill>
                <a:srgbClr val="424242"/>
              </a:solidFill>
              <a:latin typeface="Source Sans Pro"/>
            </a:endParaRPr>
          </a:p>
          <a:p>
            <a:pPr algn="just"/>
            <a:r>
              <a:rPr lang="zh-CN" altLang="en-US" dirty="0">
                <a:solidFill>
                  <a:srgbClr val="424242"/>
                </a:solidFill>
                <a:latin typeface="Source Sans Pro"/>
              </a:rPr>
              <a:t>使​​​用​​​ </a:t>
            </a:r>
            <a:r>
              <a:rPr lang="en-US" altLang="zh-CN" dirty="0" err="1">
                <a:solidFill>
                  <a:srgbClr val="424242"/>
                </a:solidFill>
                <a:latin typeface="Source Sans Pro"/>
              </a:rPr>
              <a:t>cgroup</a:t>
            </a:r>
            <a:r>
              <a:rPr lang="zh-CN" altLang="en-US" dirty="0">
                <a:solidFill>
                  <a:srgbClr val="424242"/>
                </a:solidFill>
                <a:latin typeface="Source Sans Pro"/>
              </a:rPr>
              <a:t>，系​​​统​​​管​​​理​​​员​​​可​​​更​​​具​​​体​​​地​​​控​​​制​​​对​​​系​​​统​​​资​​​源​​​的​​​分​​​配​​​、​​​优​​​先​​​顺​​​序​​​、​​​拒​​​绝​​​、​​​管​​​理​​​和​​​监​​​控​​​。​​​可​​​更​​​好​​​地​​​根​​​据​​​任​​​务​​​和​​​用​​​户​​​分​​​配​​​硬​​​件​​​资​​​源​​​，提​​​高​​​总​​​体​​​效​​​率​​​。</a:t>
            </a:r>
            <a:endParaRPr lang="zh-CN" altLang="en-US" b="0" i="0" dirty="0">
              <a:solidFill>
                <a:srgbClr val="424242"/>
              </a:solidFill>
              <a:effectLst/>
              <a:latin typeface="Source Sans Pro"/>
            </a:endParaRPr>
          </a:p>
        </p:txBody>
      </p:sp>
      <p:sp>
        <p:nvSpPr>
          <p:cNvPr id="6" name="Rectangle 5"/>
          <p:cNvSpPr/>
          <p:nvPr/>
        </p:nvSpPr>
        <p:spPr>
          <a:xfrm>
            <a:off x="7075503" y="1227311"/>
            <a:ext cx="4847208" cy="2862322"/>
          </a:xfrm>
          <a:prstGeom prst="rect">
            <a:avLst/>
          </a:prstGeom>
        </p:spPr>
        <p:txBody>
          <a:bodyPr wrap="square">
            <a:spAutoFit/>
          </a:bodyPr>
          <a:lstStyle/>
          <a:p>
            <a:pPr algn="just"/>
            <a:r>
              <a:rPr lang="zh-CN" altLang="en-US" dirty="0">
                <a:solidFill>
                  <a:srgbClr val="424242"/>
                </a:solidFill>
                <a:latin typeface="Source Sans Pro"/>
              </a:rPr>
              <a:t>在实践中，系统管理员一般会利用</a:t>
            </a:r>
            <a:r>
              <a:rPr lang="en-US" altLang="zh-CN" dirty="0" err="1">
                <a:solidFill>
                  <a:srgbClr val="424242"/>
                </a:solidFill>
                <a:latin typeface="Source Sans Pro"/>
              </a:rPr>
              <a:t>CGroup</a:t>
            </a:r>
            <a:r>
              <a:rPr lang="zh-CN" altLang="en-US" dirty="0">
                <a:solidFill>
                  <a:srgbClr val="424242"/>
                </a:solidFill>
                <a:latin typeface="Source Sans Pro"/>
              </a:rPr>
              <a:t>做下面这些事（有点像为某个虚拟机分配资源似的）：</a:t>
            </a:r>
            <a:endParaRPr lang="zh-CN" altLang="en-US" dirty="0">
              <a:solidFill>
                <a:srgbClr val="424242"/>
              </a:solidFill>
              <a:latin typeface="Source Sans Pro"/>
            </a:endParaRPr>
          </a:p>
          <a:p>
            <a:pPr algn="just">
              <a:buFont typeface="Arial" panose="020B0604020202020204" pitchFamily="34" charset="0"/>
              <a:buChar char="•"/>
            </a:pPr>
            <a:r>
              <a:rPr lang="zh-CN" altLang="en-US" dirty="0">
                <a:solidFill>
                  <a:srgbClr val="424242"/>
                </a:solidFill>
                <a:latin typeface="Source Sans Pro"/>
              </a:rPr>
              <a:t>隔离一个进程集合（比如：</a:t>
            </a:r>
            <a:r>
              <a:rPr lang="en-US" altLang="zh-CN" dirty="0" err="1">
                <a:solidFill>
                  <a:srgbClr val="424242"/>
                </a:solidFill>
                <a:latin typeface="Source Sans Pro"/>
              </a:rPr>
              <a:t>nginx</a:t>
            </a:r>
            <a:r>
              <a:rPr lang="zh-CN" altLang="en-US" dirty="0">
                <a:solidFill>
                  <a:srgbClr val="424242"/>
                </a:solidFill>
                <a:latin typeface="Source Sans Pro"/>
              </a:rPr>
              <a:t>的所有进程），并限制他们所消费的资源，比如绑定</a:t>
            </a:r>
            <a:r>
              <a:rPr lang="en-US" altLang="zh-CN" dirty="0">
                <a:solidFill>
                  <a:srgbClr val="424242"/>
                </a:solidFill>
                <a:latin typeface="Source Sans Pro"/>
              </a:rPr>
              <a:t>CPU</a:t>
            </a:r>
            <a:r>
              <a:rPr lang="zh-CN" altLang="en-US" dirty="0">
                <a:solidFill>
                  <a:srgbClr val="424242"/>
                </a:solidFill>
                <a:latin typeface="Source Sans Pro"/>
              </a:rPr>
              <a:t>的核。</a:t>
            </a:r>
            <a:endParaRPr lang="zh-CN" altLang="en-US" dirty="0">
              <a:solidFill>
                <a:srgbClr val="424242"/>
              </a:solidFill>
              <a:latin typeface="Source Sans Pro"/>
            </a:endParaRPr>
          </a:p>
          <a:p>
            <a:pPr algn="just">
              <a:buFont typeface="Arial" panose="020B0604020202020204" pitchFamily="34" charset="0"/>
              <a:buChar char="•"/>
            </a:pPr>
            <a:r>
              <a:rPr lang="zh-CN" altLang="en-US" dirty="0">
                <a:solidFill>
                  <a:srgbClr val="424242"/>
                </a:solidFill>
                <a:latin typeface="Source Sans Pro"/>
              </a:rPr>
              <a:t>为这组进程 分配其足够使用的内存</a:t>
            </a:r>
            <a:endParaRPr lang="zh-CN" altLang="en-US" dirty="0">
              <a:solidFill>
                <a:srgbClr val="424242"/>
              </a:solidFill>
              <a:latin typeface="Source Sans Pro"/>
            </a:endParaRPr>
          </a:p>
          <a:p>
            <a:pPr algn="just">
              <a:buFont typeface="Arial" panose="020B0604020202020204" pitchFamily="34" charset="0"/>
              <a:buChar char="•"/>
            </a:pPr>
            <a:r>
              <a:rPr lang="zh-CN" altLang="en-US" dirty="0">
                <a:solidFill>
                  <a:srgbClr val="424242"/>
                </a:solidFill>
                <a:latin typeface="Source Sans Pro"/>
              </a:rPr>
              <a:t>为这组进程分配相应的网络带宽和磁盘存储限制</a:t>
            </a:r>
            <a:endParaRPr lang="zh-CN" altLang="en-US" dirty="0">
              <a:solidFill>
                <a:srgbClr val="424242"/>
              </a:solidFill>
              <a:latin typeface="Source Sans Pro"/>
            </a:endParaRPr>
          </a:p>
          <a:p>
            <a:pPr algn="just">
              <a:buFont typeface="Arial" panose="020B0604020202020204" pitchFamily="34" charset="0"/>
              <a:buChar char="•"/>
            </a:pPr>
            <a:r>
              <a:rPr lang="zh-CN" altLang="en-US" dirty="0">
                <a:solidFill>
                  <a:srgbClr val="424242"/>
                </a:solidFill>
                <a:latin typeface="Source Sans Pro"/>
              </a:rPr>
              <a:t>限制访问某些设备（通过设置设备的白名单）</a:t>
            </a:r>
            <a:endParaRPr lang="zh-CN" altLang="en-US" b="0" i="0" dirty="0">
              <a:solidFill>
                <a:srgbClr val="424242"/>
              </a:solidFill>
              <a:effectLst/>
              <a:latin typeface="Source Sans Pr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7"/>
            <a:ext cx="10515600" cy="922137"/>
          </a:xfrm>
        </p:spPr>
        <p:txBody>
          <a:bodyPr>
            <a:normAutofit fontScale="90000"/>
          </a:bodyPr>
          <a:lstStyle/>
          <a:p>
            <a:r>
              <a:rPr lang="en-US" dirty="0" smtClean="0"/>
              <a:t>Technical Foundation </a:t>
            </a:r>
            <a:r>
              <a:rPr lang="en-US" dirty="0"/>
              <a:t>of Docker</a:t>
            </a:r>
            <a:br>
              <a:rPr lang="en-US" dirty="0"/>
            </a:br>
            <a:r>
              <a:rPr lang="en-US" sz="1800" dirty="0"/>
              <a:t>http://coolshell.cn/articles/17049.html</a:t>
            </a:r>
            <a:endParaRPr lang="en-US" sz="1800" dirty="0"/>
          </a:p>
        </p:txBody>
      </p:sp>
      <p:sp>
        <p:nvSpPr>
          <p:cNvPr id="3" name="Rectangle 2"/>
          <p:cNvSpPr>
            <a:spLocks noChangeArrowheads="1"/>
          </p:cNvSpPr>
          <p:nvPr/>
        </p:nvSpPr>
        <p:spPr bwMode="auto">
          <a:xfrm>
            <a:off x="396536" y="1187337"/>
            <a:ext cx="4299751"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hchen@ubuntu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cpuset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rw,relatime,cpuset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rw,relatime,cpu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cpuacct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rw,relatime,cpuacct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/memory</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rw,relatime,memory</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/devices</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rw,relatime,devices</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/freezer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rw,relatime,freezer</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blkio</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rw,relatime,blkio</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net_prio</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rw,net_prio</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net_cls</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rw,net_cls</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perf_event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rw,relatime,perf_event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hugetlb</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rw,relatime,hugetlb</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396536" y="3233644"/>
            <a:ext cx="4696287"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 lssubsys  -m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cpuset /sys/fs/cgroup/cpuset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 /sys/fs/cgroup/cpu</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cpuacct /sys/fs/cgroup/cpuacct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memory /sys/fs/cgroup/memory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devices /sys/fs/cgroup/devices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freezer /sys/fs/cgroup/freezer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blkio /sys/fs/cgroup/blkio</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net_cls /sys/fs/cgroup/net_cls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net_prio /sys/fs/cgroup/net_prio</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perf_event /sys/fs/cgroup/perf_event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hugetlb /sys/fs/cgroup/hugetlb</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4"/>
          <p:cNvSpPr>
            <a:spLocks noChangeArrowheads="1"/>
          </p:cNvSpPr>
          <p:nvPr/>
        </p:nvSpPr>
        <p:spPr bwMode="auto">
          <a:xfrm>
            <a:off x="5217110" y="1187337"/>
            <a:ext cx="3802603" cy="1538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dirty="0" smtClean="0">
                <a:ln>
                  <a:noFill/>
                </a:ln>
                <a:solidFill>
                  <a:srgbClr val="FF1493"/>
                </a:solidFill>
                <a:effectLst/>
                <a:latin typeface="Arial Unicode MS" panose="020B0604020202020204" pitchFamily="34" charset="-128"/>
                <a:ea typeface="Monaco"/>
              </a:rPr>
              <a:t>手动</a:t>
            </a:r>
            <a:r>
              <a:rPr kumimoji="0" lang="en-US" altLang="zh-CN" sz="1000" b="0" i="0" u="none" strike="noStrike" cap="none" normalizeH="0" baseline="0" dirty="0" smtClean="0">
                <a:ln>
                  <a:noFill/>
                </a:ln>
                <a:solidFill>
                  <a:srgbClr val="FF1493"/>
                </a:solidFill>
                <a:effectLst/>
                <a:latin typeface="Arial Unicode MS" panose="020B0604020202020204" pitchFamily="34" charset="-128"/>
                <a:ea typeface="Monaco"/>
              </a:rPr>
              <a:t>mount </a:t>
            </a:r>
            <a:r>
              <a:rPr kumimoji="0" lang="en-US" altLang="zh-CN" sz="1000" b="0" i="0" u="none" strike="noStrike" cap="none" normalizeH="0" baseline="0" dirty="0" err="1" smtClean="0">
                <a:ln>
                  <a:noFill/>
                </a:ln>
                <a:solidFill>
                  <a:srgbClr val="FF1493"/>
                </a:solidFill>
                <a:effectLst/>
                <a:latin typeface="Arial Unicode MS" panose="020B0604020202020204" pitchFamily="34" charset="-128"/>
                <a:ea typeface="Monaco"/>
              </a:rPr>
              <a:t>cgroup</a:t>
            </a:r>
            <a:r>
              <a:rPr kumimoji="0" lang="en-US" altLang="zh-CN" sz="1000" b="0" i="0" u="none" strike="noStrike" cap="none" normalizeH="0" baseline="0" dirty="0" smtClean="0">
                <a:ln>
                  <a:noFill/>
                </a:ln>
                <a:solidFill>
                  <a:srgbClr val="FF1493"/>
                </a:solidFill>
                <a:effectLst/>
                <a:latin typeface="Arial Unicode MS" panose="020B0604020202020204" pitchFamily="34" charset="-128"/>
                <a:ea typeface="Monaco"/>
              </a:rPr>
              <a:t>:</a:t>
            </a:r>
            <a:endParaRPr kumimoji="0" lang="en-US" altLang="zh-CN" sz="1000" b="0" i="0" u="none" strike="noStrike" cap="none" normalizeH="0" baseline="0" dirty="0" smtClean="0">
              <a:ln>
                <a:noFill/>
              </a:ln>
              <a:solidFill>
                <a:srgbClr val="FF1493"/>
              </a:solidFill>
              <a:effectLst/>
              <a:latin typeface="Arial Unicode MS" panose="020B0604020202020204" pitchFamily="34" charset="-128"/>
              <a:ea typeface="Monaco"/>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FF1493"/>
                </a:solidFill>
                <a:effectLst/>
                <a:latin typeface="Arial Unicode MS" panose="020B0604020202020204" pitchFamily="34" charset="-128"/>
                <a:ea typeface="Monaco"/>
              </a:rPr>
              <a:t>mkdir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tmpfs</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cgroup_root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FF1493"/>
                </a:solidFill>
                <a:effectLst/>
                <a:latin typeface="Arial Unicode MS" panose="020B0604020202020204" pitchFamily="34" charset="-128"/>
                <a:ea typeface="Monaco"/>
              </a:rPr>
              <a:t>mkdir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cpuset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ocpuset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cpuset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cpuset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FF1493"/>
                </a:solidFill>
                <a:effectLst/>
                <a:latin typeface="Arial Unicode MS" panose="020B0604020202020204" pitchFamily="34" charset="-128"/>
                <a:ea typeface="Monaco"/>
              </a:rPr>
              <a:t>mkdir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ocpu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FF1493"/>
                </a:solidFill>
                <a:effectLst/>
                <a:latin typeface="Arial Unicode MS" panose="020B0604020202020204" pitchFamily="34" charset="-128"/>
                <a:ea typeface="Monaco"/>
              </a:rPr>
              <a:t>mkdir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/memory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omemory</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memory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/memory/</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5"/>
          <p:cNvSpPr>
            <a:spLocks noChangeArrowheads="1"/>
          </p:cNvSpPr>
          <p:nvPr/>
        </p:nvSpPr>
        <p:spPr bwMode="auto">
          <a:xfrm>
            <a:off x="5217110" y="2874873"/>
            <a:ext cx="5258540" cy="2139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chen@ubuntu:~$ </a:t>
            </a:r>
            <a:r>
              <a:rPr kumimoji="0" lang="en-US" altLang="en-US" sz="1000" b="0" i="0" u="none" strike="noStrike" cap="none" normalizeH="0" baseline="0" smtClean="0">
                <a:ln>
                  <a:noFill/>
                </a:ln>
                <a:solidFill>
                  <a:srgbClr val="FF1493"/>
                </a:solidFill>
                <a:effectLst/>
                <a:latin typeface="Arial Unicode MS" panose="020B0604020202020204" pitchFamily="34" charset="-128"/>
                <a:ea typeface="Monaco"/>
              </a:rPr>
              <a:t>ls</a:t>
            </a:r>
            <a:r>
              <a:rPr kumimoji="0" lang="en-US" altLang="en-US" sz="900" b="0" i="0" u="none" strike="noStrike" cap="none" normalizeH="0" baseline="0" smtClean="0">
                <a:ln>
                  <a:noFill/>
                </a:ln>
                <a:solidFill>
                  <a:srgbClr val="424242"/>
                </a:solidFill>
                <a:effectLst/>
                <a:ea typeface="Monaco"/>
              </a:rPr>
              <a:t> </a:t>
            </a: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/sys/fs/cgroup/cpu</a:t>
            </a:r>
            <a:r>
              <a:rPr kumimoji="0" lang="en-US" altLang="en-US" sz="900" b="0" i="0" u="none" strike="noStrike" cap="none" normalizeH="0" baseline="0" smtClean="0">
                <a:ln>
                  <a:noFill/>
                </a:ln>
                <a:solidFill>
                  <a:srgbClr val="424242"/>
                </a:solidFill>
                <a:effectLst/>
                <a:ea typeface="Monaco"/>
              </a:rPr>
              <a:t> </a:t>
            </a: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/sys/fs/cgroup/cpuset/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/sys/fs/cgroup/cpu:</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cgroup.clone_children  cgroup.sane_behavior  cpu.shares         release_agent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cgroup.event_control   cpu.cfs_period_us     cpu.stat           tasks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cgroup.procs           cpu.cfs_quota_us      notify_on_release  user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424242"/>
                </a:solidFill>
                <a:effectLst/>
                <a:latin typeface="Arial" panose="020B0604020202020204" pitchFamily="34" charset="0"/>
                <a:ea typeface="Monaco"/>
              </a:rPr>
              <a:t> </a:t>
            </a:r>
            <a:endParaRPr kumimoji="0" lang="en-US" altLang="en-US" sz="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/sys/fs/cgroup/cpuset/: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cgroup.clone_children  cpuset.mem_hardwall             cpuset.sched_load_balance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cgroup.event_control   cpuset.memory_migrate           cpuset.sched_relax_domain_level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cgroup.procs           cpuset.memory_pressure          notify_on_release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cgroup.sane_behavior   cpuset.memory_pressure_enabled  release_agent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cpuset.cpu_exclusive   cpuset.memory_spread_page       tasks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cpuset.cpus            cpuset.memory_spread_slab       user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cpuset.mem_exclusive   cpuset.mems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 name="TextBox 3"/>
          <p:cNvSpPr txBox="1"/>
          <p:nvPr/>
        </p:nvSpPr>
        <p:spPr>
          <a:xfrm>
            <a:off x="396536" y="5859262"/>
            <a:ext cx="11472909" cy="646331"/>
          </a:xfrm>
          <a:prstGeom prst="rect">
            <a:avLst/>
          </a:prstGeom>
          <a:noFill/>
        </p:spPr>
        <p:txBody>
          <a:bodyPr wrap="square" rtlCol="0">
            <a:spAutoFit/>
          </a:bodyPr>
          <a:lstStyle/>
          <a:p>
            <a:r>
              <a:rPr lang="en-US" dirty="0" smtClean="0"/>
              <a:t>For Ubuntu 16.04 or later, use : </a:t>
            </a:r>
            <a:r>
              <a:rPr lang="en-US" dirty="0" err="1" smtClean="0"/>
              <a:t>sudo</a:t>
            </a:r>
            <a:r>
              <a:rPr lang="en-US" dirty="0" smtClean="0"/>
              <a:t> </a:t>
            </a:r>
            <a:r>
              <a:rPr lang="en-US" dirty="0" err="1" smtClean="0"/>
              <a:t>systemctl</a:t>
            </a:r>
            <a:r>
              <a:rPr lang="en-US" dirty="0" smtClean="0"/>
              <a:t> enable </a:t>
            </a:r>
            <a:r>
              <a:rPr lang="en-US" dirty="0" err="1" smtClean="0"/>
              <a:t>docker</a:t>
            </a:r>
            <a:r>
              <a:rPr lang="en-US" dirty="0" smtClean="0"/>
              <a:t> &amp;&amp; </a:t>
            </a:r>
            <a:r>
              <a:rPr lang="en-US" dirty="0" err="1" smtClean="0"/>
              <a:t>sudo</a:t>
            </a:r>
            <a:r>
              <a:rPr lang="en-US" dirty="0" smtClean="0"/>
              <a:t> </a:t>
            </a:r>
            <a:r>
              <a:rPr lang="en-US" dirty="0" err="1" smtClean="0"/>
              <a:t>systemctl</a:t>
            </a:r>
            <a:r>
              <a:rPr lang="en-US" dirty="0" smtClean="0"/>
              <a:t> start </a:t>
            </a:r>
            <a:r>
              <a:rPr lang="en-US" dirty="0" err="1" smtClean="0"/>
              <a:t>docker</a:t>
            </a:r>
            <a:r>
              <a:rPr lang="en-US" dirty="0" smtClean="0"/>
              <a:t>;</a:t>
            </a:r>
            <a:endParaRPr lang="en-US" dirty="0" smtClean="0"/>
          </a:p>
          <a:p>
            <a:r>
              <a:rPr lang="en-US" dirty="0" smtClean="0"/>
              <a:t>For Ubuntu 14.04, use : </a:t>
            </a:r>
            <a:r>
              <a:rPr lang="en-US" dirty="0" err="1" smtClean="0"/>
              <a:t>sudo</a:t>
            </a:r>
            <a:r>
              <a:rPr lang="en-US" dirty="0" smtClean="0"/>
              <a:t> service </a:t>
            </a:r>
            <a:r>
              <a:rPr lang="en-US" dirty="0" err="1" smtClean="0"/>
              <a:t>docker</a:t>
            </a:r>
            <a:r>
              <a:rPr lang="en-US" dirty="0" smtClean="0"/>
              <a:t> start &amp;&amp; </a:t>
            </a:r>
            <a:r>
              <a:rPr lang="en-US" dirty="0" err="1" smtClean="0"/>
              <a:t>sudo</a:t>
            </a:r>
            <a:r>
              <a:rPr lang="en-US" dirty="0" smtClean="0"/>
              <a:t> </a:t>
            </a:r>
            <a:r>
              <a:rPr lang="en-US" dirty="0" err="1" smtClean="0"/>
              <a:t>chkconfig</a:t>
            </a:r>
            <a:r>
              <a:rPr lang="en-US" dirty="0" smtClean="0"/>
              <a:t> </a:t>
            </a:r>
            <a:r>
              <a:rPr lang="en-US" dirty="0" err="1" smtClean="0"/>
              <a:t>docker</a:t>
            </a:r>
            <a:r>
              <a:rPr lang="en-US" dirty="0" smtClean="0"/>
              <a:t> on</a:t>
            </a: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Tips to </a:t>
            </a:r>
            <a:r>
              <a:rPr lang="en-US" dirty="0"/>
              <a:t>use Docker</a:t>
            </a:r>
            <a:br>
              <a:rPr lang="en-US" dirty="0"/>
            </a:br>
            <a:r>
              <a:rPr lang="en-US" dirty="0"/>
              <a:t>https://www.youtube.com/watch?v=k5iwKUZY9tk</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Retrieve image - </a:t>
            </a:r>
            <a:r>
              <a:rPr lang="en-US" dirty="0" err="1" smtClean="0"/>
              <a:t>docker</a:t>
            </a:r>
            <a:r>
              <a:rPr lang="en-US" dirty="0" smtClean="0"/>
              <a:t> pull [OPTIONS] NAME[:TAG|@DIGEST]</a:t>
            </a:r>
            <a:endParaRPr lang="en-US" dirty="0" smtClean="0"/>
          </a:p>
          <a:p>
            <a:pPr lvl="1"/>
            <a:r>
              <a:rPr lang="en-US" dirty="0" err="1" smtClean="0"/>
              <a:t>docker</a:t>
            </a:r>
            <a:r>
              <a:rPr lang="en-US" dirty="0" smtClean="0"/>
              <a:t> pull </a:t>
            </a:r>
            <a:r>
              <a:rPr lang="en-US" dirty="0" err="1" smtClean="0"/>
              <a:t>chu</a:t>
            </a:r>
            <a:r>
              <a:rPr lang="en-US" dirty="0" smtClean="0"/>
              <a:t>/tagTest01</a:t>
            </a:r>
            <a:endParaRPr lang="en-US" dirty="0" smtClean="0"/>
          </a:p>
          <a:p>
            <a:r>
              <a:rPr lang="en-US" dirty="0" smtClean="0"/>
              <a:t>List images – </a:t>
            </a:r>
            <a:r>
              <a:rPr lang="en-US" dirty="0" err="1" smtClean="0"/>
              <a:t>docker</a:t>
            </a:r>
            <a:r>
              <a:rPr lang="en-US" dirty="0" smtClean="0"/>
              <a:t> images [OPTIONS] [REPOSITORY[:TAG]]</a:t>
            </a:r>
            <a:endParaRPr lang="en-US" dirty="0" smtClean="0"/>
          </a:p>
          <a:p>
            <a:pPr lvl="1"/>
            <a:r>
              <a:rPr lang="en-US" dirty="0" err="1" smtClean="0"/>
              <a:t>docker</a:t>
            </a:r>
            <a:r>
              <a:rPr lang="en-US" dirty="0" smtClean="0"/>
              <a:t> images</a:t>
            </a:r>
            <a:endParaRPr lang="en-US" dirty="0" smtClean="0"/>
          </a:p>
          <a:p>
            <a:r>
              <a:rPr lang="en-US" dirty="0" smtClean="0"/>
              <a:t>Run container – </a:t>
            </a:r>
            <a:r>
              <a:rPr lang="en-US" dirty="0" err="1" smtClean="0"/>
              <a:t>docker</a:t>
            </a:r>
            <a:r>
              <a:rPr lang="en-US" dirty="0" smtClean="0"/>
              <a:t> run [OPTIONS] IMAGE [COMMAND] [ARG…]</a:t>
            </a:r>
            <a:endParaRPr lang="en-US" dirty="0" smtClean="0"/>
          </a:p>
          <a:p>
            <a:pPr lvl="1"/>
            <a:r>
              <a:rPr lang="en-US" dirty="0" err="1" smtClean="0"/>
              <a:t>docker</a:t>
            </a:r>
            <a:r>
              <a:rPr lang="en-US" dirty="0" smtClean="0"/>
              <a:t> run –it </a:t>
            </a:r>
            <a:r>
              <a:rPr lang="en-US" dirty="0" err="1" smtClean="0"/>
              <a:t>chu</a:t>
            </a:r>
            <a:r>
              <a:rPr lang="en-US" dirty="0" smtClean="0"/>
              <a:t>/test bash		# For </a:t>
            </a:r>
            <a:r>
              <a:rPr lang="en-US" dirty="0" err="1" smtClean="0"/>
              <a:t>docker</a:t>
            </a:r>
            <a:r>
              <a:rPr lang="en-US" dirty="0" smtClean="0"/>
              <a:t> 3.1</a:t>
            </a:r>
            <a:endParaRPr lang="en-US" dirty="0" smtClean="0"/>
          </a:p>
          <a:p>
            <a:pPr lvl="1"/>
            <a:r>
              <a:rPr lang="en-US" dirty="0" err="1" smtClean="0"/>
              <a:t>docker</a:t>
            </a:r>
            <a:r>
              <a:rPr lang="en-US" dirty="0" smtClean="0"/>
              <a:t> run –it –d </a:t>
            </a:r>
            <a:r>
              <a:rPr lang="en-US" dirty="0" err="1" smtClean="0"/>
              <a:t>chu</a:t>
            </a:r>
            <a:r>
              <a:rPr lang="en-US" dirty="0" smtClean="0"/>
              <a:t>/test tail –f /dev/null	# For </a:t>
            </a:r>
            <a:r>
              <a:rPr lang="en-US" dirty="0" err="1" smtClean="0"/>
              <a:t>docker</a:t>
            </a:r>
            <a:r>
              <a:rPr lang="en-US" dirty="0" smtClean="0"/>
              <a:t> 3.2 in daemon mode</a:t>
            </a:r>
            <a:endParaRPr lang="en-US" dirty="0" smtClean="0"/>
          </a:p>
          <a:p>
            <a:pPr lvl="1"/>
            <a:r>
              <a:rPr lang="en-US" dirty="0" err="1" smtClean="0"/>
              <a:t>docker</a:t>
            </a:r>
            <a:r>
              <a:rPr lang="en-US" dirty="0" smtClean="0"/>
              <a:t> run –it –v ~/Downloads:/data </a:t>
            </a:r>
            <a:r>
              <a:rPr lang="en-US" dirty="0" err="1" smtClean="0"/>
              <a:t>chu</a:t>
            </a:r>
            <a:r>
              <a:rPr lang="en-US" dirty="0" smtClean="0"/>
              <a:t>/</a:t>
            </a:r>
            <a:r>
              <a:rPr lang="en-US" dirty="0" err="1" smtClean="0"/>
              <a:t>testTag</a:t>
            </a:r>
            <a:r>
              <a:rPr lang="en-US" dirty="0" smtClean="0"/>
              <a:t> bash	# For </a:t>
            </a:r>
            <a:r>
              <a:rPr lang="en-US" dirty="0" err="1" smtClean="0"/>
              <a:t>docker</a:t>
            </a:r>
            <a:r>
              <a:rPr lang="en-US" dirty="0" smtClean="0"/>
              <a:t> 3.3</a:t>
            </a:r>
            <a:endParaRPr lang="en-US" dirty="0" smtClean="0"/>
          </a:p>
          <a:p>
            <a:r>
              <a:rPr lang="en-US" dirty="0" smtClean="0"/>
              <a:t>Check container running status – </a:t>
            </a:r>
            <a:r>
              <a:rPr lang="en-US" dirty="0" err="1" smtClean="0"/>
              <a:t>docker</a:t>
            </a:r>
            <a:r>
              <a:rPr lang="en-US" dirty="0" smtClean="0"/>
              <a:t> </a:t>
            </a:r>
            <a:r>
              <a:rPr lang="en-US" dirty="0" err="1" smtClean="0"/>
              <a:t>ps</a:t>
            </a:r>
            <a:r>
              <a:rPr lang="en-US" dirty="0" smtClean="0"/>
              <a:t> [OPTIONS]</a:t>
            </a:r>
            <a:endParaRPr lang="en-US" dirty="0" smtClean="0"/>
          </a:p>
          <a:p>
            <a:r>
              <a:rPr lang="en-US" dirty="0" smtClean="0"/>
              <a:t>Stop container – </a:t>
            </a:r>
            <a:r>
              <a:rPr lang="en-US" dirty="0" err="1" smtClean="0"/>
              <a:t>docker</a:t>
            </a:r>
            <a:r>
              <a:rPr lang="en-US" dirty="0" smtClean="0"/>
              <a:t> stop [OPTIONS] CONTAINER [CONTAINER…]</a:t>
            </a:r>
            <a:endParaRPr lang="en-US" dirty="0" smtClean="0"/>
          </a:p>
          <a:p>
            <a:pPr lvl="1"/>
            <a:r>
              <a:rPr lang="en-US" dirty="0" err="1" smtClean="0"/>
              <a:t>docker</a:t>
            </a:r>
            <a:r>
              <a:rPr lang="en-US" dirty="0" smtClean="0"/>
              <a:t> stop </a:t>
            </a:r>
            <a:r>
              <a:rPr lang="en-US" dirty="0" err="1" smtClean="0"/>
              <a:t>chu</a:t>
            </a:r>
            <a:r>
              <a:rPr lang="en-US" dirty="0" smtClean="0"/>
              <a:t>/</a:t>
            </a:r>
            <a:r>
              <a:rPr lang="en-US" dirty="0" err="1" smtClean="0"/>
              <a:t>testTag</a:t>
            </a:r>
            <a:endParaRPr lang="en-US" dirty="0" smtClean="0"/>
          </a:p>
          <a:p>
            <a:r>
              <a:rPr lang="en-US" dirty="0" smtClean="0"/>
              <a:t>Start container – </a:t>
            </a:r>
            <a:r>
              <a:rPr lang="en-US" dirty="0" err="1" smtClean="0"/>
              <a:t>docker</a:t>
            </a:r>
            <a:r>
              <a:rPr lang="en-US" dirty="0" smtClean="0"/>
              <a:t> start [OPTIONS] CONTAINER [CONTINER…]</a:t>
            </a:r>
            <a:endParaRPr lang="en-US" dirty="0" smtClean="0"/>
          </a:p>
          <a:p>
            <a:pPr lvl="1"/>
            <a:r>
              <a:rPr lang="en-US" dirty="0" err="1" smtClean="0"/>
              <a:t>docker</a:t>
            </a:r>
            <a:r>
              <a:rPr lang="en-US" dirty="0" smtClean="0"/>
              <a:t> start </a:t>
            </a:r>
            <a:r>
              <a:rPr lang="en-US" dirty="0" err="1" smtClean="0"/>
              <a:t>chu</a:t>
            </a:r>
            <a:r>
              <a:rPr lang="en-US" dirty="0" smtClean="0"/>
              <a:t>/</a:t>
            </a:r>
            <a:r>
              <a:rPr lang="en-US" dirty="0" err="1" smtClean="0"/>
              <a:t>testTag</a:t>
            </a: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Tips to </a:t>
            </a:r>
            <a:r>
              <a:rPr lang="en-US" dirty="0"/>
              <a:t>use Docker</a:t>
            </a:r>
            <a:br>
              <a:rPr lang="en-US" dirty="0"/>
            </a:br>
            <a:r>
              <a:rPr lang="en-US" dirty="0"/>
              <a:t>https://www.youtube.com/watch?v=k5iwKUZY9tk</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Execute – </a:t>
            </a:r>
            <a:r>
              <a:rPr lang="en-US" dirty="0" err="1" smtClean="0"/>
              <a:t>docker</a:t>
            </a:r>
            <a:r>
              <a:rPr lang="en-US" dirty="0" smtClean="0"/>
              <a:t> execute [OPTIONS] CONTAINER COMMAND [ARG…]</a:t>
            </a:r>
            <a:endParaRPr lang="en-US" dirty="0" smtClean="0"/>
          </a:p>
          <a:p>
            <a:pPr lvl="1"/>
            <a:r>
              <a:rPr lang="en-US" dirty="0" err="1" smtClean="0"/>
              <a:t>docker</a:t>
            </a:r>
            <a:r>
              <a:rPr lang="en-US" dirty="0" smtClean="0"/>
              <a:t> exec –it 473e57887 bash</a:t>
            </a:r>
            <a:endParaRPr lang="en-US" dirty="0" smtClean="0"/>
          </a:p>
          <a:p>
            <a:r>
              <a:rPr lang="en-US" dirty="0" smtClean="0"/>
              <a:t>Commit – </a:t>
            </a:r>
            <a:r>
              <a:rPr lang="en-US" dirty="0" err="1" smtClean="0"/>
              <a:t>docker</a:t>
            </a:r>
            <a:r>
              <a:rPr lang="en-US" dirty="0" smtClean="0"/>
              <a:t> commit [OPTIONS] CONTAINER [REPOSITORY[:TAG]]</a:t>
            </a:r>
            <a:endParaRPr lang="en-US" dirty="0" smtClean="0"/>
          </a:p>
          <a:p>
            <a:pPr lvl="1"/>
            <a:r>
              <a:rPr lang="en-US" dirty="0" err="1" smtClean="0"/>
              <a:t>docker</a:t>
            </a:r>
            <a:r>
              <a:rPr lang="en-US" dirty="0" smtClean="0"/>
              <a:t> commit 4548745 </a:t>
            </a:r>
            <a:r>
              <a:rPr lang="en-US" dirty="0" err="1" smtClean="0"/>
              <a:t>chu</a:t>
            </a:r>
            <a:r>
              <a:rPr lang="en-US" dirty="0" smtClean="0"/>
              <a:t>/</a:t>
            </a:r>
            <a:r>
              <a:rPr lang="en-US" dirty="0" err="1" smtClean="0"/>
              <a:t>testTag</a:t>
            </a:r>
            <a:endParaRPr lang="en-US" dirty="0" smtClean="0"/>
          </a:p>
          <a:p>
            <a:r>
              <a:rPr lang="en-US" dirty="0" smtClean="0"/>
              <a:t>Apply tag – </a:t>
            </a:r>
            <a:r>
              <a:rPr lang="en-US" dirty="0" err="1" smtClean="0"/>
              <a:t>docker</a:t>
            </a:r>
            <a:r>
              <a:rPr lang="en-US" dirty="0" smtClean="0"/>
              <a:t> tag IMAGE[:TAG] [REPOSITORY/][USERNAME/]NAME[:TAG]</a:t>
            </a:r>
            <a:endParaRPr lang="en-US" dirty="0" smtClean="0"/>
          </a:p>
          <a:p>
            <a:pPr lvl="1"/>
            <a:r>
              <a:rPr lang="en-US" dirty="0" err="1" smtClean="0"/>
              <a:t>docker</a:t>
            </a:r>
            <a:r>
              <a:rPr lang="en-US" dirty="0" smtClean="0"/>
              <a:t> tag 3493abc:latest takaojs1607:1.2</a:t>
            </a:r>
            <a:endParaRPr lang="en-US" dirty="0" smtClean="0"/>
          </a:p>
          <a:p>
            <a:pPr lvl="1"/>
            <a:r>
              <a:rPr lang="en-US" dirty="0" err="1" smtClean="0"/>
              <a:t>docker</a:t>
            </a:r>
            <a:r>
              <a:rPr lang="en-US" dirty="0" smtClean="0"/>
              <a:t> images</a:t>
            </a:r>
            <a:endParaRPr lang="en-US" dirty="0" smtClean="0"/>
          </a:p>
          <a:p>
            <a:r>
              <a:rPr lang="en-US" dirty="0" smtClean="0"/>
              <a:t>Remove images and tag (</a:t>
            </a:r>
            <a:r>
              <a:rPr lang="en-US" dirty="0" err="1" smtClean="0"/>
              <a:t>rmi</a:t>
            </a:r>
            <a:r>
              <a:rPr lang="en-US" dirty="0" smtClean="0"/>
              <a:t>) – </a:t>
            </a:r>
            <a:r>
              <a:rPr lang="en-US" dirty="0" err="1" smtClean="0"/>
              <a:t>docker</a:t>
            </a:r>
            <a:r>
              <a:rPr lang="en-US" dirty="0" smtClean="0"/>
              <a:t> </a:t>
            </a:r>
            <a:r>
              <a:rPr lang="en-US" dirty="0" err="1" smtClean="0"/>
              <a:t>rmi</a:t>
            </a:r>
            <a:r>
              <a:rPr lang="en-US" dirty="0" smtClean="0"/>
              <a:t> [OPTIONS] IMAGE [IMAGE…]</a:t>
            </a:r>
            <a:endParaRPr lang="en-US" dirty="0" smtClean="0"/>
          </a:p>
          <a:p>
            <a:pPr lvl="1"/>
            <a:r>
              <a:rPr lang="en-US" dirty="0" err="1" smtClean="0"/>
              <a:t>docker</a:t>
            </a:r>
            <a:r>
              <a:rPr lang="en-US" dirty="0" smtClean="0"/>
              <a:t> </a:t>
            </a:r>
            <a:r>
              <a:rPr lang="en-US" dirty="0" err="1" smtClean="0"/>
              <a:t>rmi</a:t>
            </a:r>
            <a:r>
              <a:rPr lang="en-US" dirty="0" smtClean="0"/>
              <a:t> 473e79f63</a:t>
            </a:r>
            <a:endParaRPr lang="en-US" dirty="0" smtClean="0"/>
          </a:p>
          <a:p>
            <a:pPr lvl="1"/>
            <a:r>
              <a:rPr lang="en-US" dirty="0" err="1" smtClean="0"/>
              <a:t>docker</a:t>
            </a:r>
            <a:r>
              <a:rPr lang="en-US" dirty="0" smtClean="0"/>
              <a:t> </a:t>
            </a:r>
            <a:r>
              <a:rPr lang="en-US" dirty="0" err="1" smtClean="0"/>
              <a:t>rmi</a:t>
            </a:r>
            <a:r>
              <a:rPr lang="en-US" dirty="0" smtClean="0"/>
              <a:t> takaojs1607:1.2</a:t>
            </a:r>
            <a:endParaRPr lang="en-US" dirty="0" smtClean="0"/>
          </a:p>
          <a:p>
            <a:r>
              <a:rPr lang="en-US" dirty="0" smtClean="0"/>
              <a:t>Remove container – </a:t>
            </a:r>
            <a:r>
              <a:rPr lang="en-US" dirty="0" err="1" smtClean="0"/>
              <a:t>docker</a:t>
            </a:r>
            <a:r>
              <a:rPr lang="en-US" dirty="0" smtClean="0"/>
              <a:t> </a:t>
            </a:r>
            <a:r>
              <a:rPr lang="en-US" dirty="0" err="1" smtClean="0"/>
              <a:t>rm</a:t>
            </a:r>
            <a:r>
              <a:rPr lang="en-US" dirty="0" smtClean="0"/>
              <a:t> [OPTIONS] CONTAINER [CONTAINER…]</a:t>
            </a:r>
            <a:endParaRPr lang="en-US" dirty="0" smtClean="0"/>
          </a:p>
          <a:p>
            <a:pPr lvl="1"/>
            <a:r>
              <a:rPr lang="en-US" dirty="0" err="1" smtClean="0"/>
              <a:t>docker</a:t>
            </a:r>
            <a:r>
              <a:rPr lang="en-US" dirty="0" smtClean="0"/>
              <a:t> </a:t>
            </a:r>
            <a:r>
              <a:rPr lang="en-US" dirty="0" err="1" smtClean="0"/>
              <a:t>rm</a:t>
            </a:r>
            <a:r>
              <a:rPr lang="en-US" dirty="0" smtClean="0"/>
              <a:t> 473e79fe3</a:t>
            </a:r>
            <a:endParaRPr lang="en-US" dirty="0" smtClean="0"/>
          </a:p>
          <a:p>
            <a:r>
              <a:rPr lang="en-US" dirty="0" smtClean="0"/>
              <a:t>Push image – </a:t>
            </a:r>
            <a:r>
              <a:rPr lang="en-US" dirty="0" err="1" smtClean="0"/>
              <a:t>docker</a:t>
            </a:r>
            <a:r>
              <a:rPr lang="en-US" dirty="0" smtClean="0"/>
              <a:t> push NAME[:TAG] [OPTIONS]</a:t>
            </a:r>
            <a:endParaRPr lang="en-US" dirty="0" smtClean="0"/>
          </a:p>
          <a:p>
            <a:pPr lvl="1"/>
            <a:r>
              <a:rPr lang="en-US" dirty="0" err="1" smtClean="0"/>
              <a:t>docker</a:t>
            </a:r>
            <a:r>
              <a:rPr lang="en-US" dirty="0" smtClean="0"/>
              <a:t> tag 473e79fe3 &lt;USERNAME&gt;/foo</a:t>
            </a:r>
            <a:endParaRPr lang="en-US" dirty="0" smtClean="0"/>
          </a:p>
          <a:p>
            <a:pPr lvl="1"/>
            <a:r>
              <a:rPr lang="en-US" dirty="0" err="1" smtClean="0"/>
              <a:t>docker</a:t>
            </a:r>
            <a:r>
              <a:rPr lang="en-US" dirty="0" smtClean="0"/>
              <a:t> push &lt;USERNAME&gt;/foo</a:t>
            </a:r>
            <a:endParaRPr lang="en-US" dirty="0" smtClean="0"/>
          </a:p>
          <a:p>
            <a:pPr lvl="1"/>
            <a:endParaRPr lang="en-US" dirty="0"/>
          </a:p>
        </p:txBody>
      </p:sp>
      <p:sp>
        <p:nvSpPr>
          <p:cNvPr id="4" name="TextBox 3"/>
          <p:cNvSpPr txBox="1"/>
          <p:nvPr/>
        </p:nvSpPr>
        <p:spPr>
          <a:xfrm>
            <a:off x="838200" y="6311900"/>
            <a:ext cx="10774837" cy="369332"/>
          </a:xfrm>
          <a:prstGeom prst="rect">
            <a:avLst/>
          </a:prstGeom>
          <a:noFill/>
        </p:spPr>
        <p:txBody>
          <a:bodyPr wrap="square" rtlCol="0">
            <a:spAutoFit/>
          </a:bodyPr>
          <a:lstStyle/>
          <a:p>
            <a:r>
              <a:rPr lang="en-US"/>
              <a:t>https://www.youtube.com/watch?v=yjvLaKvJoy4</a:t>
            </a:r>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VAGRANT </a:t>
            </a:r>
            <a:r>
              <a:rPr lang="zh-CN" altLang="en-US" dirty="0"/>
              <a:t>和 </a:t>
            </a:r>
            <a:r>
              <a:rPr lang="en-US" dirty="0"/>
              <a:t>Docker</a:t>
            </a:r>
            <a:r>
              <a:rPr lang="zh-CN" altLang="en-US" dirty="0"/>
              <a:t>的使用场景和区别</a:t>
            </a:r>
            <a:r>
              <a:rPr lang="en-US" altLang="zh-CN" dirty="0" smtClean="0"/>
              <a:t>?</a:t>
            </a:r>
            <a:endParaRPr lang="en-US" dirty="0"/>
          </a:p>
        </p:txBody>
      </p:sp>
      <p:sp>
        <p:nvSpPr>
          <p:cNvPr id="3" name="Content Placeholder 2"/>
          <p:cNvSpPr>
            <a:spLocks noGrp="1"/>
          </p:cNvSpPr>
          <p:nvPr>
            <p:ph idx="1"/>
          </p:nvPr>
        </p:nvSpPr>
        <p:spPr>
          <a:xfrm>
            <a:off x="838200" y="1825624"/>
            <a:ext cx="10515600" cy="4923967"/>
          </a:xfrm>
        </p:spPr>
        <p:txBody>
          <a:bodyPr>
            <a:normAutofit fontScale="92500" lnSpcReduction="10000"/>
          </a:bodyPr>
          <a:lstStyle/>
          <a:p>
            <a:r>
              <a:rPr lang="en-US" altLang="zh-CN" dirty="0"/>
              <a:t>Vagrant</a:t>
            </a:r>
            <a:r>
              <a:rPr lang="zh-CN" altLang="en-US" dirty="0"/>
              <a:t>是基于</a:t>
            </a:r>
            <a:r>
              <a:rPr lang="en-US" altLang="zh-CN" dirty="0" err="1"/>
              <a:t>Virtualbox</a:t>
            </a:r>
            <a:r>
              <a:rPr lang="zh-CN" altLang="en-US" dirty="0"/>
              <a:t>的虚拟机来构建你的开发环境，而</a:t>
            </a:r>
            <a:r>
              <a:rPr lang="en-US" altLang="zh-CN" dirty="0"/>
              <a:t>Docker</a:t>
            </a:r>
            <a:r>
              <a:rPr lang="zh-CN" altLang="en-US" dirty="0"/>
              <a:t>则是基于</a:t>
            </a:r>
            <a:r>
              <a:rPr lang="en-US" altLang="zh-CN" dirty="0"/>
              <a:t>LXC(</a:t>
            </a:r>
            <a:r>
              <a:rPr lang="en-US" altLang="zh-CN" dirty="0">
                <a:hlinkClick r:id="rId1"/>
              </a:rPr>
              <a:t>LXC</a:t>
            </a:r>
            <a:r>
              <a:rPr lang="en-US" altLang="zh-CN" dirty="0"/>
              <a:t>)</a:t>
            </a:r>
            <a:r>
              <a:rPr lang="zh-CN" altLang="en-US" dirty="0"/>
              <a:t>轻量级容器虚拟技术</a:t>
            </a:r>
            <a:r>
              <a:rPr lang="zh-CN" altLang="en-US" dirty="0" smtClean="0"/>
              <a:t>。</a:t>
            </a:r>
            <a:endParaRPr lang="en-US" altLang="zh-CN" dirty="0" smtClean="0"/>
          </a:p>
          <a:p>
            <a:r>
              <a:rPr lang="en-US" dirty="0"/>
              <a:t>Vagrant</a:t>
            </a:r>
            <a:r>
              <a:rPr lang="zh-CN" altLang="en-US" dirty="0"/>
              <a:t>就是你的开发环境的部署工具；而</a:t>
            </a:r>
            <a:r>
              <a:rPr lang="en-US" dirty="0" err="1"/>
              <a:t>docker</a:t>
            </a:r>
            <a:r>
              <a:rPr lang="zh-CN" altLang="en-US" dirty="0"/>
              <a:t>是你的运行环境部署工具</a:t>
            </a:r>
            <a:r>
              <a:rPr lang="zh-CN" altLang="en-US" dirty="0" smtClean="0"/>
              <a:t>。</a:t>
            </a:r>
            <a:endParaRPr lang="en-US" altLang="zh-CN" dirty="0" smtClean="0"/>
          </a:p>
          <a:p>
            <a:r>
              <a:rPr lang="en-US" altLang="zh-CN" dirty="0" smtClean="0"/>
              <a:t>Vagrant</a:t>
            </a:r>
            <a:r>
              <a:rPr lang="zh-CN" altLang="en-US" dirty="0"/>
              <a:t>的出现显然就是为了解决以下两个重点问题：</a:t>
            </a:r>
            <a:r>
              <a:rPr lang="en-US" altLang="zh-CN" dirty="0"/>
              <a:t>(1)</a:t>
            </a:r>
            <a:r>
              <a:rPr lang="zh-CN" altLang="en-US" dirty="0"/>
              <a:t>开发环境快速部署 </a:t>
            </a:r>
            <a:r>
              <a:rPr lang="en-US" altLang="zh-CN" dirty="0"/>
              <a:t>(2)</a:t>
            </a:r>
            <a:r>
              <a:rPr lang="zh-CN" altLang="en-US" dirty="0"/>
              <a:t>开发环境更迭</a:t>
            </a:r>
            <a:r>
              <a:rPr lang="zh-CN" altLang="en-US" dirty="0" smtClean="0"/>
              <a:t>。</a:t>
            </a:r>
            <a:endParaRPr lang="en-US" altLang="zh-CN" dirty="0" smtClean="0"/>
          </a:p>
          <a:p>
            <a:r>
              <a:rPr lang="en-US" altLang="zh-CN" dirty="0"/>
              <a:t>Docker</a:t>
            </a:r>
            <a:r>
              <a:rPr lang="zh-CN" altLang="en-US" dirty="0"/>
              <a:t>就是在内核容器技术</a:t>
            </a:r>
            <a:r>
              <a:rPr lang="en-US" altLang="zh-CN" dirty="0"/>
              <a:t>(</a:t>
            </a:r>
            <a:r>
              <a:rPr lang="en-US" altLang="zh-CN" dirty="0" err="1"/>
              <a:t>Cgroup</a:t>
            </a:r>
            <a:r>
              <a:rPr lang="zh-CN" altLang="en-US" dirty="0"/>
              <a:t>和</a:t>
            </a:r>
            <a:r>
              <a:rPr lang="en-US" altLang="zh-CN" dirty="0"/>
              <a:t>Namespace)</a:t>
            </a:r>
            <a:r>
              <a:rPr lang="zh-CN" altLang="en-US" dirty="0"/>
              <a:t>的基础上，提供了一个更高层的控制工具，该工具包含一下特性：</a:t>
            </a:r>
            <a:r>
              <a:rPr lang="en-US" altLang="zh-CN" dirty="0"/>
              <a:t>(1)</a:t>
            </a:r>
            <a:r>
              <a:rPr lang="zh-CN" altLang="en-US" dirty="0"/>
              <a:t>跨主机部署</a:t>
            </a:r>
            <a:r>
              <a:rPr lang="en-US" altLang="zh-CN" dirty="0"/>
              <a:t>(2)</a:t>
            </a:r>
            <a:r>
              <a:rPr lang="zh-CN" altLang="en-US" dirty="0"/>
              <a:t>以应用为中心 </a:t>
            </a:r>
            <a:r>
              <a:rPr lang="en-US" altLang="zh-CN" dirty="0"/>
              <a:t>(3)</a:t>
            </a:r>
            <a:r>
              <a:rPr lang="zh-CN" altLang="en-US" dirty="0"/>
              <a:t>自动构建 </a:t>
            </a:r>
            <a:r>
              <a:rPr lang="en-US" altLang="zh-CN" dirty="0"/>
              <a:t>(4)</a:t>
            </a:r>
            <a:r>
              <a:rPr lang="zh-CN" altLang="en-US" dirty="0"/>
              <a:t>版本管理 </a:t>
            </a:r>
            <a:r>
              <a:rPr lang="en-US" altLang="zh-CN" dirty="0"/>
              <a:t>(5)</a:t>
            </a:r>
            <a:r>
              <a:rPr lang="zh-CN" altLang="en-US" dirty="0"/>
              <a:t>组建重用 </a:t>
            </a:r>
            <a:r>
              <a:rPr lang="en-US" altLang="zh-CN" dirty="0"/>
              <a:t>(6)</a:t>
            </a:r>
            <a:r>
              <a:rPr lang="zh-CN" altLang="en-US" dirty="0"/>
              <a:t>共享 </a:t>
            </a:r>
            <a:r>
              <a:rPr lang="en-US" altLang="zh-CN" dirty="0"/>
              <a:t>(7)</a:t>
            </a:r>
            <a:r>
              <a:rPr lang="zh-CN" altLang="en-US" dirty="0"/>
              <a:t>工具生态链</a:t>
            </a:r>
            <a:r>
              <a:rPr lang="zh-CN" altLang="en-US" dirty="0" smtClean="0"/>
              <a:t>。</a:t>
            </a:r>
            <a:endParaRPr lang="en-US" altLang="zh-CN" dirty="0" smtClean="0"/>
          </a:p>
          <a:p>
            <a:r>
              <a:rPr lang="zh-CN" altLang="en-US" dirty="0"/>
              <a:t>开发部署都用</a:t>
            </a:r>
            <a:r>
              <a:rPr lang="en-US" altLang="zh-CN" dirty="0" err="1"/>
              <a:t>docker</a:t>
            </a:r>
            <a:r>
              <a:rPr lang="zh-CN" altLang="en-US" dirty="0"/>
              <a:t>还有一个额外好处，</a:t>
            </a:r>
            <a:r>
              <a:rPr lang="en-US" altLang="zh-CN" dirty="0"/>
              <a:t>vagrant</a:t>
            </a:r>
            <a:r>
              <a:rPr lang="zh-CN" altLang="en-US" dirty="0"/>
              <a:t>的开发环境到部署环境还是存在差异的，而我们开发用的起</a:t>
            </a:r>
            <a:r>
              <a:rPr lang="en-US" altLang="zh-CN" dirty="0" err="1"/>
              <a:t>docker</a:t>
            </a:r>
            <a:r>
              <a:rPr lang="zh-CN" altLang="en-US" dirty="0"/>
              <a:t>集群的编排脚本无需经过调试直接复制到服务器端就能一行命令解决部署</a:t>
            </a:r>
            <a:r>
              <a:rPr lang="en-US" altLang="zh-CN" dirty="0"/>
              <a:t>: </a:t>
            </a:r>
            <a:br>
              <a:rPr lang="zh-CN" altLang="en-US" dirty="0"/>
            </a:br>
            <a:r>
              <a:rPr lang="en-US" altLang="zh-CN" b="1" dirty="0" err="1"/>
              <a:t>docker</a:t>
            </a:r>
            <a:r>
              <a:rPr lang="en-US" altLang="zh-CN" b="1" dirty="0"/>
              <a:t>-compose up -d</a:t>
            </a: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VAGRANT </a:t>
            </a:r>
            <a:r>
              <a:rPr lang="zh-CN" altLang="en-US" dirty="0"/>
              <a:t>和 </a:t>
            </a:r>
            <a:r>
              <a:rPr lang="en-US" dirty="0"/>
              <a:t>Docker</a:t>
            </a:r>
            <a:r>
              <a:rPr lang="zh-CN" altLang="en-US" dirty="0"/>
              <a:t>的使用场景和区别</a:t>
            </a:r>
            <a:r>
              <a:rPr lang="en-US" altLang="zh-CN" dirty="0" smtClean="0"/>
              <a:t>?</a:t>
            </a:r>
            <a:endParaRPr lang="en-US" dirty="0"/>
          </a:p>
        </p:txBody>
      </p:sp>
      <p:sp>
        <p:nvSpPr>
          <p:cNvPr id="3" name="Content Placeholder 2"/>
          <p:cNvSpPr>
            <a:spLocks noGrp="1"/>
          </p:cNvSpPr>
          <p:nvPr>
            <p:ph idx="1"/>
          </p:nvPr>
        </p:nvSpPr>
        <p:spPr>
          <a:xfrm>
            <a:off x="838200" y="1825624"/>
            <a:ext cx="10515600" cy="4923967"/>
          </a:xfrm>
        </p:spPr>
        <p:txBody>
          <a:bodyPr>
            <a:normAutofit/>
          </a:bodyPr>
          <a:lstStyle/>
          <a:p>
            <a:r>
              <a:rPr lang="en-US" dirty="0"/>
              <a:t>To achieve its magic, Vagrant stands on the shoulders of giants. </a:t>
            </a:r>
            <a:r>
              <a:rPr lang="en-US" b="1" dirty="0"/>
              <a:t>Machines are provisioned on top of </a:t>
            </a:r>
            <a:r>
              <a:rPr lang="en-US" b="1" dirty="0" err="1"/>
              <a:t>VirtualBox</a:t>
            </a:r>
            <a:r>
              <a:rPr lang="en-US" b="1" dirty="0"/>
              <a:t>, VMware, AWS, or </a:t>
            </a:r>
            <a:r>
              <a:rPr lang="en-US" dirty="0">
                <a:hlinkClick r:id="rId1"/>
              </a:rPr>
              <a:t>any other provider</a:t>
            </a:r>
            <a:r>
              <a:rPr lang="en-US" dirty="0"/>
              <a:t>. Then, industry-standard </a:t>
            </a:r>
            <a:r>
              <a:rPr lang="en-US" dirty="0">
                <a:hlinkClick r:id="rId2"/>
              </a:rPr>
              <a:t>provisioning tools</a:t>
            </a:r>
            <a:r>
              <a:rPr lang="en-US" dirty="0"/>
              <a:t> such as shell scripts, Chef, or Puppet, can be used to automatically install and configure software on the machine.</a:t>
            </a:r>
            <a:endParaRPr lang="en-US" dirty="0"/>
          </a:p>
          <a:p>
            <a:r>
              <a:rPr lang="en-US" altLang="zh-CN" dirty="0"/>
              <a:t>D</a:t>
            </a:r>
            <a:r>
              <a:rPr lang="en-US" altLang="zh-CN" dirty="0" smtClean="0"/>
              <a:t>ocker</a:t>
            </a:r>
            <a:r>
              <a:rPr lang="zh-CN" altLang="en-US" dirty="0"/>
              <a:t>是一个容器引擎，每一个实例是一个</a:t>
            </a:r>
            <a:r>
              <a:rPr lang="zh-CN" altLang="en-US" b="1" dirty="0"/>
              <a:t>相对隔离</a:t>
            </a:r>
            <a:r>
              <a:rPr lang="zh-CN" altLang="en-US" dirty="0"/>
              <a:t>的空间，</a:t>
            </a:r>
            <a:r>
              <a:rPr lang="zh-CN" altLang="en-US" b="1" dirty="0"/>
              <a:t>与宿主机共享操作系统内核</a:t>
            </a:r>
            <a:r>
              <a:rPr lang="zh-CN" altLang="en-US" dirty="0"/>
              <a:t>，并且共享宿主机资源。相对于披着虚拟机皮</a:t>
            </a:r>
            <a:r>
              <a:rPr lang="zh-CN" altLang="en-US" dirty="0" smtClean="0"/>
              <a:t>的</a:t>
            </a:r>
            <a:r>
              <a:rPr lang="en-US" altLang="zh-CN" dirty="0"/>
              <a:t>V</a:t>
            </a:r>
            <a:r>
              <a:rPr lang="en-US" altLang="zh-CN" dirty="0" smtClean="0"/>
              <a:t>agrant</a:t>
            </a:r>
            <a:r>
              <a:rPr lang="zh-CN" altLang="en-US" dirty="0" smtClean="0"/>
              <a:t>，</a:t>
            </a:r>
            <a:r>
              <a:rPr lang="en-US" altLang="zh-CN" dirty="0"/>
              <a:t>D</a:t>
            </a:r>
            <a:r>
              <a:rPr lang="en-US" altLang="zh-CN" dirty="0" smtClean="0"/>
              <a:t>ocker</a:t>
            </a:r>
            <a:r>
              <a:rPr lang="zh-CN" altLang="en-US" dirty="0"/>
              <a:t>更加轻量，消耗更少的资源。</a:t>
            </a: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虚拟</a:t>
            </a:r>
            <a:r>
              <a:rPr lang="zh-CN" altLang="en-US" b="1" dirty="0" smtClean="0"/>
              <a:t>机</a:t>
            </a:r>
            <a:endParaRPr lang="en-US" dirty="0"/>
          </a:p>
        </p:txBody>
      </p:sp>
      <p:sp>
        <p:nvSpPr>
          <p:cNvPr id="3" name="Content Placeholder 2"/>
          <p:cNvSpPr>
            <a:spLocks noGrp="1"/>
          </p:cNvSpPr>
          <p:nvPr>
            <p:ph idx="1"/>
          </p:nvPr>
        </p:nvSpPr>
        <p:spPr>
          <a:xfrm>
            <a:off x="838200" y="1825625"/>
            <a:ext cx="7155730" cy="4848552"/>
          </a:xfrm>
        </p:spPr>
        <p:txBody>
          <a:bodyPr>
            <a:normAutofit/>
          </a:bodyPr>
          <a:lstStyle/>
          <a:p>
            <a:pPr marL="0" indent="0">
              <a:buNone/>
            </a:pPr>
            <a:r>
              <a:rPr lang="zh-CN" altLang="en-US" dirty="0"/>
              <a:t>广义来说，虚拟机是一种模拟系统，即在软件层面上通过模拟硬件的输入和输出，让虚拟机的操作系统得以运行在没有物理硬件的环境中（也就是宿主机的操作系统上），其中能够模拟出硬件输入输出，让虚拟机的操作系统可以启动起来的程序，被叫</a:t>
            </a:r>
            <a:r>
              <a:rPr lang="zh-CN" altLang="en-US" dirty="0" smtClean="0"/>
              <a:t>做</a:t>
            </a:r>
            <a:r>
              <a:rPr lang="en-US" altLang="zh-CN" dirty="0"/>
              <a:t>H</a:t>
            </a:r>
            <a:r>
              <a:rPr lang="en-US" altLang="zh-CN" dirty="0" smtClean="0"/>
              <a:t>ypervisor</a:t>
            </a:r>
            <a:r>
              <a:rPr lang="zh-CN" altLang="en-US" dirty="0" smtClean="0"/>
              <a:t>。</a:t>
            </a:r>
            <a:endParaRPr lang="en-US" altLang="zh-CN" dirty="0" smtClean="0"/>
          </a:p>
          <a:p>
            <a:pPr marL="0" indent="0">
              <a:buNone/>
            </a:pPr>
            <a:r>
              <a:rPr lang="zh-CN" altLang="en-US" dirty="0"/>
              <a:t>在这张图中：</a:t>
            </a:r>
            <a:endParaRPr lang="zh-CN" altLang="en-US" dirty="0"/>
          </a:p>
          <a:p>
            <a:pPr lvl="1"/>
            <a:r>
              <a:rPr lang="zh-CN" altLang="en-US" dirty="0"/>
              <a:t>物理机被称为宿主机</a:t>
            </a:r>
            <a:endParaRPr lang="zh-CN" altLang="en-US" dirty="0"/>
          </a:p>
          <a:p>
            <a:pPr lvl="1"/>
            <a:r>
              <a:rPr lang="zh-CN" altLang="en-US" dirty="0"/>
              <a:t>虚拟机也被称为</a:t>
            </a:r>
            <a:r>
              <a:rPr lang="en-US" altLang="zh-CN" dirty="0"/>
              <a:t>guest OS</a:t>
            </a:r>
            <a:endParaRPr lang="en-US" altLang="zh-CN" dirty="0"/>
          </a:p>
          <a:p>
            <a:pPr lvl="1"/>
            <a:r>
              <a:rPr lang="zh-CN" altLang="en-US" dirty="0"/>
              <a:t>而被</a:t>
            </a:r>
            <a:r>
              <a:rPr lang="en-US" altLang="zh-CN" dirty="0"/>
              <a:t>hypervisor</a:t>
            </a:r>
            <a:r>
              <a:rPr lang="zh-CN" altLang="en-US" dirty="0"/>
              <a:t>虚拟出来的硬件被称为虚拟硬件</a:t>
            </a:r>
            <a:endParaRPr lang="zh-CN" altLang="en-US" dirty="0"/>
          </a:p>
          <a:p>
            <a:endParaRPr lang="en-US" dirty="0"/>
          </a:p>
        </p:txBody>
      </p:sp>
      <p:pic>
        <p:nvPicPr>
          <p:cNvPr id="1026" name="Picture 2" descr="https://pic3.zhimg.com/307fc27ab1dbab631edd25496423f0fe_b.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5175" y="1825625"/>
            <a:ext cx="3486150" cy="4572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容器的概</a:t>
            </a:r>
            <a:r>
              <a:rPr lang="zh-CN" altLang="en-US" b="1" dirty="0" smtClean="0"/>
              <a:t>念</a:t>
            </a:r>
            <a:endParaRPr lang="en-US" dirty="0"/>
          </a:p>
        </p:txBody>
      </p:sp>
      <p:sp>
        <p:nvSpPr>
          <p:cNvPr id="3" name="Content Placeholder 2"/>
          <p:cNvSpPr>
            <a:spLocks noGrp="1"/>
          </p:cNvSpPr>
          <p:nvPr>
            <p:ph idx="1"/>
          </p:nvPr>
        </p:nvSpPr>
        <p:spPr>
          <a:xfrm>
            <a:off x="838200" y="1825624"/>
            <a:ext cx="10515600" cy="4876833"/>
          </a:xfrm>
        </p:spPr>
        <p:txBody>
          <a:bodyPr>
            <a:normAutofit fontScale="92500" lnSpcReduction="10000"/>
          </a:bodyPr>
          <a:lstStyle/>
          <a:p>
            <a:r>
              <a:rPr lang="zh-CN" altLang="en-US" dirty="0"/>
              <a:t>一般来说，虚拟机都会有自己的</a:t>
            </a:r>
            <a:r>
              <a:rPr lang="en-US" altLang="zh-CN" dirty="0"/>
              <a:t>kernel</a:t>
            </a:r>
            <a:r>
              <a:rPr lang="zh-CN" altLang="en-US" dirty="0"/>
              <a:t>，自己的硬件，这样虚拟机启动的时候需要先做开机自检，启动</a:t>
            </a:r>
            <a:r>
              <a:rPr lang="en-US" altLang="zh-CN" dirty="0"/>
              <a:t>kernel</a:t>
            </a:r>
            <a:r>
              <a:rPr lang="zh-CN" altLang="en-US" dirty="0"/>
              <a:t>，启动用户进程等一系列行</a:t>
            </a:r>
            <a:r>
              <a:rPr lang="zh-CN" altLang="en-US" dirty="0" smtClean="0"/>
              <a:t>为。</a:t>
            </a:r>
            <a:endParaRPr lang="en-US" altLang="zh-CN" dirty="0" smtClean="0"/>
          </a:p>
          <a:p>
            <a:r>
              <a:rPr lang="zh-CN" altLang="en-US" dirty="0"/>
              <a:t>重新来理解虚拟机的概念，计算机科学家发现其实我们创建虚拟机也不一定需要模拟硬件的输入和输出，假如宿主机和虚拟机他们的</a:t>
            </a:r>
            <a:r>
              <a:rPr lang="en-US" altLang="zh-CN" dirty="0"/>
              <a:t>kernel</a:t>
            </a:r>
            <a:r>
              <a:rPr lang="zh-CN" altLang="en-US" dirty="0"/>
              <a:t>是一致的，就不用做硬件输入输出的搬运工了，只需要做</a:t>
            </a:r>
            <a:r>
              <a:rPr lang="en-US" altLang="zh-CN" dirty="0"/>
              <a:t>kernel</a:t>
            </a:r>
            <a:r>
              <a:rPr lang="zh-CN" altLang="en-US" dirty="0"/>
              <a:t>输入输出的搬运工即可，为了有别于硬件层面的虚拟机，这种虚拟机被命名为 操作系统层虚拟化：</a:t>
            </a:r>
            <a:r>
              <a:rPr lang="en-US" altLang="zh-CN" dirty="0">
                <a:hlinkClick r:id="rId1"/>
              </a:rPr>
              <a:t>Operating-system-level virtualization</a:t>
            </a:r>
            <a:r>
              <a:rPr lang="zh-CN" altLang="en-US" dirty="0"/>
              <a:t> 也被叫做</a:t>
            </a:r>
            <a:r>
              <a:rPr lang="zh-CN" altLang="en-US" b="1" dirty="0"/>
              <a:t>容</a:t>
            </a:r>
            <a:r>
              <a:rPr lang="zh-CN" altLang="en-US" b="1" dirty="0" smtClean="0"/>
              <a:t>器</a:t>
            </a:r>
            <a:endParaRPr lang="en-US" altLang="zh-CN" b="1" dirty="0" smtClean="0"/>
          </a:p>
          <a:p>
            <a:r>
              <a:rPr lang="zh-CN" altLang="en-US" dirty="0"/>
              <a:t>在虚拟机的系统中，虚拟机认为自己有独立的文件系统，进程系统，内存系统，等等一系列，所以为了让容器接近虚拟机，也需要有独立的文件系统，进程系统，内存系统，等等一系列，为了达成这一目的，主机系统采用的办法是：只要隔离容器不让它看到主机的文件系统，进程系统，内存系统，等等一系列，那么容器系统就是一个接近虚拟机的玩意了</a:t>
            </a:r>
            <a:endParaRPr lang="zh-CN" altLang="en-US" dirty="0"/>
          </a:p>
          <a:p>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a:t>D</a:t>
            </a:r>
            <a:r>
              <a:rPr lang="sv-SE" b="1" dirty="0" smtClean="0"/>
              <a:t>ocker</a:t>
            </a:r>
            <a:r>
              <a:rPr lang="sv-SE" b="1" dirty="0"/>
              <a:t>原理解析 </a:t>
            </a:r>
            <a:r>
              <a:rPr lang="sv-SE" b="1" dirty="0" smtClean="0"/>
              <a:t>提高篇</a:t>
            </a:r>
            <a:endParaRPr lang="en-US" dirty="0"/>
          </a:p>
        </p:txBody>
      </p:sp>
      <p:sp>
        <p:nvSpPr>
          <p:cNvPr id="3" name="Content Placeholder 2"/>
          <p:cNvSpPr>
            <a:spLocks noGrp="1"/>
          </p:cNvSpPr>
          <p:nvPr>
            <p:ph idx="1"/>
          </p:nvPr>
        </p:nvSpPr>
        <p:spPr>
          <a:xfrm>
            <a:off x="838200" y="1825625"/>
            <a:ext cx="6580695" cy="4867406"/>
          </a:xfrm>
        </p:spPr>
        <p:txBody>
          <a:bodyPr>
            <a:normAutofit/>
          </a:bodyPr>
          <a:lstStyle/>
          <a:p>
            <a:r>
              <a:rPr lang="en-US" altLang="zh-CN" dirty="0" smtClean="0">
                <a:hlinkClick r:id="rId1"/>
              </a:rPr>
              <a:t>Linux</a:t>
            </a:r>
            <a:r>
              <a:rPr lang="zh-CN" altLang="en-US" dirty="0" smtClean="0">
                <a:hlinkClick r:id="rId1"/>
              </a:rPr>
              <a:t>启动流程</a:t>
            </a:r>
            <a:r>
              <a:rPr lang="zh-CN" altLang="en-US" dirty="0" smtClean="0"/>
              <a:t> 中，容器需要使用其中的几步？</a:t>
            </a:r>
            <a:endParaRPr lang="en-US" altLang="zh-CN" dirty="0" smtClean="0"/>
          </a:p>
          <a:p>
            <a:r>
              <a:rPr lang="zh-CN" altLang="en-US" dirty="0" smtClean="0"/>
              <a:t>从</a:t>
            </a:r>
            <a:r>
              <a:rPr lang="en-US" dirty="0" smtClean="0"/>
              <a:t>fork</a:t>
            </a:r>
            <a:r>
              <a:rPr lang="zh-CN" altLang="en-US" dirty="0" smtClean="0"/>
              <a:t>说起</a:t>
            </a:r>
            <a:r>
              <a:rPr lang="en-US" altLang="zh-CN" dirty="0" smtClean="0"/>
              <a:t>: Linux</a:t>
            </a:r>
            <a:r>
              <a:rPr lang="zh-CN" altLang="en-US" dirty="0" smtClean="0"/>
              <a:t>实现进程的原理，</a:t>
            </a:r>
            <a:r>
              <a:rPr lang="en-US" altLang="zh-CN" dirty="0" err="1" smtClean="0"/>
              <a:t>linux</a:t>
            </a:r>
            <a:r>
              <a:rPr lang="zh-CN" altLang="en-US" dirty="0" smtClean="0"/>
              <a:t>实现进程的方法为</a:t>
            </a:r>
            <a:r>
              <a:rPr lang="en-US" altLang="zh-CN" dirty="0" smtClean="0"/>
              <a:t>fork</a:t>
            </a:r>
            <a:r>
              <a:rPr lang="zh-CN" altLang="en-US" dirty="0" smtClean="0"/>
              <a:t>，实现的方式分为两个步骤：</a:t>
            </a:r>
            <a:endParaRPr lang="zh-CN" altLang="en-US" dirty="0" smtClean="0"/>
          </a:p>
          <a:p>
            <a:pPr lvl="1"/>
            <a:r>
              <a:rPr lang="zh-CN" altLang="en-US" dirty="0" smtClean="0"/>
              <a:t>在内存中复制一个父进程，得到“子进程”，此时子进程就是父进程上下文的简单克隆，内容完全一致</a:t>
            </a:r>
            <a:endParaRPr lang="zh-CN" altLang="en-US" dirty="0" smtClean="0"/>
          </a:p>
          <a:p>
            <a:pPr lvl="1"/>
            <a:r>
              <a:rPr lang="zh-CN" altLang="en-US" dirty="0" smtClean="0"/>
              <a:t>设置子进程的 </a:t>
            </a:r>
            <a:r>
              <a:rPr lang="en-US" altLang="zh-CN" dirty="0" err="1" smtClean="0"/>
              <a:t>pid</a:t>
            </a:r>
            <a:r>
              <a:rPr lang="zh-CN" altLang="en-US" dirty="0" smtClean="0"/>
              <a:t>，</a:t>
            </a:r>
            <a:r>
              <a:rPr lang="en-US" altLang="zh-CN" dirty="0" err="1" smtClean="0"/>
              <a:t>parent_pid</a:t>
            </a:r>
            <a:r>
              <a:rPr lang="zh-CN" altLang="en-US" dirty="0" smtClean="0"/>
              <a:t>，以及其他和父进程不一致的内容</a:t>
            </a:r>
            <a:endParaRPr lang="zh-CN" altLang="en-US" dirty="0" smtClean="0"/>
          </a:p>
          <a:p>
            <a:endParaRPr lang="zh-CN" altLang="en-US" b="1" dirty="0"/>
          </a:p>
          <a:p>
            <a:endParaRPr lang="en-US" dirty="0"/>
          </a:p>
        </p:txBody>
      </p:sp>
      <p:pic>
        <p:nvPicPr>
          <p:cNvPr id="2050" name="Picture 2" descr="https://pic4.zhimg.com/9881b7d20842e3a8efa097ef63291a1b_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1481" y="1825625"/>
            <a:ext cx="3486150" cy="33718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029810" y="1825625"/>
          <a:ext cx="9401452" cy="4351338"/>
        </p:xfrm>
        <a:graphic>
          <a:graphicData uri="http://schemas.openxmlformats.org/drawingml/2006/table">
            <a:tbl>
              <a:tblPr/>
              <a:tblGrid>
                <a:gridCol w="2527273"/>
                <a:gridCol w="2224001"/>
                <a:gridCol w="2325089"/>
                <a:gridCol w="2325089"/>
              </a:tblGrid>
              <a:tr h="243825">
                <a:tc>
                  <a:txBody>
                    <a:bodyPr/>
                    <a:lstStyle/>
                    <a:p>
                      <a:br>
                        <a:rPr lang="en-US" sz="700">
                          <a:solidFill>
                            <a:srgbClr val="454545"/>
                          </a:solidFill>
                          <a:effectLst/>
                          <a:latin typeface="Verdana" panose="020B0604030504040204" pitchFamily="34" charset="0"/>
                        </a:rPr>
                      </a:br>
                      <a:r>
                        <a:rPr lang="en-US" sz="700">
                          <a:solidFill>
                            <a:srgbClr val="454545"/>
                          </a:solidFill>
                          <a:effectLst/>
                          <a:latin typeface="Verdana" panose="020B0604030504040204" pitchFamily="34" charset="0"/>
                        </a:rPr>
                        <a:t>SPICE</a:t>
                      </a:r>
                      <a:endParaRPr 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sz="700">
                          <a:solidFill>
                            <a:srgbClr val="454545"/>
                          </a:solidFill>
                          <a:effectLst/>
                          <a:latin typeface="Verdana" panose="020B0604030504040204" pitchFamily="34" charset="0"/>
                        </a:rPr>
                        <a:t>VNC</a:t>
                      </a:r>
                      <a:endParaRPr 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sz="700">
                          <a:solidFill>
                            <a:srgbClr val="454545"/>
                          </a:solidFill>
                          <a:effectLst/>
                          <a:latin typeface="Verdana" panose="020B0604030504040204" pitchFamily="34" charset="0"/>
                        </a:rPr>
                        <a:t>RDP</a:t>
                      </a:r>
                      <a:endParaRPr 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endParaRPr lang="en-US" sz="700"/>
                    </a:p>
                  </a:txBody>
                  <a:tcPr marL="37512" marR="37512" marT="18756" marB="18756">
                    <a:lnL w="7620" cap="flat" cmpd="sng" algn="ctr">
                      <a:solidFill>
                        <a:srgbClr val="C0C0C0"/>
                      </a:solidFill>
                      <a:prstDash val="solid"/>
                      <a:round/>
                      <a:headEnd type="none" w="med" len="med"/>
                      <a:tailEnd type="none" w="med" len="med"/>
                    </a:lnL>
                    <a:lnB w="7620" cap="flat" cmpd="sng" algn="ctr">
                      <a:solidFill>
                        <a:srgbClr val="C0C0C0"/>
                      </a:solidFill>
                      <a:prstDash val="solid"/>
                      <a:round/>
                      <a:headEnd type="none" w="med" len="med"/>
                      <a:tailEnd type="none" w="med" len="med"/>
                    </a:lnB>
                  </a:tcPr>
                </a:tc>
              </a:tr>
              <a:tr h="356360">
                <a:tc>
                  <a:txBody>
                    <a:bodyPr/>
                    <a:lstStyle/>
                    <a:p>
                      <a:r>
                        <a:rPr lang="en-US" sz="700">
                          <a:solidFill>
                            <a:srgbClr val="454545"/>
                          </a:solidFill>
                          <a:effectLst/>
                          <a:latin typeface="Verdana" panose="020B0604030504040204" pitchFamily="34" charset="0"/>
                        </a:rPr>
                        <a:t>BIOS</a:t>
                      </a:r>
                      <a:r>
                        <a:rPr lang="zh-CN" altLang="en-US" sz="700">
                          <a:solidFill>
                            <a:srgbClr val="454545"/>
                          </a:solidFill>
                          <a:effectLst/>
                          <a:latin typeface="Verdana" panose="020B0604030504040204" pitchFamily="34" charset="0"/>
                        </a:rPr>
                        <a:t>屏幕显示</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不能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243825">
                <a:tc>
                  <a:txBody>
                    <a:bodyPr/>
                    <a:lstStyle/>
                    <a:p>
                      <a:r>
                        <a:rPr lang="zh-CN" altLang="en-US" sz="700">
                          <a:solidFill>
                            <a:srgbClr val="454545"/>
                          </a:solidFill>
                          <a:effectLst/>
                          <a:latin typeface="Verdana" panose="020B0604030504040204" pitchFamily="34" charset="0"/>
                        </a:rPr>
                        <a:t>全彩支持</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243825">
                <a:tc>
                  <a:txBody>
                    <a:bodyPr/>
                    <a:lstStyle/>
                    <a:p>
                      <a:r>
                        <a:rPr lang="zh-CN" altLang="en-US" sz="700">
                          <a:solidFill>
                            <a:srgbClr val="454545"/>
                          </a:solidFill>
                          <a:effectLst/>
                          <a:latin typeface="Verdana" panose="020B0604030504040204" pitchFamily="34" charset="0"/>
                        </a:rPr>
                        <a:t>更改分辨率</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693963">
                <a:tc>
                  <a:txBody>
                    <a:bodyPr/>
                    <a:lstStyle/>
                    <a:p>
                      <a:r>
                        <a:rPr lang="zh-CN" altLang="en-US" sz="700">
                          <a:solidFill>
                            <a:srgbClr val="454545"/>
                          </a:solidFill>
                          <a:effectLst/>
                          <a:latin typeface="Verdana" panose="020B0604030504040204" pitchFamily="34" charset="0"/>
                        </a:rPr>
                        <a:t>多显示器</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多显示器支持（高达</a:t>
                      </a:r>
                      <a:r>
                        <a:rPr lang="en-US" altLang="zh-CN" sz="700">
                          <a:solidFill>
                            <a:srgbClr val="454545"/>
                          </a:solidFill>
                          <a:effectLst/>
                          <a:latin typeface="Verdana" panose="020B0604030504040204" pitchFamily="34" charset="0"/>
                        </a:rPr>
                        <a:t>4</a:t>
                      </a:r>
                      <a:r>
                        <a:rPr lang="zh-CN" altLang="en-US" sz="700">
                          <a:solidFill>
                            <a:srgbClr val="454545"/>
                          </a:solidFill>
                          <a:effectLst/>
                          <a:latin typeface="Verdana" panose="020B0604030504040204" pitchFamily="34" charset="0"/>
                        </a:rPr>
                        <a:t>画面）</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只有一个屏幕</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多显示器支持</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468894">
                <a:tc>
                  <a:txBody>
                    <a:bodyPr/>
                    <a:lstStyle/>
                    <a:p>
                      <a:r>
                        <a:rPr lang="zh-CN" altLang="en-US" sz="700">
                          <a:solidFill>
                            <a:srgbClr val="454545"/>
                          </a:solidFill>
                          <a:effectLst/>
                          <a:latin typeface="Verdana" panose="020B0604030504040204" pitchFamily="34" charset="0"/>
                        </a:rPr>
                        <a:t>图像传输</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图像和图形传输</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图像传输</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图像和图形传输</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356360">
                <a:tc>
                  <a:txBody>
                    <a:bodyPr/>
                    <a:lstStyle/>
                    <a:p>
                      <a:r>
                        <a:rPr lang="zh-CN" altLang="en-US" sz="700">
                          <a:solidFill>
                            <a:srgbClr val="454545"/>
                          </a:solidFill>
                          <a:effectLst/>
                          <a:latin typeface="Verdana" panose="020B0604030504040204" pitchFamily="34" charset="0"/>
                        </a:rPr>
                        <a:t>视频播放支持</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sz="700">
                          <a:solidFill>
                            <a:srgbClr val="454545"/>
                          </a:solidFill>
                          <a:effectLst/>
                          <a:latin typeface="Verdana" panose="020B0604030504040204" pitchFamily="34" charset="0"/>
                        </a:rPr>
                        <a:t>GPU</a:t>
                      </a:r>
                      <a:r>
                        <a:rPr lang="zh-CN" altLang="en-US" sz="700">
                          <a:solidFill>
                            <a:srgbClr val="454545"/>
                          </a:solidFill>
                          <a:effectLst/>
                          <a:latin typeface="Verdana" panose="020B0604030504040204" pitchFamily="34" charset="0"/>
                        </a:rPr>
                        <a:t>加速支持</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不能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sz="700">
                          <a:solidFill>
                            <a:srgbClr val="454545"/>
                          </a:solidFill>
                          <a:effectLst/>
                          <a:latin typeface="Verdana" panose="020B0604030504040204" pitchFamily="34" charset="0"/>
                        </a:rPr>
                        <a:t>GPU</a:t>
                      </a:r>
                      <a:r>
                        <a:rPr lang="zh-CN" altLang="en-US" sz="700">
                          <a:solidFill>
                            <a:srgbClr val="454545"/>
                          </a:solidFill>
                          <a:effectLst/>
                          <a:latin typeface="Verdana" panose="020B0604030504040204" pitchFamily="34" charset="0"/>
                        </a:rPr>
                        <a:t>加速支持</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468894">
                <a:tc>
                  <a:txBody>
                    <a:bodyPr/>
                    <a:lstStyle/>
                    <a:p>
                      <a:r>
                        <a:rPr lang="zh-CN" altLang="en-US" sz="700">
                          <a:solidFill>
                            <a:srgbClr val="454545"/>
                          </a:solidFill>
                          <a:effectLst/>
                          <a:latin typeface="Verdana" panose="020B0604030504040204" pitchFamily="34" charset="0"/>
                        </a:rPr>
                        <a:t>音频传输</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双向语音可以控制</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不能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双向语音可以控制</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693963">
                <a:tc>
                  <a:txBody>
                    <a:bodyPr/>
                    <a:lstStyle/>
                    <a:p>
                      <a:r>
                        <a:rPr lang="zh-CN" altLang="en-US" sz="700">
                          <a:solidFill>
                            <a:srgbClr val="454545"/>
                          </a:solidFill>
                          <a:effectLst/>
                          <a:latin typeface="Verdana" panose="020B0604030504040204" pitchFamily="34" charset="0"/>
                        </a:rPr>
                        <a:t>鼠标控制</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客户端服务器都可以控制</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服务器端控制</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服务器端控制</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581429">
                <a:tc>
                  <a:txBody>
                    <a:bodyPr/>
                    <a:lstStyle/>
                    <a:p>
                      <a:r>
                        <a:rPr lang="en-US" sz="700">
                          <a:solidFill>
                            <a:srgbClr val="454545"/>
                          </a:solidFill>
                          <a:effectLst/>
                          <a:latin typeface="Verdana" panose="020B0604030504040204" pitchFamily="34" charset="0"/>
                        </a:rPr>
                        <a:t>USB</a:t>
                      </a:r>
                      <a:r>
                        <a:rPr lang="zh-CN" altLang="en-US" sz="700">
                          <a:solidFill>
                            <a:srgbClr val="454545"/>
                          </a:solidFill>
                          <a:effectLst/>
                          <a:latin typeface="Verdana" panose="020B0604030504040204" pitchFamily="34" charset="0"/>
                        </a:rPr>
                        <a:t>传输</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altLang="zh-CN" sz="700">
                          <a:solidFill>
                            <a:srgbClr val="454545"/>
                          </a:solidFill>
                          <a:effectLst/>
                          <a:latin typeface="Verdana" panose="020B0604030504040204" pitchFamily="34" charset="0"/>
                        </a:rPr>
                        <a:t>USB</a:t>
                      </a:r>
                      <a:r>
                        <a:rPr lang="zh-CN" altLang="en-US" sz="700">
                          <a:solidFill>
                            <a:srgbClr val="454545"/>
                          </a:solidFill>
                          <a:effectLst/>
                          <a:latin typeface="Verdana" panose="020B0604030504040204" pitchFamily="34" charset="0"/>
                        </a:rPr>
                        <a:t>可以通过网络传输</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anose="020B0604030504040204" pitchFamily="34" charset="0"/>
                        </a:rPr>
                        <a:t>不能</a:t>
                      </a:r>
                      <a:endParaRPr lang="zh-CN" altLang="en-US" sz="70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altLang="zh-CN" sz="700" dirty="0">
                          <a:solidFill>
                            <a:srgbClr val="454545"/>
                          </a:solidFill>
                          <a:effectLst/>
                          <a:latin typeface="Verdana" panose="020B0604030504040204" pitchFamily="34" charset="0"/>
                        </a:rPr>
                        <a:t>USB</a:t>
                      </a:r>
                      <a:r>
                        <a:rPr lang="zh-CN" altLang="en-US" sz="700" dirty="0">
                          <a:solidFill>
                            <a:srgbClr val="454545"/>
                          </a:solidFill>
                          <a:effectLst/>
                          <a:latin typeface="Verdana" panose="020B0604030504040204" pitchFamily="34" charset="0"/>
                        </a:rPr>
                        <a:t>可以通过网络传输</a:t>
                      </a:r>
                      <a:endParaRPr lang="zh-CN" altLang="en-US" sz="700" dirty="0">
                        <a:solidFill>
                          <a:srgbClr val="454545"/>
                        </a:solidFill>
                        <a:effectLst/>
                        <a:latin typeface="Verdana" panose="020B0604030504040204"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bl>
          </a:graphicData>
        </a:graphic>
      </p:graphicFrame>
      <p:sp>
        <p:nvSpPr>
          <p:cNvPr id="7" name="Rectangle 6"/>
          <p:cNvSpPr/>
          <p:nvPr/>
        </p:nvSpPr>
        <p:spPr>
          <a:xfrm>
            <a:off x="935355" y="676910"/>
            <a:ext cx="9495155" cy="645160"/>
          </a:xfrm>
          <a:prstGeom prst="rect">
            <a:avLst/>
          </a:prstGeom>
        </p:spPr>
        <p:txBody>
          <a:bodyPr wrap="square">
            <a:spAutoFit/>
          </a:bodyPr>
          <a:lstStyle/>
          <a:p>
            <a:r>
              <a:rPr lang="zh-CN" altLang="en-US" dirty="0">
                <a:solidFill>
                  <a:srgbClr val="4B4B4B"/>
                </a:solidFill>
                <a:latin typeface="Verdana" panose="020B0604030504040204" pitchFamily="34" charset="0"/>
              </a:rPr>
              <a:t>目前常用的协议有</a:t>
            </a:r>
            <a:r>
              <a:rPr lang="en-US" altLang="zh-CN" dirty="0">
                <a:solidFill>
                  <a:srgbClr val="4B4B4B"/>
                </a:solidFill>
                <a:latin typeface="Verdana" panose="020B0604030504040204" pitchFamily="34" charset="0"/>
              </a:rPr>
              <a:t>VNC/SPICE/RDP</a:t>
            </a:r>
            <a:r>
              <a:rPr lang="zh-CN" altLang="en-US" dirty="0">
                <a:solidFill>
                  <a:srgbClr val="4B4B4B"/>
                </a:solidFill>
                <a:latin typeface="Verdana" panose="020B0604030504040204" pitchFamily="34" charset="0"/>
              </a:rPr>
              <a:t>三种，就在这里做一个简单的介绍。</a:t>
            </a:r>
            <a:endParaRPr lang="zh-CN" altLang="en-US" dirty="0">
              <a:solidFill>
                <a:srgbClr val="4B4B4B"/>
              </a:solidFill>
              <a:latin typeface="Verdana" panose="020B0604030504040204" pitchFamily="34" charset="0"/>
            </a:endParaRPr>
          </a:p>
          <a:p>
            <a:r>
              <a:rPr lang="zh-CN" altLang="en-US" dirty="0">
                <a:solidFill>
                  <a:srgbClr val="4B4B4B"/>
                </a:solidFill>
                <a:latin typeface="Verdana" panose="020B0604030504040204" pitchFamily="34" charset="0"/>
              </a:rPr>
              <a:t>三种协议的对比</a:t>
            </a:r>
            <a:endParaRPr lang="zh-CN" altLang="en-US" b="0" i="0" dirty="0">
              <a:solidFill>
                <a:srgbClr val="4B4B4B"/>
              </a:solidFill>
              <a:effectLst/>
              <a:latin typeface="Verdana" panose="020B060403050404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a:t>D</a:t>
            </a:r>
            <a:r>
              <a:rPr lang="sv-SE" b="1" dirty="0" smtClean="0"/>
              <a:t>ocker</a:t>
            </a:r>
            <a:r>
              <a:rPr lang="sv-SE" b="1" dirty="0"/>
              <a:t>原理解析 </a:t>
            </a:r>
            <a:r>
              <a:rPr lang="sv-SE" b="1" dirty="0" smtClean="0"/>
              <a:t>提高篇</a:t>
            </a:r>
            <a:endParaRPr lang="en-US" dirty="0"/>
          </a:p>
        </p:txBody>
      </p:sp>
      <p:sp>
        <p:nvSpPr>
          <p:cNvPr id="3" name="Content Placeholder 2"/>
          <p:cNvSpPr>
            <a:spLocks noGrp="1"/>
          </p:cNvSpPr>
          <p:nvPr>
            <p:ph idx="1"/>
          </p:nvPr>
        </p:nvSpPr>
        <p:spPr>
          <a:xfrm>
            <a:off x="838200" y="1825624"/>
            <a:ext cx="11152695" cy="5032375"/>
          </a:xfrm>
        </p:spPr>
        <p:txBody>
          <a:bodyPr>
            <a:normAutofit fontScale="77500" lnSpcReduction="20000"/>
          </a:bodyPr>
          <a:lstStyle/>
          <a:p>
            <a:pPr marL="0" indent="0">
              <a:buNone/>
            </a:pPr>
            <a:r>
              <a:rPr lang="en-US" dirty="0"/>
              <a:t>D</a:t>
            </a:r>
            <a:r>
              <a:rPr lang="en-US" dirty="0" smtClean="0"/>
              <a:t>ocker</a:t>
            </a:r>
            <a:r>
              <a:rPr lang="zh-CN" altLang="en-US" dirty="0"/>
              <a:t>是一个内核的搬运</a:t>
            </a:r>
            <a:r>
              <a:rPr lang="zh-CN" altLang="en-US" dirty="0" smtClean="0"/>
              <a:t>工</a:t>
            </a:r>
            <a:endParaRPr lang="en-US" altLang="zh-CN" dirty="0" smtClean="0"/>
          </a:p>
          <a:p>
            <a:pPr marL="0" indent="0">
              <a:buNone/>
            </a:pPr>
            <a:endParaRPr lang="zh-CN" altLang="en-US" dirty="0"/>
          </a:p>
          <a:p>
            <a:r>
              <a:rPr lang="zh-CN" altLang="en-US" dirty="0" smtClean="0"/>
              <a:t>从</a:t>
            </a:r>
            <a:r>
              <a:rPr lang="zh-CN" altLang="en-US" dirty="0"/>
              <a:t>进程被制造的步骤可以看出，进程大部分资源和父进程共享，如果需要制造一个看起来像虚拟机的进程，我们需要比普通的进程多做几步。</a:t>
            </a:r>
            <a:endParaRPr lang="zh-CN" altLang="en-US" dirty="0"/>
          </a:p>
          <a:p>
            <a:r>
              <a:rPr lang="zh-CN" altLang="en-US" dirty="0"/>
              <a:t>可以自定义</a:t>
            </a:r>
            <a:r>
              <a:rPr lang="en-US" altLang="zh-CN" dirty="0" err="1"/>
              <a:t>rootfs</a:t>
            </a:r>
            <a:r>
              <a:rPr lang="zh-CN" altLang="en-US" dirty="0"/>
              <a:t>，比如我们把整个</a:t>
            </a:r>
            <a:r>
              <a:rPr lang="en-US" altLang="zh-CN" dirty="0" err="1"/>
              <a:t>ubuntu</a:t>
            </a:r>
            <a:r>
              <a:rPr lang="zh-CN" altLang="en-US" dirty="0"/>
              <a:t>发行版的可执行文件以及其他文件系统都放在目录</a:t>
            </a:r>
            <a:r>
              <a:rPr lang="en-US" altLang="zh-CN" dirty="0"/>
              <a:t>/home/admin/</a:t>
            </a:r>
            <a:r>
              <a:rPr lang="en-US" altLang="zh-CN" dirty="0" err="1"/>
              <a:t>ubuntu</a:t>
            </a:r>
            <a:r>
              <a:rPr lang="en-US" altLang="zh-CN" dirty="0"/>
              <a:t>/ </a:t>
            </a:r>
            <a:r>
              <a:rPr lang="zh-CN" altLang="en-US" dirty="0"/>
              <a:t>下，当我们重定义</a:t>
            </a:r>
            <a:r>
              <a:rPr lang="en-US" altLang="zh-CN" dirty="0" err="1"/>
              <a:t>rootfs</a:t>
            </a:r>
            <a:r>
              <a:rPr lang="en-US" altLang="zh-CN" dirty="0"/>
              <a:t> = /home/admin/</a:t>
            </a:r>
            <a:r>
              <a:rPr lang="en-US" altLang="zh-CN" dirty="0" err="1"/>
              <a:t>ubuntu</a:t>
            </a:r>
            <a:r>
              <a:rPr lang="en-US" altLang="zh-CN" dirty="0"/>
              <a:t> </a:t>
            </a:r>
            <a:r>
              <a:rPr lang="zh-CN" altLang="en-US" dirty="0"/>
              <a:t>后，则该文件地址被印射为 </a:t>
            </a:r>
            <a:r>
              <a:rPr lang="en-US" altLang="zh-CN" dirty="0"/>
              <a:t>"/"</a:t>
            </a:r>
            <a:endParaRPr lang="en-US" altLang="zh-CN" dirty="0"/>
          </a:p>
          <a:p>
            <a:r>
              <a:rPr lang="zh-CN" altLang="en-US" dirty="0"/>
              <a:t>把自身</a:t>
            </a:r>
            <a:r>
              <a:rPr lang="en-US" altLang="zh-CN" dirty="0" err="1"/>
              <a:t>pid</a:t>
            </a:r>
            <a:r>
              <a:rPr lang="en-US" altLang="zh-CN" dirty="0"/>
              <a:t> </a:t>
            </a:r>
            <a:r>
              <a:rPr lang="zh-CN" altLang="en-US" dirty="0"/>
              <a:t>印射为</a:t>
            </a:r>
            <a:r>
              <a:rPr lang="en-US" altLang="zh-CN" dirty="0"/>
              <a:t>0</a:t>
            </a:r>
            <a:r>
              <a:rPr lang="zh-CN" altLang="en-US" dirty="0"/>
              <a:t>，并看不到其他任何的</a:t>
            </a:r>
            <a:r>
              <a:rPr lang="en-US" altLang="zh-CN" dirty="0" err="1"/>
              <a:t>pid</a:t>
            </a:r>
            <a:r>
              <a:rPr lang="zh-CN" altLang="en-US" dirty="0"/>
              <a:t>，这样自身的</a:t>
            </a:r>
            <a:r>
              <a:rPr lang="en-US" altLang="zh-CN" dirty="0" err="1"/>
              <a:t>pid</a:t>
            </a:r>
            <a:r>
              <a:rPr lang="zh-CN" altLang="en-US" dirty="0"/>
              <a:t>成为系统内唯一存在</a:t>
            </a:r>
            <a:r>
              <a:rPr lang="en-US" altLang="zh-CN" dirty="0" err="1"/>
              <a:t>pid</a:t>
            </a:r>
            <a:r>
              <a:rPr lang="zh-CN" altLang="en-US" dirty="0"/>
              <a:t>，看起来就像新启动了系统</a:t>
            </a:r>
            <a:endParaRPr lang="zh-CN" altLang="en-US" dirty="0"/>
          </a:p>
          <a:p>
            <a:r>
              <a:rPr lang="zh-CN" altLang="en-US" dirty="0"/>
              <a:t>用户名隔离，可以把用户名设置为“</a:t>
            </a:r>
            <a:r>
              <a:rPr lang="en-US" altLang="zh-CN" dirty="0"/>
              <a:t>root”</a:t>
            </a:r>
            <a:endParaRPr lang="en-US" altLang="zh-CN" dirty="0"/>
          </a:p>
          <a:p>
            <a:r>
              <a:rPr lang="en-US" altLang="zh-CN" dirty="0"/>
              <a:t>hostname</a:t>
            </a:r>
            <a:r>
              <a:rPr lang="zh-CN" altLang="en-US" dirty="0"/>
              <a:t>隔离，可以另取一个</a:t>
            </a:r>
            <a:r>
              <a:rPr lang="en-US" altLang="zh-CN" dirty="0"/>
              <a:t>hostname</a:t>
            </a:r>
            <a:r>
              <a:rPr lang="zh-CN" altLang="en-US" dirty="0"/>
              <a:t>，成为新启动进程的</a:t>
            </a:r>
            <a:r>
              <a:rPr lang="en-US" altLang="zh-CN" dirty="0"/>
              <a:t>hostname</a:t>
            </a:r>
            <a:endParaRPr lang="en-US" altLang="zh-CN" dirty="0"/>
          </a:p>
          <a:p>
            <a:r>
              <a:rPr lang="en-US" altLang="zh-CN" dirty="0"/>
              <a:t>IPC</a:t>
            </a:r>
            <a:r>
              <a:rPr lang="zh-CN" altLang="en-US" dirty="0"/>
              <a:t>隔离，隔离掉进程之间的互相通信</a:t>
            </a:r>
            <a:br>
              <a:rPr lang="zh-CN" altLang="en-US" dirty="0"/>
            </a:br>
            <a:endParaRPr lang="zh-CN" altLang="en-US" dirty="0"/>
          </a:p>
          <a:p>
            <a:r>
              <a:rPr lang="zh-CN" altLang="en-US" dirty="0"/>
              <a:t>网络隔离，隔离掉进程和主机之间的网</a:t>
            </a:r>
            <a:r>
              <a:rPr lang="zh-CN" altLang="en-US" dirty="0" smtClean="0"/>
              <a:t>络</a:t>
            </a:r>
            <a:endParaRPr lang="en-US" altLang="zh-CN" dirty="0" smtClean="0"/>
          </a:p>
          <a:p>
            <a:pPr marL="0" indent="0">
              <a:buNone/>
            </a:pPr>
            <a:r>
              <a:rPr lang="zh-CN" altLang="en-US" dirty="0"/>
              <a:t>如果做完这几步，至少在进程自身看来，和虚拟机执行环境上已经区别不大了，对应到</a:t>
            </a:r>
            <a:r>
              <a:rPr lang="en-US" altLang="zh-CN" dirty="0" err="1"/>
              <a:t>linux</a:t>
            </a:r>
            <a:r>
              <a:rPr lang="zh-CN" altLang="en-US" dirty="0"/>
              <a:t>系统中，这几个隔离需要的方法：</a:t>
            </a:r>
            <a:r>
              <a:rPr lang="en-US" altLang="zh-CN" dirty="0">
                <a:hlinkClick r:id="rId1"/>
              </a:rPr>
              <a:t>clone(2) - Linux manual page</a:t>
            </a:r>
            <a:endParaRPr lang="zh-CN" altLang="en-US" dirty="0"/>
          </a:p>
          <a:p>
            <a:endParaRPr lang="zh-CN" altLang="en-US" b="1" dirty="0"/>
          </a:p>
          <a:p>
            <a:endParaRPr lang="zh-CN" altLang="en-US" b="1" dirty="0"/>
          </a:p>
          <a:p>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a:t>D</a:t>
            </a:r>
            <a:r>
              <a:rPr lang="sv-SE" b="1" dirty="0" smtClean="0"/>
              <a:t>ocker</a:t>
            </a:r>
            <a:r>
              <a:rPr lang="sv-SE" b="1" dirty="0"/>
              <a:t>原理解析 </a:t>
            </a:r>
            <a:r>
              <a:rPr lang="sv-SE" b="1" dirty="0" smtClean="0"/>
              <a:t>提高篇</a:t>
            </a:r>
            <a:endParaRPr lang="en-US" dirty="0"/>
          </a:p>
        </p:txBody>
      </p:sp>
      <p:sp>
        <p:nvSpPr>
          <p:cNvPr id="3" name="Content Placeholder 2"/>
          <p:cNvSpPr>
            <a:spLocks noGrp="1"/>
          </p:cNvSpPr>
          <p:nvPr>
            <p:ph idx="1"/>
          </p:nvPr>
        </p:nvSpPr>
        <p:spPr>
          <a:xfrm>
            <a:off x="838200" y="1825625"/>
            <a:ext cx="11152695" cy="4669444"/>
          </a:xfrm>
        </p:spPr>
        <p:txBody>
          <a:bodyPr>
            <a:normAutofit/>
          </a:bodyPr>
          <a:lstStyle/>
          <a:p>
            <a:pPr marL="0" indent="0">
              <a:buNone/>
            </a:pPr>
            <a:r>
              <a:rPr lang="zh-CN" altLang="en-US" dirty="0"/>
              <a:t>虽</a:t>
            </a:r>
            <a:r>
              <a:rPr lang="zh-CN" altLang="en-US" dirty="0" smtClean="0"/>
              <a:t>然</a:t>
            </a:r>
            <a:r>
              <a:rPr lang="en-US" altLang="zh-CN" dirty="0" smtClean="0"/>
              <a:t>Docker</a:t>
            </a:r>
            <a:r>
              <a:rPr lang="zh-CN" altLang="en-US" dirty="0"/>
              <a:t>帮助我们准备好了</a:t>
            </a:r>
            <a:r>
              <a:rPr lang="en-US" altLang="zh-CN" dirty="0" err="1"/>
              <a:t>rootfs</a:t>
            </a:r>
            <a:r>
              <a:rPr lang="zh-CN" altLang="en-US" dirty="0"/>
              <a:t>地址，镜像里面的文件，以及各种资源隔离的配置，但是在启动一个容器的时候，它只是调用系统中早已内置的可以隔离资源的方法，而</a:t>
            </a:r>
            <a:r>
              <a:rPr lang="en-US" altLang="zh-CN" dirty="0"/>
              <a:t>kernel</a:t>
            </a:r>
            <a:r>
              <a:rPr lang="zh-CN" altLang="en-US" dirty="0"/>
              <a:t>支持这些方法，也是在创建进程的方法上做了一层资源隔离的扩展而已。</a:t>
            </a:r>
            <a:endParaRPr lang="zh-CN" altLang="en-US" dirty="0"/>
          </a:p>
          <a:p>
            <a:pPr marL="0" indent="0">
              <a:buNone/>
            </a:pPr>
            <a:r>
              <a:rPr lang="zh-CN" altLang="en-US" dirty="0"/>
              <a:t>这就解释</a:t>
            </a:r>
            <a:r>
              <a:rPr lang="zh-CN" altLang="en-US" dirty="0" smtClean="0"/>
              <a:t>了</a:t>
            </a:r>
            <a:r>
              <a:rPr lang="en-US" altLang="zh-CN" dirty="0" smtClean="0"/>
              <a:t>Docker</a:t>
            </a:r>
            <a:r>
              <a:rPr lang="zh-CN" altLang="en-US" dirty="0"/>
              <a:t>两个特性：</a:t>
            </a:r>
            <a:endParaRPr lang="zh-CN" altLang="en-US" dirty="0"/>
          </a:p>
          <a:p>
            <a:r>
              <a:rPr lang="zh-CN" altLang="en-US" dirty="0"/>
              <a:t>启动速度快，因为本质来说容器和进程差别没有想象中的大，共享了很多代码，流程也差的不多</a:t>
            </a:r>
            <a:endParaRPr lang="zh-CN" altLang="en-US" dirty="0"/>
          </a:p>
          <a:p>
            <a:r>
              <a:rPr lang="en-US" altLang="zh-CN" dirty="0" smtClean="0"/>
              <a:t>Linux</a:t>
            </a:r>
            <a:r>
              <a:rPr lang="zh-CN" altLang="en-US" dirty="0"/>
              <a:t>内核版本有最低的要求，因为</a:t>
            </a:r>
            <a:r>
              <a:rPr lang="en-US" altLang="zh-CN" dirty="0" err="1"/>
              <a:t>linux</a:t>
            </a:r>
            <a:r>
              <a:rPr lang="zh-CN" altLang="en-US" dirty="0"/>
              <a:t>是在某个版本后开始支持隔离特性</a:t>
            </a:r>
            <a:endParaRPr lang="zh-CN" altLang="en-US" dirty="0"/>
          </a:p>
          <a:p>
            <a:endParaRPr lang="zh-CN" altLang="en-US" b="1" dirty="0"/>
          </a:p>
          <a:p>
            <a:endParaRPr lang="zh-CN" altLang="en-US" b="1" dirty="0"/>
          </a:p>
          <a:p>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a:t>D</a:t>
            </a:r>
            <a:r>
              <a:rPr lang="sv-SE" b="1" dirty="0" smtClean="0"/>
              <a:t>ocker</a:t>
            </a:r>
            <a:r>
              <a:rPr lang="sv-SE" b="1" dirty="0"/>
              <a:t>原理解析 </a:t>
            </a:r>
            <a:r>
              <a:rPr lang="sv-SE" b="1" dirty="0" smtClean="0"/>
              <a:t>提高篇</a:t>
            </a:r>
            <a:endParaRPr lang="en-US" dirty="0"/>
          </a:p>
        </p:txBody>
      </p:sp>
      <p:sp>
        <p:nvSpPr>
          <p:cNvPr id="3" name="Content Placeholder 2"/>
          <p:cNvSpPr>
            <a:spLocks noGrp="1"/>
          </p:cNvSpPr>
          <p:nvPr>
            <p:ph idx="1"/>
          </p:nvPr>
        </p:nvSpPr>
        <p:spPr>
          <a:xfrm>
            <a:off x="838200" y="1825625"/>
            <a:ext cx="11152695" cy="4669444"/>
          </a:xfrm>
        </p:spPr>
        <p:txBody>
          <a:bodyPr>
            <a:normAutofit fontScale="92500" lnSpcReduction="20000"/>
          </a:bodyPr>
          <a:lstStyle/>
          <a:p>
            <a:pPr marL="0" indent="0">
              <a:buNone/>
            </a:pPr>
            <a:r>
              <a:rPr lang="zh-CN" altLang="en-US" dirty="0"/>
              <a:t>容器内创建进程 </a:t>
            </a:r>
            <a:r>
              <a:rPr lang="en-US" altLang="zh-CN" dirty="0"/>
              <a:t>--- </a:t>
            </a:r>
            <a:r>
              <a:rPr lang="en-US" dirty="0"/>
              <a:t>Think a step </a:t>
            </a:r>
            <a:r>
              <a:rPr lang="en-US" dirty="0" smtClean="0"/>
              <a:t>further</a:t>
            </a:r>
            <a:endParaRPr lang="en-US" dirty="0" smtClean="0"/>
          </a:p>
          <a:p>
            <a:r>
              <a:rPr lang="zh-CN" altLang="en-US" dirty="0"/>
              <a:t>内核开发者实现了容器的资源隔离一系列隔离后，内核开发者就不需要为容器内创建进程单独再做任何多余的工作了。</a:t>
            </a:r>
            <a:endParaRPr lang="zh-CN" altLang="en-US" dirty="0"/>
          </a:p>
          <a:p>
            <a:r>
              <a:rPr lang="zh-CN" altLang="en-US" dirty="0"/>
              <a:t>在</a:t>
            </a:r>
            <a:r>
              <a:rPr lang="en-US" altLang="zh-CN" dirty="0"/>
              <a:t>fork</a:t>
            </a:r>
            <a:r>
              <a:rPr lang="zh-CN" altLang="en-US" dirty="0"/>
              <a:t>方法中，第一步就是继承父进程的一切，而这一切包含了父进程已有的资源隔离，所以容器进程创建的进程天然继承容器所有的一切资源隔离 </a:t>
            </a:r>
            <a:r>
              <a:rPr lang="en-US" altLang="zh-CN" dirty="0"/>
              <a:t>------ </a:t>
            </a:r>
            <a:r>
              <a:rPr lang="zh-CN" altLang="en-US" dirty="0"/>
              <a:t>就和虚拟机的</a:t>
            </a:r>
            <a:r>
              <a:rPr lang="en-US" altLang="zh-CN" dirty="0" err="1"/>
              <a:t>pid</a:t>
            </a:r>
            <a:r>
              <a:rPr lang="en-US" altLang="zh-CN" dirty="0"/>
              <a:t> = 0 </a:t>
            </a:r>
            <a:r>
              <a:rPr lang="zh-CN" altLang="en-US" dirty="0"/>
              <a:t>的进程创建子进程所拥有的一</a:t>
            </a:r>
            <a:r>
              <a:rPr lang="zh-CN" altLang="en-US" dirty="0" smtClean="0"/>
              <a:t>样</a:t>
            </a:r>
            <a:endParaRPr lang="en-US" altLang="zh-CN" dirty="0" smtClean="0"/>
          </a:p>
          <a:p>
            <a:r>
              <a:rPr lang="en-US" dirty="0" err="1"/>
              <a:t>docker</a:t>
            </a:r>
            <a:r>
              <a:rPr lang="en-US" dirty="0"/>
              <a:t> </a:t>
            </a:r>
            <a:r>
              <a:rPr lang="zh-CN" altLang="en-US" dirty="0"/>
              <a:t>其实真正想做的事情是把资源隔离的接口标准化（最新的版本里</a:t>
            </a:r>
            <a:r>
              <a:rPr lang="en-US" dirty="0"/>
              <a:t>windows</a:t>
            </a:r>
            <a:r>
              <a:rPr lang="zh-CN" altLang="en-US" dirty="0"/>
              <a:t>的接口也被抽象到了</a:t>
            </a:r>
            <a:r>
              <a:rPr lang="en-US" dirty="0" err="1"/>
              <a:t>docker</a:t>
            </a:r>
            <a:r>
              <a:rPr lang="zh-CN" altLang="en-US" dirty="0"/>
              <a:t>自己的体系），严格说它是所有相似资源隔离的一层抽象和搬运工</a:t>
            </a:r>
            <a:endParaRPr lang="zh-CN" altLang="en-US" dirty="0"/>
          </a:p>
          <a:p>
            <a:r>
              <a:rPr lang="en-US" dirty="0" err="1"/>
              <a:t>docker</a:t>
            </a:r>
            <a:r>
              <a:rPr lang="en-US" dirty="0"/>
              <a:t> </a:t>
            </a:r>
            <a:r>
              <a:rPr lang="zh-CN" altLang="en-US" dirty="0"/>
              <a:t>镜像很小的优势，主要是靠</a:t>
            </a:r>
            <a:r>
              <a:rPr lang="en-US" dirty="0"/>
              <a:t>AUFS</a:t>
            </a:r>
            <a:r>
              <a:rPr lang="zh-CN" altLang="en-US" dirty="0"/>
              <a:t>实现</a:t>
            </a:r>
            <a:r>
              <a:rPr lang="zh-CN" altLang="en-US" dirty="0" smtClean="0"/>
              <a:t>的</a:t>
            </a:r>
            <a:endParaRPr lang="en-US" altLang="zh-CN" dirty="0" smtClean="0"/>
          </a:p>
          <a:p>
            <a:pPr marL="0" indent="0">
              <a:buNone/>
            </a:pPr>
            <a:endParaRPr lang="en-US" altLang="zh-CN" dirty="0"/>
          </a:p>
          <a:p>
            <a:pPr marL="0" indent="0">
              <a:buNone/>
            </a:pPr>
            <a:r>
              <a:rPr lang="zh-CN" altLang="en-US" dirty="0"/>
              <a:t>代码托管、</a:t>
            </a:r>
            <a:r>
              <a:rPr lang="en-US" altLang="zh-CN" dirty="0" err="1"/>
              <a:t>docker</a:t>
            </a:r>
            <a:r>
              <a:rPr lang="zh-CN" altLang="en-US" dirty="0"/>
              <a:t>持续集成部署以及虚拟主机</a:t>
            </a:r>
            <a:endParaRPr lang="en-US" altLang="zh-CN" dirty="0" smtClean="0"/>
          </a:p>
          <a:p>
            <a:pPr marL="0" indent="0">
              <a:buNone/>
            </a:pPr>
            <a:r>
              <a:rPr lang="en-US" altLang="zh-CN" dirty="0" smtClean="0"/>
              <a:t>http</a:t>
            </a:r>
            <a:r>
              <a:rPr lang="en-US" altLang="zh-CN" dirty="0"/>
              <a:t>://www.golinuxhub.com/2014/03/step-by-step-linux-boot-process.html</a:t>
            </a:r>
            <a:endParaRPr lang="zh-CN" altLang="en-US" dirty="0"/>
          </a:p>
          <a:p>
            <a:endParaRPr lang="en-US" b="1"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blog.hellosanta.com.tw/sites/default/files/server/docker-flow_0.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48326" y="1380322"/>
            <a:ext cx="5715000" cy="46005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467"/>
            <a:ext cx="10515600" cy="756665"/>
          </a:xfrm>
        </p:spPr>
        <p:txBody>
          <a:bodyPr/>
          <a:lstStyle/>
          <a:p>
            <a:r>
              <a:rPr lang="zh-CN" altLang="en-US" dirty="0"/>
              <a:t>八个</a:t>
            </a:r>
            <a:r>
              <a:rPr lang="en-US" altLang="zh-CN" dirty="0"/>
              <a:t>Docker</a:t>
            </a:r>
            <a:r>
              <a:rPr lang="zh-CN" altLang="en-US" dirty="0"/>
              <a:t>的真实应用场</a:t>
            </a:r>
            <a:r>
              <a:rPr lang="zh-CN" altLang="en-US" dirty="0" smtClean="0"/>
              <a:t>景</a:t>
            </a:r>
            <a:endParaRPr lang="en-US" dirty="0"/>
          </a:p>
        </p:txBody>
      </p:sp>
      <p:pic>
        <p:nvPicPr>
          <p:cNvPr id="10242" name="Picture 2" descr="docker-use-cases.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38000" y="1480009"/>
            <a:ext cx="8934450" cy="50768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467"/>
            <a:ext cx="10515600" cy="756665"/>
          </a:xfrm>
        </p:spPr>
        <p:txBody>
          <a:bodyPr/>
          <a:lstStyle/>
          <a:p>
            <a:r>
              <a:rPr lang="zh-CN" altLang="en-US" dirty="0"/>
              <a:t>八个</a:t>
            </a:r>
            <a:r>
              <a:rPr lang="en-US" altLang="zh-CN" dirty="0"/>
              <a:t>Docker</a:t>
            </a:r>
            <a:r>
              <a:rPr lang="zh-CN" altLang="en-US" dirty="0"/>
              <a:t>的真实应用场</a:t>
            </a:r>
            <a:r>
              <a:rPr lang="zh-CN" altLang="en-US" dirty="0" smtClean="0"/>
              <a:t>景</a:t>
            </a:r>
            <a:endParaRPr lang="en-US" dirty="0"/>
          </a:p>
        </p:txBody>
      </p:sp>
      <p:sp>
        <p:nvSpPr>
          <p:cNvPr id="5" name="Rectangle 4"/>
          <p:cNvSpPr/>
          <p:nvPr/>
        </p:nvSpPr>
        <p:spPr>
          <a:xfrm>
            <a:off x="188535" y="770947"/>
            <a:ext cx="11877773" cy="1600438"/>
          </a:xfrm>
          <a:prstGeom prst="rect">
            <a:avLst/>
          </a:prstGeom>
        </p:spPr>
        <p:txBody>
          <a:bodyPr wrap="square">
            <a:spAutoFit/>
          </a:bodyPr>
          <a:lstStyle/>
          <a:p>
            <a:r>
              <a:rPr lang="en-US" altLang="zh-CN" sz="1400" dirty="0">
                <a:solidFill>
                  <a:srgbClr val="333333"/>
                </a:solidFill>
                <a:latin typeface="Helvetica Neue"/>
              </a:rPr>
              <a:t>1. </a:t>
            </a:r>
            <a:r>
              <a:rPr lang="zh-CN" altLang="en-US" sz="1400" dirty="0">
                <a:solidFill>
                  <a:srgbClr val="333333"/>
                </a:solidFill>
                <a:latin typeface="Helvetica Neue"/>
              </a:rPr>
              <a:t>简化配置</a:t>
            </a:r>
            <a:endParaRPr lang="zh-CN" altLang="en-US" sz="1400" dirty="0">
              <a:solidFill>
                <a:srgbClr val="333333"/>
              </a:solidFill>
              <a:latin typeface="Helvetica Neue"/>
            </a:endParaRPr>
          </a:p>
          <a:p>
            <a:r>
              <a:rPr lang="zh-CN" altLang="en-US" sz="1400" dirty="0">
                <a:solidFill>
                  <a:srgbClr val="666666"/>
                </a:solidFill>
                <a:latin typeface="Helvetica Neue"/>
              </a:rPr>
              <a:t>这是</a:t>
            </a:r>
            <a:r>
              <a:rPr lang="en-US" altLang="zh-CN" sz="1400" dirty="0">
                <a:solidFill>
                  <a:srgbClr val="666666"/>
                </a:solidFill>
                <a:latin typeface="Helvetica Neue"/>
              </a:rPr>
              <a:t>Docker</a:t>
            </a:r>
            <a:r>
              <a:rPr lang="zh-CN" altLang="en-US" sz="1400" dirty="0">
                <a:solidFill>
                  <a:srgbClr val="666666"/>
                </a:solidFill>
                <a:latin typeface="Helvetica Neue"/>
              </a:rPr>
              <a:t>公司宣传的</a:t>
            </a:r>
            <a:r>
              <a:rPr lang="en-US" altLang="zh-CN" sz="1400" dirty="0">
                <a:solidFill>
                  <a:srgbClr val="666666"/>
                </a:solidFill>
                <a:latin typeface="Helvetica Neue"/>
              </a:rPr>
              <a:t>Docker</a:t>
            </a:r>
            <a:r>
              <a:rPr lang="zh-CN" altLang="en-US" sz="1400" dirty="0">
                <a:solidFill>
                  <a:srgbClr val="666666"/>
                </a:solidFill>
                <a:latin typeface="Helvetica Neue"/>
              </a:rPr>
              <a:t>的主要使用场景</a:t>
            </a:r>
            <a:r>
              <a:rPr lang="zh-CN" altLang="en-US" sz="1400" dirty="0" smtClean="0">
                <a:solidFill>
                  <a:srgbClr val="666666"/>
                </a:solidFill>
                <a:latin typeface="Helvetica Neue"/>
              </a:rPr>
              <a:t>。它</a:t>
            </a:r>
            <a:r>
              <a:rPr lang="zh-CN" altLang="en-US" sz="1400" dirty="0">
                <a:solidFill>
                  <a:srgbClr val="666666"/>
                </a:solidFill>
                <a:latin typeface="Helvetica Neue"/>
              </a:rPr>
              <a:t>能让你将运行环境和配置放在代码中然后部署，同一个</a:t>
            </a:r>
            <a:r>
              <a:rPr lang="en-US" altLang="zh-CN" sz="1400" dirty="0">
                <a:solidFill>
                  <a:srgbClr val="666666"/>
                </a:solidFill>
                <a:latin typeface="Helvetica Neue"/>
              </a:rPr>
              <a:t>Docker</a:t>
            </a:r>
            <a:r>
              <a:rPr lang="zh-CN" altLang="en-US" sz="1400" dirty="0">
                <a:solidFill>
                  <a:srgbClr val="666666"/>
                </a:solidFill>
                <a:latin typeface="Helvetica Neue"/>
              </a:rPr>
              <a:t>的配置可以在不同的环境中使用，这样就降低了硬件要求和应用环境之间耦合度。</a:t>
            </a:r>
            <a:br>
              <a:rPr lang="zh-CN" altLang="en-US" sz="1400" dirty="0"/>
            </a:br>
            <a:r>
              <a:rPr lang="en-US" altLang="zh-CN" sz="1400" dirty="0">
                <a:solidFill>
                  <a:srgbClr val="333333"/>
                </a:solidFill>
                <a:latin typeface="Helvetica Neue"/>
              </a:rPr>
              <a:t>2. </a:t>
            </a:r>
            <a:r>
              <a:rPr lang="zh-CN" altLang="en-US" sz="1400" dirty="0">
                <a:solidFill>
                  <a:srgbClr val="333333"/>
                </a:solidFill>
                <a:latin typeface="Helvetica Neue"/>
              </a:rPr>
              <a:t>代码流水线（</a:t>
            </a:r>
            <a:r>
              <a:rPr lang="en-US" altLang="zh-CN" sz="1400" dirty="0">
                <a:solidFill>
                  <a:srgbClr val="333333"/>
                </a:solidFill>
                <a:latin typeface="Helvetica Neue"/>
              </a:rPr>
              <a:t>Code Pipeline</a:t>
            </a:r>
            <a:r>
              <a:rPr lang="zh-CN" altLang="en-US" sz="1400" dirty="0">
                <a:solidFill>
                  <a:srgbClr val="333333"/>
                </a:solidFill>
                <a:latin typeface="Helvetica Neue"/>
              </a:rPr>
              <a:t>）管理</a:t>
            </a:r>
            <a:endParaRPr lang="zh-CN" altLang="en-US" sz="1400" dirty="0">
              <a:solidFill>
                <a:srgbClr val="333333"/>
              </a:solidFill>
              <a:latin typeface="Helvetica Neue"/>
            </a:endParaRPr>
          </a:p>
          <a:p>
            <a:r>
              <a:rPr lang="en-US" altLang="zh-CN" sz="1400" dirty="0" smtClean="0">
                <a:solidFill>
                  <a:srgbClr val="666666"/>
                </a:solidFill>
                <a:latin typeface="Helvetica Neue"/>
              </a:rPr>
              <a:t>Docker</a:t>
            </a:r>
            <a:r>
              <a:rPr lang="zh-CN" altLang="en-US" sz="1400" dirty="0">
                <a:solidFill>
                  <a:srgbClr val="666666"/>
                </a:solidFill>
                <a:latin typeface="Helvetica Neue"/>
              </a:rPr>
              <a:t>给应用提供了一个从开发到上线均一致的环境，让代码的流水线变得简单不少。</a:t>
            </a:r>
            <a:br>
              <a:rPr lang="zh-CN" altLang="en-US" sz="1400" dirty="0"/>
            </a:br>
            <a:r>
              <a:rPr lang="en-US" altLang="zh-CN" sz="1400" dirty="0">
                <a:solidFill>
                  <a:srgbClr val="333333"/>
                </a:solidFill>
                <a:latin typeface="Helvetica Neue"/>
              </a:rPr>
              <a:t>3. </a:t>
            </a:r>
            <a:r>
              <a:rPr lang="zh-CN" altLang="en-US" sz="1400" dirty="0">
                <a:solidFill>
                  <a:srgbClr val="333333"/>
                </a:solidFill>
                <a:latin typeface="Helvetica Neue"/>
              </a:rPr>
              <a:t>提高开发效率</a:t>
            </a:r>
            <a:endParaRPr lang="zh-CN" altLang="en-US" sz="1400" dirty="0">
              <a:solidFill>
                <a:srgbClr val="333333"/>
              </a:solidFill>
              <a:latin typeface="Helvetica Neue"/>
            </a:endParaRPr>
          </a:p>
          <a:p>
            <a:r>
              <a:rPr lang="en-US" altLang="zh-CN" sz="1400" dirty="0" smtClean="0">
                <a:solidFill>
                  <a:srgbClr val="666666"/>
                </a:solidFill>
                <a:latin typeface="Helvetica Neue"/>
              </a:rPr>
              <a:t>Docker</a:t>
            </a:r>
            <a:r>
              <a:rPr lang="zh-CN" altLang="en-US" sz="1400" dirty="0">
                <a:solidFill>
                  <a:srgbClr val="666666"/>
                </a:solidFill>
                <a:latin typeface="Helvetica Neue"/>
              </a:rPr>
              <a:t>能提升开发者的开发效率。如果你想看一个详细一点的例子，可以参考</a:t>
            </a:r>
            <a:r>
              <a:rPr lang="en-US" altLang="zh-CN" sz="1400" dirty="0" err="1">
                <a:solidFill>
                  <a:srgbClr val="666666"/>
                </a:solidFill>
                <a:latin typeface="Helvetica Neue"/>
              </a:rPr>
              <a:t>Aater</a:t>
            </a:r>
            <a:r>
              <a:rPr lang="zh-CN" altLang="en-US" sz="1400" dirty="0">
                <a:solidFill>
                  <a:srgbClr val="666666"/>
                </a:solidFill>
                <a:latin typeface="Helvetica Neue"/>
              </a:rPr>
              <a:t>在</a:t>
            </a:r>
            <a:r>
              <a:rPr lang="en-US" altLang="zh-CN" sz="1400" dirty="0" err="1">
                <a:solidFill>
                  <a:srgbClr val="155FAA"/>
                </a:solidFill>
                <a:latin typeface="Helvetica Neue"/>
                <a:hlinkClick r:id="rId1"/>
              </a:rPr>
              <a:t>DevOpsDays</a:t>
            </a:r>
            <a:r>
              <a:rPr lang="en-US" altLang="zh-CN" sz="1400" dirty="0">
                <a:solidFill>
                  <a:srgbClr val="155FAA"/>
                </a:solidFill>
                <a:latin typeface="Helvetica Neue"/>
                <a:hlinkClick r:id="rId1"/>
              </a:rPr>
              <a:t> Austin 2014 </a:t>
            </a:r>
            <a:r>
              <a:rPr lang="zh-CN" altLang="en-US" sz="1400" dirty="0">
                <a:solidFill>
                  <a:srgbClr val="666666"/>
                </a:solidFill>
                <a:latin typeface="Helvetica Neue"/>
              </a:rPr>
              <a:t>大会或者是</a:t>
            </a:r>
            <a:r>
              <a:rPr lang="en-US" altLang="zh-CN" sz="1400" dirty="0" err="1">
                <a:solidFill>
                  <a:srgbClr val="666666"/>
                </a:solidFill>
                <a:latin typeface="Helvetica Neue"/>
              </a:rPr>
              <a:t>DockerCon</a:t>
            </a:r>
            <a:r>
              <a:rPr lang="zh-CN" altLang="en-US" sz="1400" dirty="0">
                <a:solidFill>
                  <a:srgbClr val="666666"/>
                </a:solidFill>
                <a:latin typeface="Helvetica Neue"/>
              </a:rPr>
              <a:t>上的演讲</a:t>
            </a:r>
            <a:r>
              <a:rPr lang="zh-CN" altLang="en-US" sz="1400" dirty="0" smtClean="0">
                <a:solidFill>
                  <a:srgbClr val="666666"/>
                </a:solidFill>
                <a:latin typeface="Helvetica Neue"/>
              </a:rPr>
              <a:t>。</a:t>
            </a:r>
            <a:endParaRPr lang="en-US" sz="1400" dirty="0"/>
          </a:p>
        </p:txBody>
      </p:sp>
      <p:sp>
        <p:nvSpPr>
          <p:cNvPr id="6" name="Rectangle 5"/>
          <p:cNvSpPr/>
          <p:nvPr/>
        </p:nvSpPr>
        <p:spPr>
          <a:xfrm>
            <a:off x="188535" y="2303149"/>
            <a:ext cx="11877773" cy="2031325"/>
          </a:xfrm>
          <a:prstGeom prst="rect">
            <a:avLst/>
          </a:prstGeom>
        </p:spPr>
        <p:txBody>
          <a:bodyPr wrap="square">
            <a:spAutoFit/>
          </a:bodyPr>
          <a:lstStyle/>
          <a:p>
            <a:r>
              <a:rPr lang="en-US" altLang="zh-CN" sz="1400" dirty="0">
                <a:solidFill>
                  <a:srgbClr val="333333"/>
                </a:solidFill>
                <a:latin typeface="Helvetica Neue"/>
              </a:rPr>
              <a:t>4. </a:t>
            </a:r>
            <a:r>
              <a:rPr lang="zh-CN" altLang="en-US" sz="1400" dirty="0">
                <a:solidFill>
                  <a:srgbClr val="333333"/>
                </a:solidFill>
                <a:latin typeface="Helvetica Neue"/>
              </a:rPr>
              <a:t>隔离应用</a:t>
            </a:r>
            <a:endParaRPr lang="zh-CN" altLang="en-US" sz="1400" dirty="0">
              <a:solidFill>
                <a:srgbClr val="333333"/>
              </a:solidFill>
              <a:latin typeface="Helvetica Neue"/>
            </a:endParaRPr>
          </a:p>
          <a:p>
            <a:r>
              <a:rPr lang="zh-CN" altLang="en-US" sz="1400" dirty="0" smtClean="0">
                <a:solidFill>
                  <a:srgbClr val="666666"/>
                </a:solidFill>
                <a:latin typeface="Helvetica Neue"/>
              </a:rPr>
              <a:t>我</a:t>
            </a:r>
            <a:r>
              <a:rPr lang="zh-CN" altLang="en-US" sz="1400" dirty="0">
                <a:solidFill>
                  <a:srgbClr val="666666"/>
                </a:solidFill>
                <a:latin typeface="Helvetica Neue"/>
              </a:rPr>
              <a:t>们经常需要考虑两点，一是因为要降低成本而进行服务器整合，二是将一个整体式的应用拆分成松耦合的单个服务（译者注：微服务架构）。如果你想了解为什么松耦合的应用这么重要，请参考</a:t>
            </a:r>
            <a:r>
              <a:rPr lang="en-US" altLang="zh-CN" sz="1400" dirty="0">
                <a:solidFill>
                  <a:srgbClr val="666666"/>
                </a:solidFill>
                <a:latin typeface="Helvetica Neue"/>
              </a:rPr>
              <a:t>Steve </a:t>
            </a:r>
            <a:r>
              <a:rPr lang="en-US" altLang="zh-CN" sz="1400" dirty="0" err="1">
                <a:solidFill>
                  <a:srgbClr val="666666"/>
                </a:solidFill>
                <a:latin typeface="Helvetica Neue"/>
              </a:rPr>
              <a:t>Yege</a:t>
            </a:r>
            <a:r>
              <a:rPr lang="zh-CN" altLang="en-US" sz="1400" dirty="0">
                <a:solidFill>
                  <a:srgbClr val="666666"/>
                </a:solidFill>
                <a:latin typeface="Helvetica Neue"/>
              </a:rPr>
              <a:t>的</a:t>
            </a:r>
            <a:r>
              <a:rPr lang="zh-CN" altLang="en-US" sz="1400" dirty="0">
                <a:solidFill>
                  <a:srgbClr val="155FAA"/>
                </a:solidFill>
                <a:latin typeface="Helvetica Neue"/>
                <a:hlinkClick r:id="rId2"/>
              </a:rPr>
              <a:t>这篇论文</a:t>
            </a:r>
            <a:r>
              <a:rPr lang="zh-CN" altLang="en-US" sz="1400" dirty="0">
                <a:solidFill>
                  <a:srgbClr val="666666"/>
                </a:solidFill>
                <a:latin typeface="Helvetica Neue"/>
              </a:rPr>
              <a:t>，文中将</a:t>
            </a:r>
            <a:r>
              <a:rPr lang="en-US" altLang="zh-CN" sz="1400" dirty="0">
                <a:solidFill>
                  <a:srgbClr val="666666"/>
                </a:solidFill>
                <a:latin typeface="Helvetica Neue"/>
              </a:rPr>
              <a:t>Google</a:t>
            </a:r>
            <a:r>
              <a:rPr lang="zh-CN" altLang="en-US" sz="1400" dirty="0">
                <a:solidFill>
                  <a:srgbClr val="666666"/>
                </a:solidFill>
                <a:latin typeface="Helvetica Neue"/>
              </a:rPr>
              <a:t>和亚马逊做了比较。</a:t>
            </a:r>
            <a:br>
              <a:rPr lang="zh-CN" altLang="en-US" sz="1400" dirty="0"/>
            </a:br>
            <a:r>
              <a:rPr lang="en-US" altLang="zh-CN" sz="1400" dirty="0">
                <a:solidFill>
                  <a:srgbClr val="333333"/>
                </a:solidFill>
                <a:latin typeface="Helvetica Neue"/>
              </a:rPr>
              <a:t>5. </a:t>
            </a:r>
            <a:r>
              <a:rPr lang="zh-CN" altLang="en-US" sz="1400" dirty="0">
                <a:solidFill>
                  <a:srgbClr val="333333"/>
                </a:solidFill>
                <a:latin typeface="Helvetica Neue"/>
              </a:rPr>
              <a:t>整合服务器</a:t>
            </a:r>
            <a:endParaRPr lang="zh-CN" altLang="en-US" sz="1400" dirty="0">
              <a:solidFill>
                <a:srgbClr val="333333"/>
              </a:solidFill>
              <a:latin typeface="Helvetica Neue"/>
            </a:endParaRPr>
          </a:p>
          <a:p>
            <a:r>
              <a:rPr lang="en-US" altLang="zh-CN" sz="1400" dirty="0" smtClean="0">
                <a:solidFill>
                  <a:srgbClr val="666666"/>
                </a:solidFill>
                <a:latin typeface="Helvetica Neue"/>
              </a:rPr>
              <a:t>Docker</a:t>
            </a:r>
            <a:r>
              <a:rPr lang="zh-CN" altLang="en-US" sz="1400" dirty="0">
                <a:solidFill>
                  <a:srgbClr val="666666"/>
                </a:solidFill>
                <a:latin typeface="Helvetica Neue"/>
              </a:rPr>
              <a:t>隔离应用的能力使得</a:t>
            </a:r>
            <a:r>
              <a:rPr lang="en-US" altLang="zh-CN" sz="1400" dirty="0">
                <a:solidFill>
                  <a:srgbClr val="666666"/>
                </a:solidFill>
                <a:latin typeface="Helvetica Neue"/>
              </a:rPr>
              <a:t>Docker</a:t>
            </a:r>
            <a:r>
              <a:rPr lang="zh-CN" altLang="en-US" sz="1400" dirty="0">
                <a:solidFill>
                  <a:srgbClr val="666666"/>
                </a:solidFill>
                <a:latin typeface="Helvetica Neue"/>
              </a:rPr>
              <a:t>可以整合多个服务器以降低成本。由于没有多个操作系统的内存占用，以及能在多个实例之间共享没有使用的内存，</a:t>
            </a:r>
            <a:r>
              <a:rPr lang="en-US" altLang="zh-CN" sz="1400" dirty="0">
                <a:solidFill>
                  <a:srgbClr val="666666"/>
                </a:solidFill>
                <a:latin typeface="Helvetica Neue"/>
              </a:rPr>
              <a:t>Docker</a:t>
            </a:r>
            <a:r>
              <a:rPr lang="zh-CN" altLang="en-US" sz="1400" dirty="0">
                <a:solidFill>
                  <a:srgbClr val="666666"/>
                </a:solidFill>
                <a:latin typeface="Helvetica Neue"/>
              </a:rPr>
              <a:t>可以比虚拟机提供更好的服务器整合解决方案。</a:t>
            </a:r>
            <a:br>
              <a:rPr lang="zh-CN" altLang="en-US" sz="1400" dirty="0"/>
            </a:br>
            <a:r>
              <a:rPr lang="en-US" altLang="zh-CN" sz="1400" dirty="0">
                <a:solidFill>
                  <a:srgbClr val="333333"/>
                </a:solidFill>
                <a:latin typeface="Helvetica Neue"/>
              </a:rPr>
              <a:t>6. </a:t>
            </a:r>
            <a:r>
              <a:rPr lang="zh-CN" altLang="en-US" sz="1400" dirty="0">
                <a:solidFill>
                  <a:srgbClr val="333333"/>
                </a:solidFill>
                <a:latin typeface="Helvetica Neue"/>
              </a:rPr>
              <a:t>调试能力</a:t>
            </a:r>
            <a:endParaRPr lang="zh-CN" altLang="en-US" sz="1400" dirty="0">
              <a:solidFill>
                <a:srgbClr val="333333"/>
              </a:solidFill>
              <a:latin typeface="Helvetica Neue"/>
            </a:endParaRPr>
          </a:p>
          <a:p>
            <a:r>
              <a:rPr lang="en-US" altLang="zh-CN" sz="1400" dirty="0">
                <a:solidFill>
                  <a:srgbClr val="666666"/>
                </a:solidFill>
                <a:latin typeface="Helvetica Neue"/>
              </a:rPr>
              <a:t>Docker</a:t>
            </a:r>
            <a:r>
              <a:rPr lang="zh-CN" altLang="en-US" sz="1400" dirty="0">
                <a:solidFill>
                  <a:srgbClr val="666666"/>
                </a:solidFill>
                <a:latin typeface="Helvetica Neue"/>
              </a:rPr>
              <a:t>提供了很多的工具，这些工具不一定只是针对容器，但是却适用于容器。它们提供了很多的功能，包括可以为容器设置检查点、设置版本和查看两个容器之间的差别，这些特性可以帮助调试</a:t>
            </a:r>
            <a:r>
              <a:rPr lang="en-US" altLang="zh-CN" sz="1400" dirty="0">
                <a:solidFill>
                  <a:srgbClr val="666666"/>
                </a:solidFill>
                <a:latin typeface="Helvetica Neue"/>
              </a:rPr>
              <a:t>Bug</a:t>
            </a:r>
            <a:r>
              <a:rPr lang="zh-CN" altLang="en-US" sz="1400" dirty="0">
                <a:solidFill>
                  <a:srgbClr val="666666"/>
                </a:solidFill>
                <a:latin typeface="Helvetica Neue"/>
              </a:rPr>
              <a:t>。你可以在</a:t>
            </a:r>
            <a:r>
              <a:rPr lang="en-US" altLang="zh-CN" sz="1400" dirty="0">
                <a:solidFill>
                  <a:srgbClr val="155FAA"/>
                </a:solidFill>
                <a:latin typeface="Helvetica Neue"/>
                <a:hlinkClick r:id="rId3"/>
              </a:rPr>
              <a:t>《Docker</a:t>
            </a:r>
            <a:r>
              <a:rPr lang="zh-CN" altLang="en-US" sz="1400" dirty="0">
                <a:solidFill>
                  <a:srgbClr val="155FAA"/>
                </a:solidFill>
                <a:latin typeface="Helvetica Neue"/>
                <a:hlinkClick r:id="rId3"/>
              </a:rPr>
              <a:t>拯救世界</a:t>
            </a:r>
            <a:r>
              <a:rPr lang="en-US" altLang="zh-CN" sz="1400" dirty="0">
                <a:solidFill>
                  <a:srgbClr val="155FAA"/>
                </a:solidFill>
                <a:latin typeface="Helvetica Neue"/>
                <a:hlinkClick r:id="rId3"/>
              </a:rPr>
              <a:t>》</a:t>
            </a:r>
            <a:r>
              <a:rPr lang="zh-CN" altLang="en-US" sz="1400" dirty="0">
                <a:solidFill>
                  <a:srgbClr val="666666"/>
                </a:solidFill>
                <a:latin typeface="Helvetica Neue"/>
              </a:rPr>
              <a:t>的文章中找到这一点的例证。</a:t>
            </a:r>
            <a:endParaRPr lang="en-US" sz="1400" dirty="0"/>
          </a:p>
        </p:txBody>
      </p:sp>
      <p:sp>
        <p:nvSpPr>
          <p:cNvPr id="7" name="Rectangle 6"/>
          <p:cNvSpPr/>
          <p:nvPr/>
        </p:nvSpPr>
        <p:spPr>
          <a:xfrm>
            <a:off x="188534" y="4245462"/>
            <a:ext cx="11877773" cy="738664"/>
          </a:xfrm>
          <a:prstGeom prst="rect">
            <a:avLst/>
          </a:prstGeom>
        </p:spPr>
        <p:txBody>
          <a:bodyPr wrap="square">
            <a:spAutoFit/>
          </a:bodyPr>
          <a:lstStyle/>
          <a:p>
            <a:r>
              <a:rPr lang="en-US" altLang="zh-CN" sz="1400" dirty="0">
                <a:solidFill>
                  <a:srgbClr val="333333"/>
                </a:solidFill>
                <a:latin typeface="Helvetica Neue"/>
              </a:rPr>
              <a:t>7. </a:t>
            </a:r>
            <a:r>
              <a:rPr lang="zh-CN" altLang="en-US" sz="1400" dirty="0">
                <a:solidFill>
                  <a:srgbClr val="333333"/>
                </a:solidFill>
                <a:latin typeface="Helvetica Neue"/>
              </a:rPr>
              <a:t>多租户环境</a:t>
            </a:r>
            <a:endParaRPr lang="zh-CN" altLang="en-US" sz="1400" dirty="0">
              <a:solidFill>
                <a:srgbClr val="333333"/>
              </a:solidFill>
              <a:latin typeface="Helvetica Neue"/>
            </a:endParaRPr>
          </a:p>
          <a:p>
            <a:r>
              <a:rPr lang="zh-CN" altLang="en-US" sz="1400" dirty="0">
                <a:solidFill>
                  <a:srgbClr val="666666"/>
                </a:solidFill>
                <a:latin typeface="Helvetica Neue"/>
              </a:rPr>
              <a:t>另外一个</a:t>
            </a:r>
            <a:r>
              <a:rPr lang="en-US" altLang="zh-CN" sz="1400" dirty="0">
                <a:solidFill>
                  <a:srgbClr val="666666"/>
                </a:solidFill>
                <a:latin typeface="Helvetica Neue"/>
              </a:rPr>
              <a:t>Docker</a:t>
            </a:r>
            <a:r>
              <a:rPr lang="zh-CN" altLang="en-US" sz="1400" dirty="0">
                <a:solidFill>
                  <a:srgbClr val="666666"/>
                </a:solidFill>
                <a:latin typeface="Helvetica Neue"/>
              </a:rPr>
              <a:t>有意思的使用场景是在多租户的应用中，它可以避免关键应用的重写。我们一个特别的关于这个场景的例子是为</a:t>
            </a:r>
            <a:r>
              <a:rPr lang="en-US" altLang="zh-CN" sz="1400" dirty="0" err="1">
                <a:solidFill>
                  <a:srgbClr val="666666"/>
                </a:solidFill>
                <a:latin typeface="Helvetica Neue"/>
              </a:rPr>
              <a:t>IoT</a:t>
            </a:r>
            <a:r>
              <a:rPr lang="zh-CN" altLang="en-US" sz="1400" dirty="0">
                <a:solidFill>
                  <a:srgbClr val="666666"/>
                </a:solidFill>
                <a:latin typeface="Helvetica Neue"/>
              </a:rPr>
              <a:t>（译者注：物联网）的应用开发一个快速、易用的多租户环境。这种多租户的基本代码非常复杂，很难处理，重新规划这样一个应用不但消耗时间，也浪费金钱。</a:t>
            </a:r>
            <a:endParaRPr lang="en-US" sz="1400" dirty="0"/>
          </a:p>
        </p:txBody>
      </p:sp>
      <p:sp>
        <p:nvSpPr>
          <p:cNvPr id="8" name="Rectangle 7"/>
          <p:cNvSpPr/>
          <p:nvPr/>
        </p:nvSpPr>
        <p:spPr>
          <a:xfrm>
            <a:off x="188533" y="4984126"/>
            <a:ext cx="11877774" cy="1384995"/>
          </a:xfrm>
          <a:prstGeom prst="rect">
            <a:avLst/>
          </a:prstGeom>
        </p:spPr>
        <p:txBody>
          <a:bodyPr wrap="square">
            <a:spAutoFit/>
          </a:bodyPr>
          <a:lstStyle/>
          <a:p>
            <a:r>
              <a:rPr lang="en-US" altLang="zh-CN" sz="1400" dirty="0">
                <a:solidFill>
                  <a:srgbClr val="333333"/>
                </a:solidFill>
                <a:latin typeface="Helvetica Neue"/>
              </a:rPr>
              <a:t>8. </a:t>
            </a:r>
            <a:r>
              <a:rPr lang="zh-CN" altLang="en-US" sz="1400" dirty="0">
                <a:solidFill>
                  <a:srgbClr val="333333"/>
                </a:solidFill>
                <a:latin typeface="Helvetica Neue"/>
              </a:rPr>
              <a:t>快速部署</a:t>
            </a:r>
            <a:endParaRPr lang="zh-CN" altLang="en-US" sz="1400" dirty="0">
              <a:solidFill>
                <a:srgbClr val="333333"/>
              </a:solidFill>
              <a:latin typeface="Helvetica Neue"/>
            </a:endParaRPr>
          </a:p>
          <a:p>
            <a:r>
              <a:rPr lang="zh-CN" altLang="en-US" sz="1400" dirty="0">
                <a:solidFill>
                  <a:srgbClr val="666666"/>
                </a:solidFill>
                <a:latin typeface="Helvetica Neue"/>
              </a:rPr>
              <a:t>在虚拟机之前，引入新的硬件资源需要消耗几天的时间。虚拟化技术（</a:t>
            </a:r>
            <a:r>
              <a:rPr lang="en-US" altLang="zh-CN" sz="1400" dirty="0">
                <a:solidFill>
                  <a:srgbClr val="666666"/>
                </a:solidFill>
                <a:latin typeface="Helvetica Neue"/>
              </a:rPr>
              <a:t>Virtualization</a:t>
            </a:r>
            <a:r>
              <a:rPr lang="zh-CN" altLang="en-US" sz="1400" dirty="0">
                <a:solidFill>
                  <a:srgbClr val="666666"/>
                </a:solidFill>
                <a:latin typeface="Helvetica Neue"/>
              </a:rPr>
              <a:t>）将这个时间缩短到了分钟级别。而</a:t>
            </a:r>
            <a:r>
              <a:rPr lang="en-US" altLang="zh-CN" sz="1400" dirty="0">
                <a:solidFill>
                  <a:srgbClr val="666666"/>
                </a:solidFill>
                <a:latin typeface="Helvetica Neue"/>
              </a:rPr>
              <a:t>Docker</a:t>
            </a:r>
            <a:r>
              <a:rPr lang="zh-CN" altLang="en-US" sz="1400" dirty="0">
                <a:solidFill>
                  <a:srgbClr val="666666"/>
                </a:solidFill>
                <a:latin typeface="Helvetica Neue"/>
              </a:rPr>
              <a:t>通过为进程仅仅创建一个容器而无需启动一个操作系统，再次将这个过程缩短到了秒级。这正是</a:t>
            </a:r>
            <a:r>
              <a:rPr lang="en-US" altLang="zh-CN" sz="1400" dirty="0">
                <a:solidFill>
                  <a:srgbClr val="666666"/>
                </a:solidFill>
                <a:latin typeface="Helvetica Neue"/>
              </a:rPr>
              <a:t>Google</a:t>
            </a:r>
            <a:r>
              <a:rPr lang="zh-CN" altLang="en-US" sz="1400" dirty="0">
                <a:solidFill>
                  <a:srgbClr val="666666"/>
                </a:solidFill>
                <a:latin typeface="Helvetica Neue"/>
              </a:rPr>
              <a:t>和</a:t>
            </a:r>
            <a:r>
              <a:rPr lang="en-US" altLang="zh-CN" sz="1400" dirty="0">
                <a:solidFill>
                  <a:srgbClr val="666666"/>
                </a:solidFill>
                <a:latin typeface="Helvetica Neue"/>
              </a:rPr>
              <a:t>Facebook</a:t>
            </a:r>
            <a:r>
              <a:rPr lang="zh-CN" altLang="en-US" sz="1400" dirty="0">
                <a:solidFill>
                  <a:srgbClr val="666666"/>
                </a:solidFill>
                <a:latin typeface="Helvetica Neue"/>
              </a:rPr>
              <a:t>都看重的特性。</a:t>
            </a:r>
            <a:br>
              <a:rPr lang="zh-CN" altLang="en-US" sz="1400" dirty="0"/>
            </a:br>
            <a:br>
              <a:rPr lang="zh-CN" altLang="en-US" sz="1400" dirty="0"/>
            </a:br>
            <a:r>
              <a:rPr lang="zh-CN" altLang="en-US" sz="1400" dirty="0">
                <a:solidFill>
                  <a:srgbClr val="666666"/>
                </a:solidFill>
                <a:latin typeface="Helvetica Neue"/>
              </a:rPr>
              <a:t>你可以在数据中心创建销毁资源而无需担心重新启动带来的开销。通常数据中心的资源利用率只有</a:t>
            </a:r>
            <a:r>
              <a:rPr lang="en-US" altLang="zh-CN" sz="1400" dirty="0">
                <a:solidFill>
                  <a:srgbClr val="666666"/>
                </a:solidFill>
                <a:latin typeface="Helvetica Neue"/>
              </a:rPr>
              <a:t>30%</a:t>
            </a:r>
            <a:r>
              <a:rPr lang="zh-CN" altLang="en-US" sz="1400" dirty="0">
                <a:solidFill>
                  <a:srgbClr val="666666"/>
                </a:solidFill>
                <a:latin typeface="Helvetica Neue"/>
              </a:rPr>
              <a:t>，通过使用</a:t>
            </a:r>
            <a:r>
              <a:rPr lang="en-US" altLang="zh-CN" sz="1400" dirty="0">
                <a:solidFill>
                  <a:srgbClr val="666666"/>
                </a:solidFill>
                <a:latin typeface="Helvetica Neue"/>
              </a:rPr>
              <a:t>Docker</a:t>
            </a:r>
            <a:r>
              <a:rPr lang="zh-CN" altLang="en-US" sz="1400" dirty="0">
                <a:solidFill>
                  <a:srgbClr val="666666"/>
                </a:solidFill>
                <a:latin typeface="Helvetica Neue"/>
              </a:rPr>
              <a:t>并进行有效的资源分配可以提高资源的利用率。</a:t>
            </a:r>
            <a:endParaRPr lang="en-US" sz="1400" dirty="0"/>
          </a:p>
        </p:txBody>
      </p:sp>
      <p:sp>
        <p:nvSpPr>
          <p:cNvPr id="9" name="Rectangle 8"/>
          <p:cNvSpPr/>
          <p:nvPr/>
        </p:nvSpPr>
        <p:spPr>
          <a:xfrm>
            <a:off x="7575323" y="257133"/>
            <a:ext cx="2961388" cy="369332"/>
          </a:xfrm>
          <a:prstGeom prst="rect">
            <a:avLst/>
          </a:prstGeom>
        </p:spPr>
        <p:txBody>
          <a:bodyPr wrap="none">
            <a:spAutoFit/>
          </a:bodyPr>
          <a:lstStyle/>
          <a:p>
            <a:r>
              <a:rPr lang="en-US" dirty="0"/>
              <a:t>http://dockone.io/article/126</a:t>
            </a:r>
            <a:endParaRPr lang="en-US" dirty="0"/>
          </a:p>
        </p:txBody>
      </p:sp>
      <p:sp>
        <p:nvSpPr>
          <p:cNvPr id="10" name="Rectangle 9"/>
          <p:cNvSpPr/>
          <p:nvPr/>
        </p:nvSpPr>
        <p:spPr>
          <a:xfrm>
            <a:off x="188533" y="6485053"/>
            <a:ext cx="4353692" cy="369332"/>
          </a:xfrm>
          <a:prstGeom prst="rect">
            <a:avLst/>
          </a:prstGeom>
        </p:spPr>
        <p:txBody>
          <a:bodyPr wrap="none">
            <a:spAutoFit/>
          </a:bodyPr>
          <a:lstStyle/>
          <a:p>
            <a:r>
              <a:rPr lang="en-US" dirty="0"/>
              <a:t>https://www.zhihu.com/question/22969309</a:t>
            </a:r>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lipboard.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1819" y="280447"/>
            <a:ext cx="5105400" cy="4286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lipboard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7389" y="280447"/>
            <a:ext cx="5934140" cy="42862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45097" y="6221687"/>
            <a:ext cx="11745798" cy="369332"/>
          </a:xfrm>
          <a:prstGeom prst="rect">
            <a:avLst/>
          </a:prstGeom>
          <a:noFill/>
        </p:spPr>
        <p:txBody>
          <a:bodyPr wrap="square" rtlCol="0">
            <a:spAutoFit/>
          </a:bodyPr>
          <a:lstStyle/>
          <a:p>
            <a:r>
              <a:rPr lang="en-US"/>
              <a:t>http://dockone.io/article/1008</a:t>
            </a:r>
            <a:endParaRPr lang="en-US" dirty="0"/>
          </a:p>
        </p:txBody>
      </p:sp>
      <p:sp>
        <p:nvSpPr>
          <p:cNvPr id="6" name="Rectangle 5"/>
          <p:cNvSpPr/>
          <p:nvPr/>
        </p:nvSpPr>
        <p:spPr>
          <a:xfrm>
            <a:off x="381818" y="4897724"/>
            <a:ext cx="11429967" cy="646331"/>
          </a:xfrm>
          <a:prstGeom prst="rect">
            <a:avLst/>
          </a:prstGeom>
        </p:spPr>
        <p:txBody>
          <a:bodyPr wrap="square">
            <a:spAutoFit/>
          </a:bodyPr>
          <a:lstStyle/>
          <a:p>
            <a:r>
              <a:rPr lang="zh-CN" altLang="en-US" dirty="0">
                <a:latin typeface="Helvetica Neue"/>
              </a:rPr>
              <a:t>未来，</a:t>
            </a:r>
            <a:r>
              <a:rPr lang="en-US" altLang="zh-CN" dirty="0">
                <a:latin typeface="Helvetica Neue"/>
              </a:rPr>
              <a:t>IT</a:t>
            </a:r>
            <a:r>
              <a:rPr lang="zh-CN" altLang="en-US" dirty="0">
                <a:latin typeface="Helvetica Neue"/>
              </a:rPr>
              <a:t>服务需要更轻量（</a:t>
            </a:r>
            <a:r>
              <a:rPr lang="en-US" altLang="zh-CN" dirty="0">
                <a:latin typeface="Helvetica Neue"/>
              </a:rPr>
              <a:t>100~1000</a:t>
            </a:r>
            <a:r>
              <a:rPr lang="zh-CN" altLang="en-US" dirty="0">
                <a:latin typeface="Helvetica Neue"/>
              </a:rPr>
              <a:t>容器</a:t>
            </a:r>
            <a:r>
              <a:rPr lang="en-US" altLang="zh-CN" dirty="0">
                <a:latin typeface="Helvetica Neue"/>
              </a:rPr>
              <a:t>/Node</a:t>
            </a:r>
            <a:r>
              <a:rPr lang="zh-CN" altLang="en-US" dirty="0">
                <a:latin typeface="Helvetica Neue"/>
              </a:rPr>
              <a:t>），更高效（无</a:t>
            </a:r>
            <a:r>
              <a:rPr lang="en-US" altLang="zh-CN" dirty="0" err="1">
                <a:latin typeface="Helvetica Neue"/>
              </a:rPr>
              <a:t>GuestOS</a:t>
            </a:r>
            <a:r>
              <a:rPr lang="zh-CN" altLang="en-US" dirty="0">
                <a:latin typeface="Helvetica Neue"/>
              </a:rPr>
              <a:t>开销），更敏捷（</a:t>
            </a:r>
            <a:r>
              <a:rPr lang="en-US" altLang="zh-CN" dirty="0">
                <a:latin typeface="Helvetica Neue"/>
              </a:rPr>
              <a:t>DevOps</a:t>
            </a:r>
            <a:r>
              <a:rPr lang="zh-CN" altLang="en-US" dirty="0">
                <a:latin typeface="Helvetica Neue"/>
              </a:rPr>
              <a:t>理念）的平台。当前，考虑原有业务迁移的便利性，笔者认为以虚拟化为核心的云平台更胜任。</a:t>
            </a:r>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a:t>
            </a:r>
            <a:r>
              <a:rPr lang="zh-CN" altLang="en-US" dirty="0"/>
              <a:t>与虚拟化的比对分</a:t>
            </a:r>
            <a:r>
              <a:rPr lang="zh-CN" altLang="en-US" dirty="0" smtClean="0"/>
              <a:t>析</a:t>
            </a:r>
            <a:endParaRPr lang="en-US" dirty="0"/>
          </a:p>
        </p:txBody>
      </p:sp>
      <p:sp>
        <p:nvSpPr>
          <p:cNvPr id="4" name="Rectangle 3"/>
          <p:cNvSpPr/>
          <p:nvPr/>
        </p:nvSpPr>
        <p:spPr>
          <a:xfrm>
            <a:off x="338576" y="1594643"/>
            <a:ext cx="1569660" cy="369332"/>
          </a:xfrm>
          <a:prstGeom prst="rect">
            <a:avLst/>
          </a:prstGeom>
        </p:spPr>
        <p:txBody>
          <a:bodyPr wrap="none">
            <a:spAutoFit/>
          </a:bodyPr>
          <a:lstStyle/>
          <a:p>
            <a:r>
              <a:rPr lang="zh-CN" altLang="en-US" dirty="0">
                <a:solidFill>
                  <a:srgbClr val="666666"/>
                </a:solidFill>
                <a:latin typeface="Helvetica Neue"/>
              </a:rPr>
              <a:t>浅层技术对比</a:t>
            </a:r>
            <a:endParaRPr lang="zh-CN" altLang="en-US" b="0" i="0" dirty="0">
              <a:solidFill>
                <a:srgbClr val="666666"/>
              </a:solidFill>
              <a:effectLst/>
              <a:latin typeface="Helvetica Neue"/>
            </a:endParaRPr>
          </a:p>
        </p:txBody>
      </p:sp>
      <p:pic>
        <p:nvPicPr>
          <p:cNvPr id="2050" name="Picture 2" descr="clipboard_(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4313" y="2154417"/>
            <a:ext cx="4495800" cy="27908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395253" y="1594643"/>
            <a:ext cx="1569660" cy="369332"/>
          </a:xfrm>
          <a:prstGeom prst="rect">
            <a:avLst/>
          </a:prstGeom>
        </p:spPr>
        <p:txBody>
          <a:bodyPr wrap="none">
            <a:spAutoFit/>
          </a:bodyPr>
          <a:lstStyle/>
          <a:p>
            <a:r>
              <a:rPr lang="zh-CN" altLang="en-US" dirty="0">
                <a:solidFill>
                  <a:srgbClr val="666666"/>
                </a:solidFill>
                <a:latin typeface="Helvetica Neue"/>
              </a:rPr>
              <a:t>深层技术对比</a:t>
            </a:r>
            <a:endParaRPr lang="zh-CN" altLang="en-US" b="0" i="0" dirty="0">
              <a:solidFill>
                <a:srgbClr val="666666"/>
              </a:solidFill>
              <a:effectLst/>
              <a:latin typeface="Helvetica Neue"/>
            </a:endParaRPr>
          </a:p>
        </p:txBody>
      </p:sp>
      <p:pic>
        <p:nvPicPr>
          <p:cNvPr id="2052" name="Picture 4" descr="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7962" y="1963975"/>
            <a:ext cx="5943600" cy="471962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8100" y="5587987"/>
            <a:ext cx="5669862" cy="1200329"/>
          </a:xfrm>
          <a:prstGeom prst="rect">
            <a:avLst/>
          </a:prstGeom>
        </p:spPr>
        <p:txBody>
          <a:bodyPr wrap="square">
            <a:spAutoFit/>
          </a:bodyPr>
          <a:lstStyle/>
          <a:p>
            <a:r>
              <a:rPr lang="zh-CN" altLang="en-US" dirty="0">
                <a:solidFill>
                  <a:srgbClr val="666666"/>
                </a:solidFill>
                <a:latin typeface="Helvetica Neue"/>
              </a:rPr>
              <a:t>从上表可以看出：</a:t>
            </a:r>
            <a:r>
              <a:rPr lang="en-US" altLang="zh-CN" dirty="0">
                <a:solidFill>
                  <a:srgbClr val="666666"/>
                </a:solidFill>
                <a:latin typeface="Helvetica Neue"/>
              </a:rPr>
              <a:t>a. </a:t>
            </a:r>
            <a:r>
              <a:rPr lang="zh-CN" altLang="en-US" dirty="0">
                <a:solidFill>
                  <a:srgbClr val="666666"/>
                </a:solidFill>
                <a:latin typeface="Helvetica Neue"/>
              </a:rPr>
              <a:t>容器更高效，更敏捷，更好维护；</a:t>
            </a:r>
            <a:r>
              <a:rPr lang="en-US" altLang="zh-CN" dirty="0">
                <a:solidFill>
                  <a:srgbClr val="666666"/>
                </a:solidFill>
                <a:latin typeface="Helvetica Neue"/>
              </a:rPr>
              <a:t>b. </a:t>
            </a:r>
            <a:r>
              <a:rPr lang="zh-CN" altLang="en-US" dirty="0">
                <a:solidFill>
                  <a:srgbClr val="666666"/>
                </a:solidFill>
                <a:latin typeface="Helvetica Neue"/>
              </a:rPr>
              <a:t>虚拟化在安全性和支持广泛性上有天然优势；</a:t>
            </a:r>
            <a:r>
              <a:rPr lang="en-US" altLang="zh-CN" dirty="0">
                <a:solidFill>
                  <a:srgbClr val="666666"/>
                </a:solidFill>
                <a:latin typeface="Helvetica Neue"/>
              </a:rPr>
              <a:t>c. </a:t>
            </a:r>
            <a:r>
              <a:rPr lang="zh-CN" altLang="en-US" dirty="0">
                <a:solidFill>
                  <a:srgbClr val="666666"/>
                </a:solidFill>
                <a:latin typeface="Helvetica Neue"/>
              </a:rPr>
              <a:t>管理平台成熟度上，</a:t>
            </a:r>
            <a:r>
              <a:rPr lang="en-US" altLang="zh-CN" dirty="0">
                <a:solidFill>
                  <a:srgbClr val="666666"/>
                </a:solidFill>
                <a:latin typeface="Helvetica Neue"/>
              </a:rPr>
              <a:t>Docker</a:t>
            </a:r>
            <a:r>
              <a:rPr lang="zh-CN" altLang="en-US" dirty="0">
                <a:solidFill>
                  <a:srgbClr val="666666"/>
                </a:solidFill>
                <a:latin typeface="Helvetica Neue"/>
              </a:rPr>
              <a:t>和</a:t>
            </a:r>
            <a:r>
              <a:rPr lang="en-US" altLang="zh-CN" dirty="0">
                <a:solidFill>
                  <a:srgbClr val="666666"/>
                </a:solidFill>
                <a:latin typeface="Helvetica Neue"/>
              </a:rPr>
              <a:t>Kubernetes</a:t>
            </a:r>
            <a:r>
              <a:rPr lang="zh-CN" altLang="en-US" dirty="0">
                <a:solidFill>
                  <a:srgbClr val="666666"/>
                </a:solidFill>
                <a:latin typeface="Helvetica Neue"/>
              </a:rPr>
              <a:t>还有很长的路要走。</a:t>
            </a:r>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适用场景不</a:t>
            </a:r>
            <a:r>
              <a:rPr lang="zh-CN" altLang="en-US" dirty="0" smtClean="0"/>
              <a:t>同</a:t>
            </a:r>
            <a:endParaRPr lang="en-US" dirty="0"/>
          </a:p>
        </p:txBody>
      </p:sp>
      <p:sp>
        <p:nvSpPr>
          <p:cNvPr id="4" name="Rectangle 3"/>
          <p:cNvSpPr/>
          <p:nvPr/>
        </p:nvSpPr>
        <p:spPr>
          <a:xfrm>
            <a:off x="838200" y="1690688"/>
            <a:ext cx="10515600" cy="1754326"/>
          </a:xfrm>
          <a:prstGeom prst="rect">
            <a:avLst/>
          </a:prstGeom>
        </p:spPr>
        <p:txBody>
          <a:bodyPr wrap="square">
            <a:spAutoFit/>
          </a:bodyPr>
          <a:lstStyle/>
          <a:p>
            <a:r>
              <a:rPr lang="zh-CN" altLang="en-US" dirty="0">
                <a:latin typeface="Helvetica Neue"/>
              </a:rPr>
              <a:t>对于高</a:t>
            </a:r>
            <a:r>
              <a:rPr lang="en-US" altLang="zh-CN" dirty="0">
                <a:latin typeface="Helvetica Neue"/>
              </a:rPr>
              <a:t>I/O</a:t>
            </a:r>
            <a:r>
              <a:rPr lang="zh-CN" altLang="en-US" dirty="0">
                <a:latin typeface="Helvetica Neue"/>
              </a:rPr>
              <a:t>要求的业务，例如数据库服务，建议部署</a:t>
            </a:r>
            <a:r>
              <a:rPr lang="en-US" altLang="zh-CN" dirty="0">
                <a:latin typeface="Helvetica Neue"/>
              </a:rPr>
              <a:t>Docker+</a:t>
            </a:r>
            <a:r>
              <a:rPr lang="zh-CN" altLang="en-US" dirty="0">
                <a:latin typeface="Helvetica Neue"/>
              </a:rPr>
              <a:t>物理机，因为在虚拟机中部署</a:t>
            </a:r>
            <a:r>
              <a:rPr lang="en-US" altLang="zh-CN" dirty="0">
                <a:latin typeface="Helvetica Neue"/>
              </a:rPr>
              <a:t>Docker</a:t>
            </a:r>
            <a:r>
              <a:rPr lang="zh-CN" altLang="en-US" dirty="0">
                <a:latin typeface="Helvetica Neue"/>
              </a:rPr>
              <a:t>，</a:t>
            </a:r>
            <a:r>
              <a:rPr lang="en-US" altLang="zh-CN" dirty="0">
                <a:latin typeface="Helvetica Neue"/>
              </a:rPr>
              <a:t>I/O</a:t>
            </a:r>
            <a:r>
              <a:rPr lang="zh-CN" altLang="en-US" dirty="0">
                <a:latin typeface="Helvetica Neue"/>
              </a:rPr>
              <a:t>性能将受到虚拟机的限制。对于虚拟桌面服务等强调租户权限和安全的业务，建议采用虚拟机方式，虚拟机的多租户强隔离特性，保证租户在拥有虚机</a:t>
            </a:r>
            <a:r>
              <a:rPr lang="en-US" altLang="zh-CN" dirty="0">
                <a:latin typeface="Helvetica Neue"/>
              </a:rPr>
              <a:t>root</a:t>
            </a:r>
            <a:r>
              <a:rPr lang="zh-CN" altLang="en-US" dirty="0">
                <a:latin typeface="Helvetica Neue"/>
              </a:rPr>
              <a:t>权限的同时，其他租户和主机的安全。此外，大部分业务系统将适用于虚拟机</a:t>
            </a:r>
            <a:r>
              <a:rPr lang="en-US" altLang="zh-CN" dirty="0">
                <a:latin typeface="Helvetica Neue"/>
              </a:rPr>
              <a:t>+Docker</a:t>
            </a:r>
            <a:r>
              <a:rPr lang="zh-CN" altLang="en-US" dirty="0">
                <a:latin typeface="Helvetica Neue"/>
              </a:rPr>
              <a:t>形式的组合，操作系统和</a:t>
            </a:r>
            <a:r>
              <a:rPr lang="en-US" altLang="zh-CN" dirty="0">
                <a:latin typeface="Helvetica Neue"/>
              </a:rPr>
              <a:t>Docker</a:t>
            </a:r>
            <a:r>
              <a:rPr lang="zh-CN" altLang="en-US" dirty="0">
                <a:latin typeface="Helvetica Neue"/>
              </a:rPr>
              <a:t>引擎采用虚拟机镜像封装，平台软件、业务组件等与业务相关软件采用容器镜像封装，为实现安全隔离和资源的高利用率，基本应该遵循：不同租户的业务运行采用虚拟机隔离，相似类型的业务部署在同一组容器上的思路。</a:t>
            </a:r>
            <a:endParaRPr lang="en-US" dirty="0"/>
          </a:p>
        </p:txBody>
      </p:sp>
      <p:sp>
        <p:nvSpPr>
          <p:cNvPr id="5" name="Rectangle 4"/>
          <p:cNvSpPr/>
          <p:nvPr/>
        </p:nvSpPr>
        <p:spPr>
          <a:xfrm>
            <a:off x="838200" y="3847247"/>
            <a:ext cx="10515600" cy="646331"/>
          </a:xfrm>
          <a:prstGeom prst="rect">
            <a:avLst/>
          </a:prstGeom>
        </p:spPr>
        <p:txBody>
          <a:bodyPr wrap="square">
            <a:spAutoFit/>
          </a:bodyPr>
          <a:lstStyle/>
          <a:p>
            <a:r>
              <a:rPr lang="zh-CN" altLang="en-US" dirty="0">
                <a:latin typeface="Helvetica Neue"/>
              </a:rPr>
              <a:t>以</a:t>
            </a:r>
            <a:r>
              <a:rPr lang="en-US" altLang="zh-CN" dirty="0">
                <a:latin typeface="Helvetica Neue"/>
              </a:rPr>
              <a:t>KVM</a:t>
            </a:r>
            <a:r>
              <a:rPr lang="zh-CN" altLang="en-US" dirty="0">
                <a:latin typeface="Helvetica Neue"/>
              </a:rPr>
              <a:t>为基础自主开发了</a:t>
            </a:r>
            <a:r>
              <a:rPr lang="en-US" altLang="zh-CN" dirty="0">
                <a:latin typeface="Helvetica Neue"/>
              </a:rPr>
              <a:t>OPV-Suite</a:t>
            </a:r>
            <a:r>
              <a:rPr lang="zh-CN" altLang="en-US" dirty="0">
                <a:latin typeface="Helvetica Neue"/>
              </a:rPr>
              <a:t>平台（</a:t>
            </a:r>
            <a:r>
              <a:rPr lang="en-US" altLang="zh-CN" dirty="0">
                <a:latin typeface="Helvetica Neue"/>
              </a:rPr>
              <a:t>IaaS</a:t>
            </a:r>
            <a:r>
              <a:rPr lang="zh-CN" altLang="en-US" dirty="0">
                <a:latin typeface="Helvetica Neue"/>
              </a:rPr>
              <a:t>云平台）和</a:t>
            </a:r>
            <a:r>
              <a:rPr lang="en-US" altLang="zh-CN" dirty="0">
                <a:latin typeface="Helvetica Neue"/>
              </a:rPr>
              <a:t>OPV-VDI</a:t>
            </a:r>
            <a:r>
              <a:rPr lang="zh-CN" altLang="en-US" dirty="0">
                <a:latin typeface="Helvetica Neue"/>
              </a:rPr>
              <a:t>（桌面虚拟化）产品，主要面向私有云客户，也向公有云服务商供应产品和技术。</a:t>
            </a:r>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lipboard_(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2074" y="340003"/>
            <a:ext cx="10020300" cy="46386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55630" y="5395909"/>
            <a:ext cx="10163306" cy="1200329"/>
          </a:xfrm>
          <a:prstGeom prst="rect">
            <a:avLst/>
          </a:prstGeom>
        </p:spPr>
        <p:txBody>
          <a:bodyPr wrap="square">
            <a:spAutoFit/>
          </a:bodyPr>
          <a:lstStyle/>
          <a:p>
            <a:r>
              <a:rPr lang="zh-CN" altLang="en-US" dirty="0">
                <a:latin typeface="Helvetica Neue"/>
              </a:rPr>
              <a:t>云消费者并不关心，你这个服务商使用的是虚拟化技术还是</a:t>
            </a:r>
            <a:r>
              <a:rPr lang="en-US" altLang="zh-CN" dirty="0">
                <a:latin typeface="Helvetica Neue"/>
              </a:rPr>
              <a:t>Docker</a:t>
            </a:r>
            <a:r>
              <a:rPr lang="zh-CN" altLang="en-US" dirty="0">
                <a:latin typeface="Helvetica Neue"/>
              </a:rPr>
              <a:t>，更不关心你自己写的还是基于开源平台改的。他关心的是你的服务是否可靠，是否稳定，是否便宜，是否安全。所以，根据你团队的特点，选择你们自己最擅长的技术，为云消费者提供有竞争力的服务，才是未来我们能否立足的核心。</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670"/>
            <a:ext cx="10515600" cy="629174"/>
          </a:xfrm>
        </p:spPr>
        <p:txBody>
          <a:bodyPr>
            <a:normAutofit fontScale="90000"/>
          </a:bodyPr>
          <a:lstStyle/>
          <a:p>
            <a:r>
              <a:rPr lang="en-US" dirty="0"/>
              <a:t>Free VDI options for KVM hypervisor</a:t>
            </a:r>
            <a:br>
              <a:rPr lang="en-US" dirty="0"/>
            </a:br>
            <a:r>
              <a:rPr lang="en-US" sz="2000" dirty="0"/>
              <a:t>http://myvirtualcloud.net/three-free-vdi-options-for-kvm-hypervisor/</a:t>
            </a:r>
            <a:endParaRPr lang="en-US" sz="2000" dirty="0"/>
          </a:p>
        </p:txBody>
      </p:sp>
      <p:sp>
        <p:nvSpPr>
          <p:cNvPr id="5" name="Rectangle 4"/>
          <p:cNvSpPr/>
          <p:nvPr/>
        </p:nvSpPr>
        <p:spPr>
          <a:xfrm>
            <a:off x="224900" y="1047969"/>
            <a:ext cx="11777709" cy="923330"/>
          </a:xfrm>
          <a:prstGeom prst="rect">
            <a:avLst/>
          </a:prstGeom>
        </p:spPr>
        <p:txBody>
          <a:bodyPr wrap="square">
            <a:spAutoFit/>
          </a:bodyPr>
          <a:lstStyle/>
          <a:p>
            <a:r>
              <a:rPr lang="en-US" dirty="0">
                <a:solidFill>
                  <a:srgbClr val="2C2B2B"/>
                </a:solidFill>
                <a:latin typeface="Arial" panose="020B0604020202020204" pitchFamily="34" charset="0"/>
              </a:rPr>
              <a:t>Most VDI deployments are running Horizon View, </a:t>
            </a:r>
            <a:r>
              <a:rPr lang="en-US" dirty="0" err="1">
                <a:solidFill>
                  <a:srgbClr val="2C2B2B"/>
                </a:solidFill>
                <a:latin typeface="Arial" panose="020B0604020202020204" pitchFamily="34" charset="0"/>
              </a:rPr>
              <a:t>XenDesktop</a:t>
            </a:r>
            <a:r>
              <a:rPr lang="en-US" dirty="0">
                <a:solidFill>
                  <a:srgbClr val="2C2B2B"/>
                </a:solidFill>
                <a:latin typeface="Arial" panose="020B0604020202020204" pitchFamily="34" charset="0"/>
              </a:rPr>
              <a:t>, and XenApp; or other smaller market players such as </a:t>
            </a:r>
            <a:r>
              <a:rPr lang="en-US" dirty="0" err="1">
                <a:solidFill>
                  <a:srgbClr val="2C2B2B"/>
                </a:solidFill>
                <a:latin typeface="Arial" panose="020B0604020202020204" pitchFamily="34" charset="0"/>
              </a:rPr>
              <a:t>vWorkspace</a:t>
            </a:r>
            <a:r>
              <a:rPr lang="en-US" dirty="0">
                <a:solidFill>
                  <a:srgbClr val="2C2B2B"/>
                </a:solidFill>
                <a:latin typeface="Arial" panose="020B0604020202020204" pitchFamily="34" charset="0"/>
              </a:rPr>
              <a:t>, Parallels, and </a:t>
            </a:r>
            <a:r>
              <a:rPr lang="en-US" dirty="0" err="1">
                <a:solidFill>
                  <a:srgbClr val="2C2B2B"/>
                </a:solidFill>
                <a:latin typeface="Arial" panose="020B0604020202020204" pitchFamily="34" charset="0"/>
              </a:rPr>
              <a:t>Ericom</a:t>
            </a:r>
            <a:r>
              <a:rPr lang="en-US" dirty="0">
                <a:solidFill>
                  <a:srgbClr val="2C2B2B"/>
                </a:solidFill>
                <a:latin typeface="Arial" panose="020B0604020202020204" pitchFamily="34" charset="0"/>
              </a:rPr>
              <a:t>. Few early adopters are also exploring Microsoft VDI with Hyper-V and SCVMM.</a:t>
            </a:r>
            <a:endParaRPr lang="en-US" dirty="0"/>
          </a:p>
        </p:txBody>
      </p:sp>
      <p:sp>
        <p:nvSpPr>
          <p:cNvPr id="6" name="Rectangle 5"/>
          <p:cNvSpPr/>
          <p:nvPr/>
        </p:nvSpPr>
        <p:spPr>
          <a:xfrm>
            <a:off x="224899" y="1971296"/>
            <a:ext cx="11777709" cy="923330"/>
          </a:xfrm>
          <a:prstGeom prst="rect">
            <a:avLst/>
          </a:prstGeom>
        </p:spPr>
        <p:txBody>
          <a:bodyPr wrap="square">
            <a:spAutoFit/>
          </a:bodyPr>
          <a:lstStyle/>
          <a:p>
            <a:r>
              <a:rPr lang="en-US" dirty="0">
                <a:solidFill>
                  <a:srgbClr val="2C2B2B"/>
                </a:solidFill>
                <a:latin typeface="Arial" panose="020B0604020202020204" pitchFamily="34" charset="0"/>
              </a:rPr>
              <a:t>Customers want to run VDI on KVM, eliminating hypervisor license costs, therefore reducing the total cost per desktop. Furthermore, it’s also possible to remove Microsoft licenses if Linux is used. Cost per desktop has been one of the significant factors playing in VDI adoption leading to ROI discussions.</a:t>
            </a:r>
            <a:endParaRPr lang="en-US" dirty="0"/>
          </a:p>
        </p:txBody>
      </p:sp>
      <p:sp>
        <p:nvSpPr>
          <p:cNvPr id="7" name="Rectangle 6"/>
          <p:cNvSpPr/>
          <p:nvPr/>
        </p:nvSpPr>
        <p:spPr>
          <a:xfrm>
            <a:off x="224898" y="2979756"/>
            <a:ext cx="11777709" cy="923330"/>
          </a:xfrm>
          <a:prstGeom prst="rect">
            <a:avLst/>
          </a:prstGeom>
        </p:spPr>
        <p:txBody>
          <a:bodyPr wrap="square">
            <a:spAutoFit/>
          </a:bodyPr>
          <a:lstStyle/>
          <a:p>
            <a:r>
              <a:rPr lang="en-US" dirty="0">
                <a:solidFill>
                  <a:srgbClr val="333333"/>
                </a:solidFill>
                <a:latin typeface="Helvetica" panose="020B0604020202020204" pitchFamily="34" charset="0"/>
              </a:rPr>
              <a:t>The SPICE project aims to provide a complete open source solution for remote access to virtual machines in a seamless way so you can play videos, record audio, share </a:t>
            </a:r>
            <a:r>
              <a:rPr lang="en-US" dirty="0" err="1">
                <a:solidFill>
                  <a:srgbClr val="333333"/>
                </a:solidFill>
                <a:latin typeface="Helvetica" panose="020B0604020202020204" pitchFamily="34" charset="0"/>
              </a:rPr>
              <a:t>usb</a:t>
            </a:r>
            <a:r>
              <a:rPr lang="en-US" dirty="0">
                <a:solidFill>
                  <a:srgbClr val="333333"/>
                </a:solidFill>
                <a:latin typeface="Helvetica" panose="020B0604020202020204" pitchFamily="34" charset="0"/>
              </a:rPr>
              <a:t> devices and share folders without complications</a:t>
            </a:r>
            <a:r>
              <a:rPr lang="en-US" dirty="0" smtClean="0">
                <a:solidFill>
                  <a:srgbClr val="333333"/>
                </a:solidFill>
                <a:latin typeface="Helvetica" panose="020B0604020202020204" pitchFamily="34" charset="0"/>
              </a:rPr>
              <a:t>.</a:t>
            </a:r>
            <a:endParaRPr lang="en-US" dirty="0" smtClean="0">
              <a:solidFill>
                <a:srgbClr val="333333"/>
              </a:solidFill>
              <a:latin typeface="Helvetica" panose="020B0604020202020204" pitchFamily="34" charset="0"/>
            </a:endParaRPr>
          </a:p>
          <a:p>
            <a:r>
              <a:rPr lang="en-US" dirty="0">
                <a:solidFill>
                  <a:srgbClr val="333333"/>
                </a:solidFill>
                <a:latin typeface="Helvetica" panose="020B0604020202020204" pitchFamily="34" charset="0"/>
              </a:rPr>
              <a:t>Cited: </a:t>
            </a:r>
            <a:r>
              <a:rPr lang="en-US" dirty="0">
                <a:solidFill>
                  <a:srgbClr val="333333"/>
                </a:solidFill>
                <a:latin typeface="Helvetica" panose="020B0604020202020204" pitchFamily="34" charset="0"/>
                <a:hlinkClick r:id="rId1"/>
              </a:rPr>
              <a:t>https://www.spice-space.org</a:t>
            </a:r>
            <a:r>
              <a:rPr lang="en-US" dirty="0" smtClean="0">
                <a:solidFill>
                  <a:srgbClr val="333333"/>
                </a:solidFill>
                <a:latin typeface="Helvetica" panose="020B0604020202020204" pitchFamily="34" charset="0"/>
                <a:hlinkClick r:id="rId1"/>
              </a:rPr>
              <a:t>/</a:t>
            </a:r>
            <a:r>
              <a:rPr lang="en-US" dirty="0">
                <a:solidFill>
                  <a:srgbClr val="333333"/>
                </a:solidFill>
                <a:latin typeface="Helvetica" panose="020B0604020202020204" pitchFamily="34" charset="0"/>
              </a:rPr>
              <a:t>   https://www.spice-space.org/static/docs/spice_for_newbies.pdf</a:t>
            </a:r>
            <a:endParaRPr lang="en-US" dirty="0"/>
          </a:p>
        </p:txBody>
      </p:sp>
      <p:sp>
        <p:nvSpPr>
          <p:cNvPr id="8" name="Rectangle 7"/>
          <p:cNvSpPr/>
          <p:nvPr/>
        </p:nvSpPr>
        <p:spPr>
          <a:xfrm>
            <a:off x="224897" y="3903083"/>
            <a:ext cx="11777709" cy="1754326"/>
          </a:xfrm>
          <a:prstGeom prst="rect">
            <a:avLst/>
          </a:prstGeom>
        </p:spPr>
        <p:txBody>
          <a:bodyPr wrap="square">
            <a:spAutoFit/>
          </a:bodyPr>
          <a:lstStyle/>
          <a:p>
            <a:r>
              <a:rPr lang="en-US" dirty="0">
                <a:solidFill>
                  <a:srgbClr val="333333"/>
                </a:solidFill>
                <a:latin typeface="Helvetica" panose="020B0604020202020204" pitchFamily="34" charset="0"/>
              </a:rPr>
              <a:t>SPICE could be divided into 4 different components: Protocol, Client, Server and Guest. The protocol is the specification in the communication of the three other components; A client such as remote-viewer is responsible to send data and translate the data from the Virtual Machine (VM) so you can interact with it; The SPICE server is the library used by the hypervisor in order to share the VM under SPICE protocol; And finally, the Guest side is all the software that must be running in the VM in order to make SPICE fully functional, such as the QXL driver and SPICE </a:t>
            </a:r>
            <a:r>
              <a:rPr lang="en-US" dirty="0" err="1">
                <a:solidFill>
                  <a:srgbClr val="333333"/>
                </a:solidFill>
                <a:latin typeface="Helvetica" panose="020B0604020202020204" pitchFamily="34" charset="0"/>
              </a:rPr>
              <a:t>VDAgent</a:t>
            </a:r>
            <a:r>
              <a:rPr lang="en-US" dirty="0">
                <a:solidFill>
                  <a:srgbClr val="333333"/>
                </a:solidFill>
                <a:latin typeface="Helvetica" panose="020B0604020202020204" pitchFamily="34" charset="0"/>
              </a:rPr>
              <a:t>.</a:t>
            </a:r>
            <a:endParaRPr lang="en-US" dirty="0"/>
          </a:p>
        </p:txBody>
      </p:sp>
      <p:pic>
        <p:nvPicPr>
          <p:cNvPr id="1026" name="Picture 2" descr="https://www.spice-space.org/static/images/spice_sche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2123" y="5291090"/>
            <a:ext cx="4362481" cy="15275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0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6977" y="273623"/>
            <a:ext cx="2924175" cy="47148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509913" y="273623"/>
            <a:ext cx="8414993" cy="1200329"/>
          </a:xfrm>
          <a:prstGeom prst="rect">
            <a:avLst/>
          </a:prstGeom>
        </p:spPr>
        <p:txBody>
          <a:bodyPr wrap="square">
            <a:spAutoFit/>
          </a:bodyPr>
          <a:lstStyle/>
          <a:p>
            <a:r>
              <a:rPr lang="zh-CN" altLang="en-US" dirty="0">
                <a:solidFill>
                  <a:srgbClr val="666666"/>
                </a:solidFill>
                <a:latin typeface="Helvetica Neue"/>
              </a:rPr>
              <a:t>明显看出分为三个阵容：基于</a:t>
            </a:r>
            <a:r>
              <a:rPr lang="en-US" altLang="zh-CN" dirty="0">
                <a:solidFill>
                  <a:srgbClr val="666666"/>
                </a:solidFill>
                <a:latin typeface="Helvetica Neue"/>
              </a:rPr>
              <a:t>IaaS</a:t>
            </a:r>
            <a:r>
              <a:rPr lang="zh-CN" altLang="en-US" dirty="0">
                <a:solidFill>
                  <a:srgbClr val="666666"/>
                </a:solidFill>
                <a:latin typeface="Helvetica Neue"/>
              </a:rPr>
              <a:t>云平台，基于</a:t>
            </a:r>
            <a:r>
              <a:rPr lang="en-US" altLang="zh-CN" dirty="0">
                <a:solidFill>
                  <a:srgbClr val="666666"/>
                </a:solidFill>
                <a:latin typeface="Helvetica Neue"/>
              </a:rPr>
              <a:t>Kubernetes</a:t>
            </a:r>
            <a:r>
              <a:rPr lang="zh-CN" altLang="en-US" dirty="0">
                <a:solidFill>
                  <a:srgbClr val="666666"/>
                </a:solidFill>
                <a:latin typeface="Helvetica Neue"/>
              </a:rPr>
              <a:t>，基于</a:t>
            </a:r>
            <a:r>
              <a:rPr lang="en-US" altLang="zh-CN" dirty="0" err="1">
                <a:solidFill>
                  <a:srgbClr val="666666"/>
                </a:solidFill>
                <a:latin typeface="Helvetica Neue"/>
              </a:rPr>
              <a:t>Mesos</a:t>
            </a:r>
            <a:r>
              <a:rPr lang="zh-CN" altLang="en-US" dirty="0">
                <a:solidFill>
                  <a:srgbClr val="666666"/>
                </a:solidFill>
                <a:latin typeface="Helvetica Neue"/>
              </a:rPr>
              <a:t>；单从数量上看势均力敌。为什么会这样，笔者认为第一</a:t>
            </a:r>
            <a:r>
              <a:rPr lang="en-US" altLang="zh-CN" dirty="0">
                <a:solidFill>
                  <a:srgbClr val="666666"/>
                </a:solidFill>
                <a:latin typeface="Helvetica Neue"/>
              </a:rPr>
              <a:t>Docker</a:t>
            </a:r>
            <a:r>
              <a:rPr lang="zh-CN" altLang="en-US" dirty="0">
                <a:solidFill>
                  <a:srgbClr val="666666"/>
                </a:solidFill>
                <a:latin typeface="Helvetica Neue"/>
              </a:rPr>
              <a:t>还在迅速发展过程中，到底怎么做大家还没有统一的意见。第二各个互联网公司的技术团队擅长的东西并不一样。</a:t>
            </a:r>
            <a:endParaRPr lang="en-US" dirty="0"/>
          </a:p>
        </p:txBody>
      </p:sp>
      <p:sp>
        <p:nvSpPr>
          <p:cNvPr id="5" name="Rectangle 4"/>
          <p:cNvSpPr/>
          <p:nvPr/>
        </p:nvSpPr>
        <p:spPr>
          <a:xfrm>
            <a:off x="3509912" y="1473952"/>
            <a:ext cx="8414993" cy="646331"/>
          </a:xfrm>
          <a:prstGeom prst="rect">
            <a:avLst/>
          </a:prstGeom>
        </p:spPr>
        <p:txBody>
          <a:bodyPr wrap="square">
            <a:spAutoFit/>
          </a:bodyPr>
          <a:lstStyle/>
          <a:p>
            <a:r>
              <a:rPr lang="zh-CN" altLang="en-US" dirty="0">
                <a:solidFill>
                  <a:srgbClr val="666666"/>
                </a:solidFill>
                <a:latin typeface="Helvetica Neue"/>
              </a:rPr>
              <a:t>提供用户需要的云计算产品和服务，适合虚拟化的就虚拟化，适合</a:t>
            </a:r>
            <a:r>
              <a:rPr lang="en-US" altLang="zh-CN" dirty="0">
                <a:solidFill>
                  <a:srgbClr val="666666"/>
                </a:solidFill>
                <a:latin typeface="Helvetica Neue"/>
              </a:rPr>
              <a:t>Docker</a:t>
            </a:r>
            <a:r>
              <a:rPr lang="zh-CN" altLang="en-US" dirty="0">
                <a:solidFill>
                  <a:srgbClr val="666666"/>
                </a:solidFill>
                <a:latin typeface="Helvetica Neue"/>
              </a:rPr>
              <a:t>的就用</a:t>
            </a:r>
            <a:r>
              <a:rPr lang="en-US" altLang="zh-CN" dirty="0">
                <a:solidFill>
                  <a:srgbClr val="666666"/>
                </a:solidFill>
                <a:latin typeface="Helvetica Neue"/>
              </a:rPr>
              <a:t>Docker</a:t>
            </a:r>
            <a:r>
              <a:rPr lang="zh-CN" altLang="en-US" dirty="0">
                <a:solidFill>
                  <a:srgbClr val="666666"/>
                </a:solidFill>
                <a:latin typeface="Helvetica Neue"/>
              </a:rPr>
              <a:t>，并以自己团队最擅长的方式构建出平台来。</a:t>
            </a:r>
            <a:endParaRPr lang="en-US" dirty="0"/>
          </a:p>
        </p:txBody>
      </p:sp>
      <p:pic>
        <p:nvPicPr>
          <p:cNvPr id="5124" name="Picture 4" descr="0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9912" y="3449197"/>
            <a:ext cx="7086600" cy="33813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509912" y="2415408"/>
            <a:ext cx="6218550" cy="369332"/>
          </a:xfrm>
          <a:prstGeom prst="rect">
            <a:avLst/>
          </a:prstGeom>
        </p:spPr>
        <p:txBody>
          <a:bodyPr wrap="square">
            <a:spAutoFit/>
          </a:bodyPr>
          <a:lstStyle/>
          <a:p>
            <a:r>
              <a:rPr lang="en-US" dirty="0"/>
              <a:t>http://dockone.io/article/1008</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DLNA/UPnP</a:t>
            </a:r>
            <a:endParaRPr lang="en-US" dirty="0"/>
          </a:p>
        </p:txBody>
      </p:sp>
      <p:sp>
        <p:nvSpPr>
          <p:cNvPr id="3" name="Content Placeholder 2"/>
          <p:cNvSpPr>
            <a:spLocks noGrp="1"/>
          </p:cNvSpPr>
          <p:nvPr>
            <p:ph idx="1"/>
          </p:nvPr>
        </p:nvSpPr>
        <p:spPr>
          <a:xfrm>
            <a:off x="838200" y="1825624"/>
            <a:ext cx="10515600" cy="2248571"/>
          </a:xfrm>
        </p:spPr>
        <p:txBody>
          <a:bodyPr>
            <a:normAutofit/>
          </a:bodyPr>
          <a:lstStyle/>
          <a:p>
            <a:r>
              <a:rPr lang="en-US" altLang="zh-CN" dirty="0" smtClean="0"/>
              <a:t>DLNA</a:t>
            </a:r>
            <a:r>
              <a:rPr lang="zh-CN" altLang="en-US" dirty="0"/>
              <a:t>并不是创造技术，而是形成一种解</a:t>
            </a:r>
            <a:r>
              <a:rPr lang="zh-CN" altLang="en-US" dirty="0" smtClean="0"/>
              <a:t>决方</a:t>
            </a:r>
            <a:r>
              <a:rPr lang="zh-CN" altLang="en-US" dirty="0"/>
              <a:t>案，一种大家可以遵守的规范。所以</a:t>
            </a:r>
            <a:r>
              <a:rPr lang="en-US" altLang="zh-CN" dirty="0"/>
              <a:t>DLNA</a:t>
            </a:r>
            <a:r>
              <a:rPr lang="zh-CN" altLang="en-US" dirty="0"/>
              <a:t>选择的各种技术和协议都是目前所应用很广泛的技术和协议</a:t>
            </a:r>
            <a:r>
              <a:rPr lang="zh-CN" altLang="en-US" dirty="0" smtClean="0"/>
              <a:t>。</a:t>
            </a:r>
            <a:endParaRPr lang="en-US" altLang="zh-CN" dirty="0" smtClean="0"/>
          </a:p>
          <a:p>
            <a:r>
              <a:rPr lang="en-US" dirty="0" smtClean="0"/>
              <a:t>DLNA Device Categories and Classes</a:t>
            </a:r>
            <a:endParaRPr lang="en-US" dirty="0" smtClean="0"/>
          </a:p>
          <a:p>
            <a:pPr lvl="1"/>
            <a:r>
              <a:rPr lang="en-US" altLang="zh-CN" dirty="0"/>
              <a:t>DLNA</a:t>
            </a:r>
            <a:r>
              <a:rPr lang="zh-CN" altLang="en-US" dirty="0"/>
              <a:t>规定的设备分类，这些设备就是</a:t>
            </a:r>
            <a:r>
              <a:rPr lang="en-US" altLang="zh-CN" dirty="0"/>
              <a:t>DLNA</a:t>
            </a:r>
            <a:r>
              <a:rPr lang="zh-CN" altLang="en-US" dirty="0"/>
              <a:t>标准执行的物理和逻辑对象。</a:t>
            </a:r>
            <a:endParaRPr lang="en-US" dirty="0"/>
          </a:p>
        </p:txBody>
      </p:sp>
      <p:pic>
        <p:nvPicPr>
          <p:cNvPr id="1026" name="Picture 2" descr="http://hi.csdn.net/attachment/201104/26/3055938_1303788806Vh0o.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96419" y="4209131"/>
            <a:ext cx="4933950" cy="25050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2825" y="94371"/>
            <a:ext cx="4031530" cy="6494085"/>
          </a:xfrm>
          <a:prstGeom prst="rect">
            <a:avLst/>
          </a:prstGeom>
        </p:spPr>
        <p:txBody>
          <a:bodyPr wrap="square">
            <a:spAutoFit/>
          </a:bodyPr>
          <a:lstStyle/>
          <a:p>
            <a:r>
              <a:rPr lang="en-US" altLang="zh-CN" sz="1600" dirty="0" smtClean="0">
                <a:solidFill>
                  <a:srgbClr val="333333"/>
                </a:solidFill>
                <a:latin typeface="Arial" panose="020B0604020202020204" pitchFamily="34" charset="0"/>
              </a:rPr>
              <a:t>Home </a:t>
            </a:r>
            <a:r>
              <a:rPr lang="en-US" altLang="zh-CN" sz="1600" dirty="0" err="1">
                <a:solidFill>
                  <a:srgbClr val="333333"/>
                </a:solidFill>
                <a:latin typeface="Arial" panose="020B0604020202020204" pitchFamily="34" charset="0"/>
              </a:rPr>
              <a:t>NetWork</a:t>
            </a:r>
            <a:r>
              <a:rPr lang="en-US" altLang="zh-CN" sz="1600" dirty="0">
                <a:solidFill>
                  <a:srgbClr val="333333"/>
                </a:solidFill>
                <a:latin typeface="Arial" panose="020B0604020202020204" pitchFamily="34" charset="0"/>
              </a:rPr>
              <a:t> Device(HND)</a:t>
            </a:r>
            <a:r>
              <a:rPr lang="zh-CN" altLang="en-US" sz="1600" dirty="0">
                <a:solidFill>
                  <a:srgbClr val="333333"/>
                </a:solidFill>
                <a:latin typeface="Arial" panose="020B0604020202020204" pitchFamily="34" charset="0"/>
              </a:rPr>
              <a:t>。这类设备指家庭设备，具有比较大的尺寸及较全面的功能，主要与移动设备区别开来，下属</a:t>
            </a:r>
            <a:r>
              <a:rPr lang="en-US" altLang="zh-CN" sz="1600" dirty="0">
                <a:solidFill>
                  <a:srgbClr val="333333"/>
                </a:solidFill>
                <a:latin typeface="Arial" panose="020B0604020202020204" pitchFamily="34" charset="0"/>
              </a:rPr>
              <a:t>5</a:t>
            </a:r>
            <a:r>
              <a:rPr lang="zh-CN" altLang="en-US" sz="1600" dirty="0">
                <a:solidFill>
                  <a:srgbClr val="333333"/>
                </a:solidFill>
                <a:latin typeface="Arial" panose="020B0604020202020204" pitchFamily="34" charset="0"/>
              </a:rPr>
              <a:t>类设备：</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(1)Digital Media Server(DMS)</a:t>
            </a:r>
            <a:r>
              <a:rPr lang="zh-CN" altLang="en-US" sz="1600" dirty="0">
                <a:solidFill>
                  <a:srgbClr val="333333"/>
                </a:solidFill>
                <a:latin typeface="Arial" panose="020B0604020202020204" pitchFamily="34" charset="0"/>
              </a:rPr>
              <a:t>。数字媒体服务器，提供媒体获取、记录、存储和输出功能。同时，内容保护功能是对</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的强制要求。</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总是包含</a:t>
            </a:r>
            <a:r>
              <a:rPr lang="en-US" altLang="zh-CN" sz="1600" dirty="0">
                <a:solidFill>
                  <a:srgbClr val="333333"/>
                </a:solidFill>
                <a:latin typeface="Arial" panose="020B0604020202020204" pitchFamily="34" charset="0"/>
              </a:rPr>
              <a:t>DMP</a:t>
            </a:r>
            <a:r>
              <a:rPr lang="zh-CN" altLang="en-US" sz="1600" dirty="0">
                <a:solidFill>
                  <a:srgbClr val="333333"/>
                </a:solidFill>
                <a:latin typeface="Arial" panose="020B0604020202020204" pitchFamily="34" charset="0"/>
              </a:rPr>
              <a:t>的功能，并且肯能包含其他智能功能，包括设备</a:t>
            </a:r>
            <a:r>
              <a:rPr lang="en-US" altLang="zh-CN" sz="1600" dirty="0">
                <a:solidFill>
                  <a:srgbClr val="333333"/>
                </a:solidFill>
                <a:latin typeface="Arial" panose="020B0604020202020204" pitchFamily="34" charset="0"/>
              </a:rPr>
              <a:t>/</a:t>
            </a:r>
            <a:r>
              <a:rPr lang="zh-CN" altLang="en-US" sz="1600" dirty="0">
                <a:solidFill>
                  <a:srgbClr val="333333"/>
                </a:solidFill>
                <a:latin typeface="Arial" panose="020B0604020202020204" pitchFamily="34" charset="0"/>
              </a:rPr>
              <a:t>用户服务的管理；丰富的用户界面；媒体管理</a:t>
            </a:r>
            <a:r>
              <a:rPr lang="en-US" altLang="zh-CN" sz="1600" dirty="0">
                <a:solidFill>
                  <a:srgbClr val="333333"/>
                </a:solidFill>
                <a:latin typeface="Arial" panose="020B0604020202020204" pitchFamily="34" charset="0"/>
              </a:rPr>
              <a:t>/</a:t>
            </a:r>
            <a:r>
              <a:rPr lang="zh-CN" altLang="en-US" sz="1600" dirty="0">
                <a:solidFill>
                  <a:srgbClr val="333333"/>
                </a:solidFill>
                <a:latin typeface="Arial" panose="020B0604020202020204" pitchFamily="34" charset="0"/>
              </a:rPr>
              <a:t>收集和分发功能。</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的例子有</a:t>
            </a:r>
            <a:r>
              <a:rPr lang="en-US" altLang="zh-CN" sz="1600" dirty="0">
                <a:solidFill>
                  <a:srgbClr val="333333"/>
                </a:solidFill>
                <a:latin typeface="Arial" panose="020B0604020202020204" pitchFamily="34" charset="0"/>
              </a:rPr>
              <a:t>PC</a:t>
            </a:r>
            <a:r>
              <a:rPr lang="zh-CN" altLang="en-US" sz="1600" dirty="0">
                <a:solidFill>
                  <a:srgbClr val="333333"/>
                </a:solidFill>
                <a:latin typeface="Arial" panose="020B0604020202020204" pitchFamily="34" charset="0"/>
              </a:rPr>
              <a:t>、数字机顶盒（附带联网，存储功能）和摄像机等等。</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(2)DMP</a:t>
            </a:r>
            <a:r>
              <a:rPr lang="zh-CN" altLang="en-US" sz="1600" dirty="0">
                <a:solidFill>
                  <a:srgbClr val="333333"/>
                </a:solidFill>
                <a:latin typeface="Arial" panose="020B0604020202020204" pitchFamily="34" charset="0"/>
              </a:rPr>
              <a:t>。数字媒体播放器。能从</a:t>
            </a:r>
            <a:r>
              <a:rPr lang="en-US" altLang="zh-CN" sz="1600" dirty="0">
                <a:solidFill>
                  <a:srgbClr val="333333"/>
                </a:solidFill>
                <a:latin typeface="Arial" panose="020B0604020202020204" pitchFamily="34" charset="0"/>
              </a:rPr>
              <a:t>DMS/M-DMS</a:t>
            </a:r>
            <a:r>
              <a:rPr lang="zh-CN" altLang="en-US" sz="1600" dirty="0">
                <a:solidFill>
                  <a:srgbClr val="333333"/>
                </a:solidFill>
                <a:latin typeface="Arial" panose="020B0604020202020204" pitchFamily="34" charset="0"/>
              </a:rPr>
              <a:t>上查找并获取媒体内容并播放和渲染显示。比如智能电视、家庭影院等。</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(3)DMC</a:t>
            </a:r>
            <a:r>
              <a:rPr lang="zh-CN" altLang="en-US" sz="1600" dirty="0">
                <a:solidFill>
                  <a:srgbClr val="333333"/>
                </a:solidFill>
                <a:latin typeface="Arial" panose="020B0604020202020204" pitchFamily="34" charset="0"/>
              </a:rPr>
              <a:t>。数字媒体控制器，查找</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的内容并建立</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与</a:t>
            </a:r>
            <a:r>
              <a:rPr lang="en-US" altLang="zh-CN" sz="1600" dirty="0">
                <a:solidFill>
                  <a:srgbClr val="333333"/>
                </a:solidFill>
                <a:latin typeface="Arial" panose="020B0604020202020204" pitchFamily="34" charset="0"/>
              </a:rPr>
              <a:t>DMR</a:t>
            </a:r>
            <a:r>
              <a:rPr lang="zh-CN" altLang="en-US" sz="1600" dirty="0">
                <a:solidFill>
                  <a:srgbClr val="333333"/>
                </a:solidFill>
                <a:latin typeface="Arial" panose="020B0604020202020204" pitchFamily="34" charset="0"/>
              </a:rPr>
              <a:t>之间的连接并控制媒体的播放。如遥控器。</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(4)DMR</a:t>
            </a:r>
            <a:r>
              <a:rPr lang="zh-CN" altLang="en-US" sz="1600" dirty="0">
                <a:solidFill>
                  <a:srgbClr val="333333"/>
                </a:solidFill>
                <a:latin typeface="Arial" panose="020B0604020202020204" pitchFamily="34" charset="0"/>
              </a:rPr>
              <a:t>。数字媒体渲染设备。通过其他设备配置后，可以播放从</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上的内容。与</a:t>
            </a:r>
            <a:r>
              <a:rPr lang="en-US" altLang="zh-CN" sz="1600" dirty="0">
                <a:solidFill>
                  <a:srgbClr val="333333"/>
                </a:solidFill>
                <a:latin typeface="Arial" panose="020B0604020202020204" pitchFamily="34" charset="0"/>
              </a:rPr>
              <a:t>DMP</a:t>
            </a:r>
            <a:r>
              <a:rPr lang="zh-CN" altLang="en-US" sz="1600" dirty="0">
                <a:solidFill>
                  <a:srgbClr val="333333"/>
                </a:solidFill>
                <a:latin typeface="Arial" panose="020B0604020202020204" pitchFamily="34" charset="0"/>
              </a:rPr>
              <a:t>的区别在于</a:t>
            </a:r>
            <a:r>
              <a:rPr lang="en-US" altLang="zh-CN" sz="1600" dirty="0">
                <a:solidFill>
                  <a:srgbClr val="333333"/>
                </a:solidFill>
                <a:latin typeface="Arial" panose="020B0604020202020204" pitchFamily="34" charset="0"/>
              </a:rPr>
              <a:t>DMR</a:t>
            </a:r>
            <a:r>
              <a:rPr lang="zh-CN" altLang="en-US" sz="1600" dirty="0">
                <a:solidFill>
                  <a:srgbClr val="333333"/>
                </a:solidFill>
                <a:latin typeface="Arial" panose="020B0604020202020204" pitchFamily="34" charset="0"/>
              </a:rPr>
              <a:t>只有接受媒体和播放功能，而没查找有浏览媒体的功能。比如显示器、音箱等。</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(5)</a:t>
            </a:r>
            <a:r>
              <a:rPr lang="en-US" altLang="zh-CN" sz="1600" dirty="0" err="1">
                <a:solidFill>
                  <a:srgbClr val="333333"/>
                </a:solidFill>
                <a:latin typeface="Arial" panose="020B0604020202020204" pitchFamily="34" charset="0"/>
              </a:rPr>
              <a:t>DMPr</a:t>
            </a:r>
            <a:r>
              <a:rPr lang="zh-CN" altLang="en-US" sz="1600" dirty="0">
                <a:solidFill>
                  <a:srgbClr val="333333"/>
                </a:solidFill>
                <a:latin typeface="Arial" panose="020B0604020202020204" pitchFamily="34" charset="0"/>
              </a:rPr>
              <a:t>。数字媒体打印机，提供打印服务。网络打印机，一体化打印机就属于</a:t>
            </a:r>
            <a:r>
              <a:rPr lang="en-US" altLang="zh-CN" sz="1600" dirty="0" err="1">
                <a:solidFill>
                  <a:srgbClr val="333333"/>
                </a:solidFill>
                <a:latin typeface="Arial" panose="020B0604020202020204" pitchFamily="34" charset="0"/>
              </a:rPr>
              <a:t>DMPr</a:t>
            </a:r>
            <a:r>
              <a:rPr lang="zh-CN" altLang="en-US" sz="1600" dirty="0">
                <a:solidFill>
                  <a:srgbClr val="333333"/>
                </a:solidFill>
                <a:latin typeface="Arial" panose="020B0604020202020204" pitchFamily="34" charset="0"/>
              </a:rPr>
              <a:t>。</a:t>
            </a:r>
            <a:endParaRPr lang="zh-CN" altLang="en-US" sz="1600" b="0" i="0" dirty="0">
              <a:solidFill>
                <a:srgbClr val="333333"/>
              </a:solidFill>
              <a:effectLst/>
              <a:latin typeface="Arial" panose="020B0604020202020204" pitchFamily="34" charset="0"/>
            </a:endParaRPr>
          </a:p>
        </p:txBody>
      </p:sp>
      <p:sp>
        <p:nvSpPr>
          <p:cNvPr id="5" name="Rectangle 4"/>
          <p:cNvSpPr/>
          <p:nvPr/>
        </p:nvSpPr>
        <p:spPr>
          <a:xfrm>
            <a:off x="4326903" y="94371"/>
            <a:ext cx="3572759" cy="4278094"/>
          </a:xfrm>
          <a:prstGeom prst="rect">
            <a:avLst/>
          </a:prstGeom>
        </p:spPr>
        <p:txBody>
          <a:bodyPr wrap="square">
            <a:spAutoFit/>
          </a:bodyPr>
          <a:lstStyle/>
          <a:p>
            <a:r>
              <a:rPr lang="en-US" altLang="zh-CN" sz="1600" dirty="0" smtClean="0">
                <a:solidFill>
                  <a:srgbClr val="333333"/>
                </a:solidFill>
                <a:latin typeface="Arial" panose="020B0604020202020204" pitchFamily="34" charset="0"/>
              </a:rPr>
              <a:t>Mobile </a:t>
            </a:r>
            <a:r>
              <a:rPr lang="en-US" altLang="zh-CN" sz="1600" dirty="0">
                <a:solidFill>
                  <a:srgbClr val="333333"/>
                </a:solidFill>
                <a:latin typeface="Arial" panose="020B0604020202020204" pitchFamily="34" charset="0"/>
              </a:rPr>
              <a:t>Handheld Devices(MHD)</a:t>
            </a:r>
            <a:r>
              <a:rPr lang="zh-CN" altLang="en-US" sz="1600" dirty="0">
                <a:solidFill>
                  <a:srgbClr val="333333"/>
                </a:solidFill>
                <a:latin typeface="Arial" panose="020B0604020202020204" pitchFamily="34" charset="0"/>
              </a:rPr>
              <a:t>手持设备。相比家庭设备，手持设备的功能相对简化一些，支持的媒体格式也会不同。</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(1)M-DMS</a:t>
            </a:r>
            <a:r>
              <a:rPr lang="zh-CN" altLang="en-US" sz="1600" dirty="0">
                <a:solidFill>
                  <a:srgbClr val="333333"/>
                </a:solidFill>
                <a:latin typeface="Arial" panose="020B0604020202020204" pitchFamily="34" charset="0"/>
              </a:rPr>
              <a:t>。与</a:t>
            </a:r>
            <a:r>
              <a:rPr lang="en-US" altLang="zh-CN" sz="1600" dirty="0">
                <a:solidFill>
                  <a:srgbClr val="333333"/>
                </a:solidFill>
                <a:latin typeface="Arial" panose="020B0604020202020204" pitchFamily="34" charset="0"/>
              </a:rPr>
              <a:t>DMS</a:t>
            </a:r>
            <a:r>
              <a:rPr lang="zh-CN" altLang="en-US" sz="1600" dirty="0">
                <a:solidFill>
                  <a:srgbClr val="333333"/>
                </a:solidFill>
                <a:latin typeface="Arial" panose="020B0604020202020204" pitchFamily="34" charset="0"/>
              </a:rPr>
              <a:t>类似，如移动电话，随身音乐播放器等。</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(2)M-DMP</a:t>
            </a:r>
            <a:r>
              <a:rPr lang="zh-CN" altLang="en-US" sz="1600" dirty="0">
                <a:solidFill>
                  <a:srgbClr val="333333"/>
                </a:solidFill>
                <a:latin typeface="Arial" panose="020B0604020202020204" pitchFamily="34" charset="0"/>
              </a:rPr>
              <a:t>。与</a:t>
            </a:r>
            <a:r>
              <a:rPr lang="en-US" altLang="zh-CN" sz="1600" dirty="0">
                <a:solidFill>
                  <a:srgbClr val="333333"/>
                </a:solidFill>
                <a:latin typeface="Arial" panose="020B0604020202020204" pitchFamily="34" charset="0"/>
              </a:rPr>
              <a:t>DMP</a:t>
            </a:r>
            <a:r>
              <a:rPr lang="zh-CN" altLang="en-US" sz="1600" dirty="0">
                <a:solidFill>
                  <a:srgbClr val="333333"/>
                </a:solidFill>
                <a:latin typeface="Arial" panose="020B0604020202020204" pitchFamily="34" charset="0"/>
              </a:rPr>
              <a:t>类似。比如智能移动电视。 </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(3)M-DMD</a:t>
            </a:r>
            <a:r>
              <a:rPr lang="zh-CN" altLang="en-US" sz="1600" dirty="0">
                <a:solidFill>
                  <a:srgbClr val="333333"/>
                </a:solidFill>
                <a:latin typeface="Arial" panose="020B0604020202020204" pitchFamily="34" charset="0"/>
              </a:rPr>
              <a:t>。移动多媒体下载设备。如随身音乐播放器，车载音乐播放器和智能电子相框等</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(4)M-DMU</a:t>
            </a:r>
            <a:r>
              <a:rPr lang="zh-CN" altLang="en-US" sz="1600" dirty="0">
                <a:solidFill>
                  <a:srgbClr val="333333"/>
                </a:solidFill>
                <a:latin typeface="Arial" panose="020B0604020202020204" pitchFamily="34" charset="0"/>
              </a:rPr>
              <a:t>。移动多媒体下载设备。如摄像设备和手机等。 </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(5)M-DMC</a:t>
            </a:r>
            <a:r>
              <a:rPr lang="zh-CN" altLang="en-US" sz="1600" dirty="0">
                <a:solidFill>
                  <a:srgbClr val="333333"/>
                </a:solidFill>
                <a:latin typeface="Arial" panose="020B0604020202020204" pitchFamily="34" charset="0"/>
              </a:rPr>
              <a:t>。与</a:t>
            </a:r>
            <a:r>
              <a:rPr lang="en-US" altLang="zh-CN" sz="1600" dirty="0">
                <a:solidFill>
                  <a:srgbClr val="333333"/>
                </a:solidFill>
                <a:latin typeface="Arial" panose="020B0604020202020204" pitchFamily="34" charset="0"/>
              </a:rPr>
              <a:t>DMC</a:t>
            </a:r>
            <a:r>
              <a:rPr lang="zh-CN" altLang="en-US" sz="1600" dirty="0">
                <a:solidFill>
                  <a:srgbClr val="333333"/>
                </a:solidFill>
                <a:latin typeface="Arial" panose="020B0604020202020204" pitchFamily="34" charset="0"/>
              </a:rPr>
              <a:t>类似。</a:t>
            </a:r>
            <a:r>
              <a:rPr lang="en-US" altLang="zh-CN" sz="1600" dirty="0">
                <a:solidFill>
                  <a:srgbClr val="333333"/>
                </a:solidFill>
                <a:latin typeface="Arial" panose="020B0604020202020204" pitchFamily="34" charset="0"/>
              </a:rPr>
              <a:t>P</a:t>
            </a:r>
            <a:r>
              <a:rPr lang="zh-CN" altLang="en-US" sz="1600" dirty="0">
                <a:solidFill>
                  <a:srgbClr val="333333"/>
                </a:solidFill>
                <a:latin typeface="Arial" panose="020B0604020202020204" pitchFamily="34" charset="0"/>
              </a:rPr>
              <a:t>如</a:t>
            </a:r>
            <a:r>
              <a:rPr lang="en-US" altLang="zh-CN" sz="1600" dirty="0">
                <a:solidFill>
                  <a:srgbClr val="333333"/>
                </a:solidFill>
                <a:latin typeface="Arial" panose="020B0604020202020204" pitchFamily="34" charset="0"/>
              </a:rPr>
              <a:t>DA</a:t>
            </a:r>
            <a:r>
              <a:rPr lang="zh-CN" altLang="en-US" sz="1600" dirty="0">
                <a:solidFill>
                  <a:srgbClr val="333333"/>
                </a:solidFill>
                <a:latin typeface="Arial" panose="020B0604020202020204" pitchFamily="34" charset="0"/>
              </a:rPr>
              <a:t>，智能遥控器。  手持设备没有定义</a:t>
            </a:r>
            <a:r>
              <a:rPr lang="en-US" altLang="zh-CN" sz="1600" dirty="0">
                <a:solidFill>
                  <a:srgbClr val="333333"/>
                </a:solidFill>
                <a:latin typeface="Arial" panose="020B0604020202020204" pitchFamily="34" charset="0"/>
              </a:rPr>
              <a:t>M-DMR</a:t>
            </a:r>
            <a:r>
              <a:rPr lang="zh-CN" altLang="en-US" sz="1600" dirty="0">
                <a:solidFill>
                  <a:srgbClr val="333333"/>
                </a:solidFill>
                <a:latin typeface="Arial" panose="020B0604020202020204" pitchFamily="34" charset="0"/>
              </a:rPr>
              <a:t>，因为手持设备会讲究便利性，会附加查找控制功能</a:t>
            </a:r>
            <a:endParaRPr lang="zh-CN" altLang="en-US" sz="1600" b="0" i="0" dirty="0">
              <a:solidFill>
                <a:srgbClr val="333333"/>
              </a:solidFill>
              <a:effectLst/>
              <a:latin typeface="Arial" panose="020B0604020202020204" pitchFamily="34" charset="0"/>
            </a:endParaRPr>
          </a:p>
        </p:txBody>
      </p:sp>
      <p:sp>
        <p:nvSpPr>
          <p:cNvPr id="6" name="Rectangle 5"/>
          <p:cNvSpPr/>
          <p:nvPr/>
        </p:nvSpPr>
        <p:spPr>
          <a:xfrm>
            <a:off x="8352147" y="94371"/>
            <a:ext cx="3733015" cy="2554545"/>
          </a:xfrm>
          <a:prstGeom prst="rect">
            <a:avLst/>
          </a:prstGeom>
        </p:spPr>
        <p:txBody>
          <a:bodyPr wrap="square">
            <a:spAutoFit/>
          </a:bodyPr>
          <a:lstStyle/>
          <a:p>
            <a:r>
              <a:rPr lang="en-US" sz="1600" dirty="0" smtClean="0">
                <a:solidFill>
                  <a:srgbClr val="333333"/>
                </a:solidFill>
                <a:latin typeface="Arial" panose="020B0604020202020204" pitchFamily="34" charset="0"/>
              </a:rPr>
              <a:t>Networked </a:t>
            </a:r>
            <a:r>
              <a:rPr lang="en-US" sz="1600" dirty="0">
                <a:solidFill>
                  <a:srgbClr val="333333"/>
                </a:solidFill>
                <a:latin typeface="Arial" panose="020B0604020202020204" pitchFamily="34" charset="0"/>
              </a:rPr>
              <a:t>Infrastructure Devices (NID) </a:t>
            </a:r>
            <a:r>
              <a:rPr lang="zh-CN" altLang="en-US" sz="1600" dirty="0">
                <a:solidFill>
                  <a:srgbClr val="333333"/>
                </a:solidFill>
                <a:latin typeface="Arial" panose="020B0604020202020204" pitchFamily="34" charset="0"/>
              </a:rPr>
              <a:t>联网支持设备。</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(1)</a:t>
            </a:r>
            <a:r>
              <a:rPr lang="en-US" sz="1600" dirty="0">
                <a:solidFill>
                  <a:srgbClr val="333333"/>
                </a:solidFill>
                <a:latin typeface="Arial" panose="020B0604020202020204" pitchFamily="34" charset="0"/>
              </a:rPr>
              <a:t>Mobile Network Connectivity Function (M-NCF)。</a:t>
            </a:r>
            <a:r>
              <a:rPr lang="zh-CN" altLang="en-US" sz="1600" dirty="0">
                <a:solidFill>
                  <a:srgbClr val="333333"/>
                </a:solidFill>
                <a:latin typeface="Arial" panose="020B0604020202020204" pitchFamily="34" charset="0"/>
              </a:rPr>
              <a:t>移动网络连接功能设备。提供各种设备接入移动网络的物理介质。 </a:t>
            </a:r>
            <a:r>
              <a:rPr lang="en-US" sz="1600" dirty="0">
                <a:solidFill>
                  <a:srgbClr val="333333"/>
                </a:solidFill>
                <a:latin typeface="Arial" panose="020B0604020202020204" pitchFamily="34" charset="0"/>
              </a:rPr>
              <a:t>DLNA</a:t>
            </a:r>
            <a:r>
              <a:rPr lang="zh-CN" altLang="en-US" sz="1600" dirty="0">
                <a:solidFill>
                  <a:srgbClr val="333333"/>
                </a:solidFill>
                <a:latin typeface="Arial" panose="020B0604020202020204" pitchFamily="34" charset="0"/>
              </a:rPr>
              <a:t>的希望是全部实现无线化。</a:t>
            </a:r>
            <a:endParaRPr lang="zh-CN" altLang="en-US" sz="1600" dirty="0">
              <a:solidFill>
                <a:srgbClr val="333333"/>
              </a:solidFill>
              <a:latin typeface="Arial" panose="020B0604020202020204" pitchFamily="34" charset="0"/>
            </a:endParaRPr>
          </a:p>
          <a:p>
            <a:r>
              <a:rPr lang="en-US" altLang="zh-CN" sz="1600" dirty="0">
                <a:solidFill>
                  <a:srgbClr val="333333"/>
                </a:solidFill>
                <a:latin typeface="Arial" panose="020B0604020202020204" pitchFamily="34" charset="0"/>
              </a:rPr>
              <a:t>(2)</a:t>
            </a:r>
            <a:r>
              <a:rPr lang="en-US" sz="1600" dirty="0">
                <a:solidFill>
                  <a:srgbClr val="333333"/>
                </a:solidFill>
                <a:latin typeface="Arial" panose="020B0604020202020204" pitchFamily="34" charset="0"/>
              </a:rPr>
              <a:t>Interoperability Unit (MIU)</a:t>
            </a:r>
            <a:r>
              <a:rPr lang="zh-CN" altLang="en-US" sz="1600" dirty="0">
                <a:solidFill>
                  <a:srgbClr val="333333"/>
                </a:solidFill>
                <a:latin typeface="Arial" panose="020B0604020202020204" pitchFamily="34" charset="0"/>
              </a:rPr>
              <a:t>媒体交互设备。提供媒体格式的转换以支持各种设备需要。</a:t>
            </a:r>
            <a:endParaRPr lang="zh-CN" altLang="en-US" sz="1600" b="0" i="0" dirty="0">
              <a:solidFill>
                <a:srgbClr val="333333"/>
              </a:solidFill>
              <a:effectLst/>
              <a:latin typeface="Arial" panose="020B0604020202020204"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318"/>
            <a:ext cx="10515600" cy="869790"/>
          </a:xfrm>
        </p:spPr>
        <p:txBody>
          <a:bodyPr/>
          <a:lstStyle/>
          <a:p>
            <a:r>
              <a:rPr lang="en-US" dirty="0" smtClean="0"/>
              <a:t>DLNA 7-Layer Architecture</a:t>
            </a:r>
            <a:endParaRPr lang="en-US" dirty="0"/>
          </a:p>
        </p:txBody>
      </p:sp>
      <p:pic>
        <p:nvPicPr>
          <p:cNvPr id="2050" name="Picture 2" descr="http://hi.csdn.net/attachment/201107/11/3055938_1310362001eerk.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98459" y="1690688"/>
            <a:ext cx="4438650" cy="40290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810054" y="990115"/>
            <a:ext cx="6096000" cy="1815882"/>
          </a:xfrm>
          <a:prstGeom prst="rect">
            <a:avLst/>
          </a:prstGeom>
        </p:spPr>
        <p:txBody>
          <a:bodyPr>
            <a:spAutoFit/>
          </a:bodyPr>
          <a:lstStyle/>
          <a:p>
            <a:r>
              <a:rPr lang="en-US" altLang="zh-CN" sz="1600" dirty="0">
                <a:solidFill>
                  <a:srgbClr val="333333"/>
                </a:solidFill>
                <a:latin typeface="Arial" panose="020B0604020202020204" pitchFamily="34" charset="0"/>
              </a:rPr>
              <a:t>(1) </a:t>
            </a:r>
            <a:r>
              <a:rPr lang="en-US" altLang="zh-CN" sz="1600" dirty="0" err="1">
                <a:solidFill>
                  <a:srgbClr val="333333"/>
                </a:solidFill>
                <a:latin typeface="Arial" panose="020B0604020202020204" pitchFamily="34" charset="0"/>
              </a:rPr>
              <a:t>NetWorking</a:t>
            </a:r>
            <a:r>
              <a:rPr lang="en-US" altLang="zh-CN" sz="1600" dirty="0">
                <a:solidFill>
                  <a:srgbClr val="333333"/>
                </a:solidFill>
                <a:latin typeface="Arial" panose="020B0604020202020204" pitchFamily="34" charset="0"/>
              </a:rPr>
              <a:t> Connectivity </a:t>
            </a:r>
            <a:r>
              <a:rPr lang="zh-CN" altLang="en-US" sz="1600" dirty="0">
                <a:solidFill>
                  <a:srgbClr val="333333"/>
                </a:solidFill>
                <a:latin typeface="Arial" panose="020B0604020202020204" pitchFamily="34" charset="0"/>
              </a:rPr>
              <a:t>网络互联方式</a:t>
            </a:r>
            <a:r>
              <a:rPr lang="en-US" altLang="zh-CN" sz="1600" dirty="0">
                <a:solidFill>
                  <a:srgbClr val="333333"/>
                </a:solidFill>
                <a:latin typeface="Arial" panose="020B0604020202020204" pitchFamily="34" charset="0"/>
              </a:rPr>
              <a:t>:</a:t>
            </a:r>
            <a:r>
              <a:rPr lang="zh-CN" altLang="en-US" sz="1600" dirty="0">
                <a:solidFill>
                  <a:srgbClr val="333333"/>
                </a:solidFill>
                <a:latin typeface="Arial" panose="020B0604020202020204" pitchFamily="34" charset="0"/>
              </a:rPr>
              <a:t>包括物理连接的标</a:t>
            </a:r>
            <a:r>
              <a:rPr lang="zh-CN" altLang="en-US" sz="1600" dirty="0" smtClean="0">
                <a:solidFill>
                  <a:srgbClr val="333333"/>
                </a:solidFill>
                <a:latin typeface="Arial" panose="020B0604020202020204" pitchFamily="34" charset="0"/>
              </a:rPr>
              <a:t>准。</a:t>
            </a:r>
            <a:endParaRPr lang="zh-CN" altLang="en-US" sz="1600" dirty="0">
              <a:solidFill>
                <a:srgbClr val="333333"/>
              </a:solidFill>
              <a:latin typeface="Arial" panose="020B0604020202020204" pitchFamily="34" charset="0"/>
            </a:endParaRPr>
          </a:p>
          <a:p>
            <a:r>
              <a:rPr lang="en-US" altLang="zh-CN" sz="1600" dirty="0" smtClean="0">
                <a:solidFill>
                  <a:srgbClr val="333333"/>
                </a:solidFill>
                <a:latin typeface="Arial" panose="020B0604020202020204" pitchFamily="34" charset="0"/>
              </a:rPr>
              <a:t>(</a:t>
            </a:r>
            <a:r>
              <a:rPr lang="en-US" altLang="zh-CN" sz="1600" dirty="0">
                <a:solidFill>
                  <a:srgbClr val="333333"/>
                </a:solidFill>
                <a:latin typeface="Arial" panose="020B0604020202020204" pitchFamily="34" charset="0"/>
              </a:rPr>
              <a:t>2) </a:t>
            </a:r>
            <a:r>
              <a:rPr lang="en-US" altLang="zh-CN" sz="1600" dirty="0" err="1">
                <a:solidFill>
                  <a:srgbClr val="333333"/>
                </a:solidFill>
                <a:latin typeface="Arial" panose="020B0604020202020204" pitchFamily="34" charset="0"/>
              </a:rPr>
              <a:t>NetWorking</a:t>
            </a:r>
            <a:r>
              <a:rPr lang="en-US" altLang="zh-CN" sz="1600" dirty="0">
                <a:solidFill>
                  <a:srgbClr val="333333"/>
                </a:solidFill>
                <a:latin typeface="Arial" panose="020B0604020202020204" pitchFamily="34" charset="0"/>
              </a:rPr>
              <a:t> Stack </a:t>
            </a:r>
            <a:r>
              <a:rPr lang="zh-CN" altLang="en-US" sz="1600" dirty="0">
                <a:solidFill>
                  <a:srgbClr val="333333"/>
                </a:solidFill>
                <a:latin typeface="Arial" panose="020B0604020202020204" pitchFamily="34" charset="0"/>
              </a:rPr>
              <a:t>网络协议栈：</a:t>
            </a:r>
            <a:r>
              <a:rPr lang="en-US" altLang="zh-CN" sz="1600" dirty="0">
                <a:solidFill>
                  <a:srgbClr val="333333"/>
                </a:solidFill>
                <a:latin typeface="Arial" panose="020B0604020202020204" pitchFamily="34" charset="0"/>
              </a:rPr>
              <a:t>DLNA</a:t>
            </a:r>
            <a:r>
              <a:rPr lang="zh-CN" altLang="en-US" sz="1600" dirty="0">
                <a:solidFill>
                  <a:srgbClr val="333333"/>
                </a:solidFill>
                <a:latin typeface="Arial" panose="020B0604020202020204" pitchFamily="34" charset="0"/>
              </a:rPr>
              <a:t>的互联传输基本上是在</a:t>
            </a:r>
            <a:r>
              <a:rPr lang="en-US" altLang="zh-CN" sz="1600" dirty="0">
                <a:solidFill>
                  <a:srgbClr val="333333"/>
                </a:solidFill>
                <a:latin typeface="Arial" panose="020B0604020202020204" pitchFamily="34" charset="0"/>
              </a:rPr>
              <a:t>IPV4</a:t>
            </a:r>
            <a:r>
              <a:rPr lang="zh-CN" altLang="en-US" sz="1600" dirty="0">
                <a:solidFill>
                  <a:srgbClr val="333333"/>
                </a:solidFill>
                <a:latin typeface="Arial" panose="020B0604020202020204" pitchFamily="34" charset="0"/>
              </a:rPr>
              <a:t>协议簇的基础上的</a:t>
            </a:r>
            <a:r>
              <a:rPr lang="zh-CN" altLang="en-US" sz="1600" dirty="0" smtClean="0">
                <a:solidFill>
                  <a:srgbClr val="333333"/>
                </a:solidFill>
                <a:latin typeface="Arial" panose="020B0604020202020204" pitchFamily="34" charset="0"/>
              </a:rPr>
              <a:t>。</a:t>
            </a:r>
            <a:endParaRPr lang="zh-CN" altLang="en-US" sz="1600" dirty="0">
              <a:solidFill>
                <a:srgbClr val="333333"/>
              </a:solidFill>
              <a:latin typeface="Arial" panose="020B0604020202020204" pitchFamily="34" charset="0"/>
            </a:endParaRPr>
          </a:p>
          <a:p>
            <a:r>
              <a:rPr lang="en-US" altLang="zh-CN" sz="1600" dirty="0" smtClean="0">
                <a:solidFill>
                  <a:srgbClr val="333333"/>
                </a:solidFill>
                <a:latin typeface="Arial" panose="020B0604020202020204" pitchFamily="34" charset="0"/>
              </a:rPr>
              <a:t>(</a:t>
            </a:r>
            <a:r>
              <a:rPr lang="en-US" altLang="zh-CN" sz="1600" dirty="0">
                <a:solidFill>
                  <a:srgbClr val="333333"/>
                </a:solidFill>
                <a:latin typeface="Arial" panose="020B0604020202020204" pitchFamily="34" charset="0"/>
              </a:rPr>
              <a:t>3)Device </a:t>
            </a:r>
            <a:r>
              <a:rPr lang="en-US" altLang="zh-CN" sz="1600" dirty="0" err="1">
                <a:solidFill>
                  <a:srgbClr val="333333"/>
                </a:solidFill>
                <a:latin typeface="Arial" panose="020B0604020202020204" pitchFamily="34" charset="0"/>
              </a:rPr>
              <a:t>Discovery&amp;Control</a:t>
            </a:r>
            <a:r>
              <a:rPr lang="en-US" altLang="zh-CN" sz="1600" dirty="0">
                <a:solidFill>
                  <a:srgbClr val="333333"/>
                </a:solidFill>
                <a:latin typeface="Arial" panose="020B0604020202020204" pitchFamily="34" charset="0"/>
              </a:rPr>
              <a:t> </a:t>
            </a:r>
            <a:r>
              <a:rPr lang="zh-CN" altLang="en-US" sz="1600" dirty="0">
                <a:solidFill>
                  <a:srgbClr val="333333"/>
                </a:solidFill>
                <a:latin typeface="Arial" panose="020B0604020202020204" pitchFamily="34" charset="0"/>
              </a:rPr>
              <a:t>设备发现和控制</a:t>
            </a:r>
            <a:r>
              <a:rPr lang="zh-CN" altLang="en-US" sz="1600" dirty="0" smtClean="0">
                <a:solidFill>
                  <a:srgbClr val="333333"/>
                </a:solidFill>
                <a:latin typeface="Arial" panose="020B0604020202020204" pitchFamily="34" charset="0"/>
              </a:rPr>
              <a:t>。这</a:t>
            </a:r>
            <a:r>
              <a:rPr lang="zh-CN" altLang="en-US" sz="1600" dirty="0">
                <a:solidFill>
                  <a:srgbClr val="333333"/>
                </a:solidFill>
                <a:latin typeface="Arial" panose="020B0604020202020204" pitchFamily="34" charset="0"/>
              </a:rPr>
              <a:t>个层次是比较</a:t>
            </a:r>
            <a:r>
              <a:rPr lang="en-US" altLang="zh-CN" sz="1600" dirty="0">
                <a:solidFill>
                  <a:srgbClr val="333333"/>
                </a:solidFill>
                <a:latin typeface="Arial" panose="020B0604020202020204" pitchFamily="34" charset="0"/>
              </a:rPr>
              <a:t>essential</a:t>
            </a:r>
            <a:r>
              <a:rPr lang="zh-CN" altLang="en-US" sz="1600" dirty="0">
                <a:solidFill>
                  <a:srgbClr val="333333"/>
                </a:solidFill>
                <a:latin typeface="Arial" panose="020B0604020202020204" pitchFamily="34" charset="0"/>
              </a:rPr>
              <a:t>的，是</a:t>
            </a:r>
            <a:r>
              <a:rPr lang="en-US" altLang="zh-CN" sz="1600" dirty="0">
                <a:solidFill>
                  <a:srgbClr val="333333"/>
                </a:solidFill>
                <a:latin typeface="Arial" panose="020B0604020202020204" pitchFamily="34" charset="0"/>
              </a:rPr>
              <a:t>DLNA</a:t>
            </a:r>
            <a:r>
              <a:rPr lang="zh-CN" altLang="en-US" sz="1600" dirty="0">
                <a:solidFill>
                  <a:srgbClr val="333333"/>
                </a:solidFill>
                <a:latin typeface="Arial" panose="020B0604020202020204" pitchFamily="34" charset="0"/>
              </a:rPr>
              <a:t>的基础协议框架。</a:t>
            </a:r>
            <a:r>
              <a:rPr lang="en-US" altLang="zh-CN" sz="1600" dirty="0">
                <a:solidFill>
                  <a:srgbClr val="333333"/>
                </a:solidFill>
                <a:latin typeface="Arial" panose="020B0604020202020204" pitchFamily="34" charset="0"/>
              </a:rPr>
              <a:t>DLNA</a:t>
            </a:r>
            <a:r>
              <a:rPr lang="zh-CN" altLang="en-US" sz="1600" dirty="0">
                <a:solidFill>
                  <a:srgbClr val="333333"/>
                </a:solidFill>
                <a:latin typeface="Arial" panose="020B0604020202020204" pitchFamily="34" charset="0"/>
              </a:rPr>
              <a:t>用</a:t>
            </a:r>
            <a:r>
              <a:rPr lang="en-US" altLang="zh-CN" sz="1600" dirty="0">
                <a:solidFill>
                  <a:srgbClr val="333333"/>
                </a:solidFill>
                <a:latin typeface="Arial" panose="020B0604020202020204" pitchFamily="34" charset="0"/>
              </a:rPr>
              <a:t>UPnP</a:t>
            </a:r>
            <a:r>
              <a:rPr lang="zh-CN" altLang="en-US" sz="1600" dirty="0">
                <a:solidFill>
                  <a:srgbClr val="333333"/>
                </a:solidFill>
                <a:latin typeface="Arial" panose="020B0604020202020204" pitchFamily="34" charset="0"/>
              </a:rPr>
              <a:t>协议来实现设备的发现和控制。下面重点看一下</a:t>
            </a:r>
            <a:r>
              <a:rPr lang="en-US" altLang="zh-CN" sz="1600" dirty="0">
                <a:solidFill>
                  <a:srgbClr val="333333"/>
                </a:solidFill>
                <a:latin typeface="Arial" panose="020B0604020202020204" pitchFamily="34" charset="0"/>
              </a:rPr>
              <a:t>UPnP</a:t>
            </a:r>
            <a:r>
              <a:rPr lang="zh-CN" altLang="en-US" sz="1600" dirty="0" smtClean="0">
                <a:solidFill>
                  <a:srgbClr val="333333"/>
                </a:solidFill>
                <a:latin typeface="Arial" panose="020B0604020202020204" pitchFamily="34" charset="0"/>
              </a:rPr>
              <a:t>。</a:t>
            </a:r>
            <a:r>
              <a:rPr lang="en-US" sz="1600" dirty="0"/>
              <a:t>http://upnp.org/sdcps-and-certification/standards/device-architecture-documents</a:t>
            </a:r>
            <a:endParaRPr lang="zh-CN" altLang="en-US" sz="1600" b="0" i="0" dirty="0">
              <a:solidFill>
                <a:srgbClr val="333333"/>
              </a:solidFill>
              <a:effectLst/>
              <a:latin typeface="Arial" panose="020B0604020202020204" pitchFamily="34" charset="0"/>
            </a:endParaRPr>
          </a:p>
        </p:txBody>
      </p:sp>
      <p:sp>
        <p:nvSpPr>
          <p:cNvPr id="5" name="Rectangle 4"/>
          <p:cNvSpPr/>
          <p:nvPr/>
        </p:nvSpPr>
        <p:spPr>
          <a:xfrm>
            <a:off x="5810054" y="2805997"/>
            <a:ext cx="6096000" cy="1323439"/>
          </a:xfrm>
          <a:prstGeom prst="rect">
            <a:avLst/>
          </a:prstGeom>
        </p:spPr>
        <p:txBody>
          <a:bodyPr>
            <a:spAutoFit/>
          </a:bodyPr>
          <a:lstStyle/>
          <a:p>
            <a:r>
              <a:rPr lang="en-US" sz="1600" dirty="0">
                <a:solidFill>
                  <a:srgbClr val="333333"/>
                </a:solidFill>
                <a:latin typeface="Arial" panose="020B0604020202020204" pitchFamily="34" charset="0"/>
              </a:rPr>
              <a:t>(4</a:t>
            </a:r>
            <a:r>
              <a:rPr lang="en-US" sz="1600" dirty="0" smtClean="0">
                <a:solidFill>
                  <a:srgbClr val="333333"/>
                </a:solidFill>
                <a:latin typeface="Arial" panose="020B0604020202020204" pitchFamily="34" charset="0"/>
              </a:rPr>
              <a:t>) Media </a:t>
            </a:r>
            <a:r>
              <a:rPr lang="en-US" sz="1600" dirty="0">
                <a:solidFill>
                  <a:srgbClr val="333333"/>
                </a:solidFill>
                <a:latin typeface="Arial" panose="020B0604020202020204" pitchFamily="34" charset="0"/>
              </a:rPr>
              <a:t>Management</a:t>
            </a:r>
            <a:r>
              <a:rPr lang="zh-CN" altLang="en-US" sz="1600" dirty="0">
                <a:solidFill>
                  <a:srgbClr val="333333"/>
                </a:solidFill>
                <a:latin typeface="Arial" panose="020B0604020202020204" pitchFamily="34" charset="0"/>
              </a:rPr>
              <a:t>媒体管理。媒体管理包括媒体的识别、管理、分发和记录（保存），</a:t>
            </a:r>
            <a:r>
              <a:rPr lang="en-US" sz="1600" dirty="0">
                <a:solidFill>
                  <a:srgbClr val="333333"/>
                </a:solidFill>
                <a:latin typeface="Arial" panose="020B0604020202020204" pitchFamily="34" charset="0"/>
              </a:rPr>
              <a:t>UPnP AV Architecture:1 and UPnP Printer Architecture:1</a:t>
            </a:r>
            <a:r>
              <a:rPr lang="zh-CN" altLang="en-US" sz="1600" dirty="0">
                <a:solidFill>
                  <a:srgbClr val="333333"/>
                </a:solidFill>
                <a:latin typeface="Arial" panose="020B0604020202020204" pitchFamily="34" charset="0"/>
              </a:rPr>
              <a:t>这两个属于</a:t>
            </a:r>
            <a:r>
              <a:rPr lang="en-US" sz="1600" dirty="0">
                <a:solidFill>
                  <a:srgbClr val="333333"/>
                </a:solidFill>
                <a:latin typeface="Arial" panose="020B0604020202020204" pitchFamily="34" charset="0"/>
              </a:rPr>
              <a:t>UPnP</a:t>
            </a:r>
            <a:r>
              <a:rPr lang="zh-CN" altLang="en-US" sz="1600" dirty="0">
                <a:solidFill>
                  <a:srgbClr val="333333"/>
                </a:solidFill>
                <a:latin typeface="Arial" panose="020B0604020202020204" pitchFamily="34" charset="0"/>
              </a:rPr>
              <a:t>的文档会说明如何进行媒体管理。我将在 </a:t>
            </a:r>
            <a:r>
              <a:rPr lang="zh-CN" altLang="en-US" sz="1600" b="1" dirty="0">
                <a:solidFill>
                  <a:srgbClr val="333333"/>
                </a:solidFill>
                <a:latin typeface="Arial" panose="020B0604020202020204" pitchFamily="34" charset="0"/>
              </a:rPr>
              <a:t>扩展阅读</a:t>
            </a:r>
            <a:r>
              <a:rPr lang="en-US" sz="1600" b="1" dirty="0" err="1">
                <a:solidFill>
                  <a:srgbClr val="333333"/>
                </a:solidFill>
                <a:latin typeface="Arial" panose="020B0604020202020204" pitchFamily="34" charset="0"/>
              </a:rPr>
              <a:t>II：</a:t>
            </a:r>
            <a:r>
              <a:rPr lang="en-US" sz="1600" dirty="0" err="1">
                <a:solidFill>
                  <a:srgbClr val="333333"/>
                </a:solidFill>
                <a:latin typeface="Arial" panose="020B0604020202020204" pitchFamily="34" charset="0"/>
              </a:rPr>
              <a:t>UPnP</a:t>
            </a:r>
            <a:r>
              <a:rPr lang="en-US" sz="1600" dirty="0">
                <a:solidFill>
                  <a:srgbClr val="333333"/>
                </a:solidFill>
                <a:latin typeface="Arial" panose="020B0604020202020204" pitchFamily="34" charset="0"/>
              </a:rPr>
              <a:t> AV Architecture </a:t>
            </a:r>
            <a:r>
              <a:rPr lang="zh-CN" altLang="en-US" sz="1600" dirty="0">
                <a:solidFill>
                  <a:srgbClr val="333333"/>
                </a:solidFill>
                <a:latin typeface="Arial" panose="020B0604020202020204" pitchFamily="34" charset="0"/>
              </a:rPr>
              <a:t>一文中稍微详细介绍</a:t>
            </a:r>
            <a:r>
              <a:rPr lang="en-US" sz="1600" dirty="0">
                <a:solidFill>
                  <a:srgbClr val="333333"/>
                </a:solidFill>
                <a:latin typeface="Arial" panose="020B0604020202020204" pitchFamily="34" charset="0"/>
              </a:rPr>
              <a:t>UPnP AV</a:t>
            </a:r>
            <a:r>
              <a:rPr lang="zh-CN" altLang="en-US" sz="1600" dirty="0">
                <a:solidFill>
                  <a:srgbClr val="333333"/>
                </a:solidFill>
                <a:latin typeface="Arial" panose="020B0604020202020204" pitchFamily="34" charset="0"/>
              </a:rPr>
              <a:t>设备和</a:t>
            </a:r>
            <a:r>
              <a:rPr lang="en-US" sz="1600" dirty="0">
                <a:solidFill>
                  <a:srgbClr val="333333"/>
                </a:solidFill>
                <a:latin typeface="Arial" panose="020B0604020202020204" pitchFamily="34" charset="0"/>
              </a:rPr>
              <a:t>CP</a:t>
            </a:r>
            <a:r>
              <a:rPr lang="zh-CN" altLang="en-US" sz="1600" dirty="0">
                <a:solidFill>
                  <a:srgbClr val="333333"/>
                </a:solidFill>
                <a:latin typeface="Arial" panose="020B0604020202020204" pitchFamily="34" charset="0"/>
              </a:rPr>
              <a:t>之间的交互模型及媒体的控制。</a:t>
            </a:r>
            <a:endParaRPr lang="en-US" sz="1600" dirty="0"/>
          </a:p>
        </p:txBody>
      </p:sp>
      <p:sp>
        <p:nvSpPr>
          <p:cNvPr id="6" name="Rectangle 5"/>
          <p:cNvSpPr/>
          <p:nvPr/>
        </p:nvSpPr>
        <p:spPr>
          <a:xfrm>
            <a:off x="5810054" y="4111078"/>
            <a:ext cx="6096000" cy="1077218"/>
          </a:xfrm>
          <a:prstGeom prst="rect">
            <a:avLst/>
          </a:prstGeom>
        </p:spPr>
        <p:txBody>
          <a:bodyPr>
            <a:spAutoFit/>
          </a:bodyPr>
          <a:lstStyle/>
          <a:p>
            <a:r>
              <a:rPr lang="en-US" sz="1600" dirty="0">
                <a:solidFill>
                  <a:srgbClr val="333333"/>
                </a:solidFill>
                <a:latin typeface="Arial" panose="020B0604020202020204" pitchFamily="34" charset="0"/>
              </a:rPr>
              <a:t>(5) Media Transport </a:t>
            </a:r>
            <a:r>
              <a:rPr lang="zh-CN" altLang="en-US" sz="1600" dirty="0">
                <a:solidFill>
                  <a:srgbClr val="333333"/>
                </a:solidFill>
                <a:latin typeface="Arial" panose="020B0604020202020204" pitchFamily="34" charset="0"/>
              </a:rPr>
              <a:t>媒体传输：这一层用</a:t>
            </a:r>
            <a:r>
              <a:rPr lang="en-US" sz="1600" dirty="0">
                <a:solidFill>
                  <a:srgbClr val="333333"/>
                </a:solidFill>
                <a:latin typeface="Arial" panose="020B0604020202020204" pitchFamily="34" charset="0"/>
              </a:rPr>
              <a:t>HTTP(</a:t>
            </a:r>
            <a:r>
              <a:rPr lang="en-US" sz="1600" dirty="0" err="1">
                <a:solidFill>
                  <a:srgbClr val="333333"/>
                </a:solidFill>
                <a:latin typeface="Arial" panose="020B0604020202020204" pitchFamily="34" charset="0"/>
              </a:rPr>
              <a:t>HyperText</a:t>
            </a:r>
            <a:r>
              <a:rPr lang="en-US" sz="1600" dirty="0">
                <a:solidFill>
                  <a:srgbClr val="333333"/>
                </a:solidFill>
                <a:latin typeface="Arial" panose="020B0604020202020204" pitchFamily="34" charset="0"/>
              </a:rPr>
              <a:t> Transfer Protocol)</a:t>
            </a:r>
            <a:r>
              <a:rPr lang="zh-CN" altLang="en-US" sz="1600" dirty="0">
                <a:solidFill>
                  <a:srgbClr val="333333"/>
                </a:solidFill>
                <a:latin typeface="Arial" panose="020B0604020202020204" pitchFamily="34" charset="0"/>
              </a:rPr>
              <a:t>超文本传输协议。就是平时我们上网用的媒体传输协议。</a:t>
            </a:r>
            <a:r>
              <a:rPr lang="en-US" sz="1600" dirty="0">
                <a:solidFill>
                  <a:srgbClr val="333333"/>
                </a:solidFill>
                <a:latin typeface="Arial" panose="020B0604020202020204" pitchFamily="34" charset="0"/>
              </a:rPr>
              <a:t>HTTP</a:t>
            </a:r>
            <a:r>
              <a:rPr lang="zh-CN" altLang="en-US" sz="1600" dirty="0">
                <a:solidFill>
                  <a:srgbClr val="333333"/>
                </a:solidFill>
                <a:latin typeface="Arial" panose="020B0604020202020204" pitchFamily="34" charset="0"/>
              </a:rPr>
              <a:t>用</a:t>
            </a:r>
            <a:r>
              <a:rPr lang="en-US" sz="1600" dirty="0">
                <a:solidFill>
                  <a:srgbClr val="333333"/>
                </a:solidFill>
                <a:latin typeface="Arial" panose="020B0604020202020204" pitchFamily="34" charset="0"/>
              </a:rPr>
              <a:t>TCP</a:t>
            </a:r>
            <a:r>
              <a:rPr lang="zh-CN" altLang="en-US" sz="1600" dirty="0">
                <a:solidFill>
                  <a:srgbClr val="333333"/>
                </a:solidFill>
                <a:latin typeface="Arial" panose="020B0604020202020204" pitchFamily="34" charset="0"/>
              </a:rPr>
              <a:t>可靠传输，也有混合</a:t>
            </a:r>
            <a:r>
              <a:rPr lang="en-US" sz="1600" dirty="0">
                <a:solidFill>
                  <a:srgbClr val="333333"/>
                </a:solidFill>
                <a:latin typeface="Arial" panose="020B0604020202020204" pitchFamily="34" charset="0"/>
              </a:rPr>
              <a:t>UDP</a:t>
            </a:r>
            <a:r>
              <a:rPr lang="zh-CN" altLang="en-US" sz="1600" dirty="0">
                <a:solidFill>
                  <a:srgbClr val="333333"/>
                </a:solidFill>
                <a:latin typeface="Arial" panose="020B0604020202020204" pitchFamily="34" charset="0"/>
              </a:rPr>
              <a:t>方式的</a:t>
            </a:r>
            <a:r>
              <a:rPr lang="en-US" sz="1600" dirty="0">
                <a:solidFill>
                  <a:srgbClr val="333333"/>
                </a:solidFill>
                <a:latin typeface="Arial" panose="020B0604020202020204" pitchFamily="34" charset="0"/>
              </a:rPr>
              <a:t>HTTP。</a:t>
            </a:r>
            <a:r>
              <a:rPr lang="zh-CN" altLang="en-US" sz="1600" dirty="0">
                <a:solidFill>
                  <a:srgbClr val="333333"/>
                </a:solidFill>
                <a:latin typeface="Arial" panose="020B0604020202020204" pitchFamily="34" charset="0"/>
              </a:rPr>
              <a:t>现在</a:t>
            </a:r>
            <a:r>
              <a:rPr lang="en-US" sz="1600" dirty="0">
                <a:solidFill>
                  <a:srgbClr val="333333"/>
                </a:solidFill>
                <a:latin typeface="Arial" panose="020B0604020202020204" pitchFamily="34" charset="0"/>
              </a:rPr>
              <a:t>HTTP</a:t>
            </a:r>
            <a:r>
              <a:rPr lang="zh-CN" altLang="en-US" sz="1600" dirty="0">
                <a:solidFill>
                  <a:srgbClr val="333333"/>
                </a:solidFill>
                <a:latin typeface="Arial" panose="020B0604020202020204" pitchFamily="34" charset="0"/>
              </a:rPr>
              <a:t>的最新版本是</a:t>
            </a:r>
            <a:r>
              <a:rPr lang="en-US" sz="1600" dirty="0">
                <a:solidFill>
                  <a:srgbClr val="333333"/>
                </a:solidFill>
                <a:latin typeface="Arial" panose="020B0604020202020204" pitchFamily="34" charset="0"/>
              </a:rPr>
              <a:t>HTTP1.1。</a:t>
            </a:r>
            <a:r>
              <a:rPr lang="zh-CN" altLang="en-US" sz="1600" dirty="0">
                <a:solidFill>
                  <a:srgbClr val="333333"/>
                </a:solidFill>
                <a:latin typeface="Arial" panose="020B0604020202020204" pitchFamily="34" charset="0"/>
              </a:rPr>
              <a:t>可选协议是</a:t>
            </a:r>
            <a:r>
              <a:rPr lang="en-US" sz="1600" dirty="0">
                <a:solidFill>
                  <a:srgbClr val="333333"/>
                </a:solidFill>
                <a:latin typeface="Arial" panose="020B0604020202020204" pitchFamily="34" charset="0"/>
              </a:rPr>
              <a:t>RTP。</a:t>
            </a:r>
            <a:endParaRPr lang="en-US" sz="1600" dirty="0"/>
          </a:p>
        </p:txBody>
      </p:sp>
      <p:sp>
        <p:nvSpPr>
          <p:cNvPr id="7" name="Rectangle 6"/>
          <p:cNvSpPr/>
          <p:nvPr/>
        </p:nvSpPr>
        <p:spPr>
          <a:xfrm>
            <a:off x="5810054" y="5075669"/>
            <a:ext cx="6096000" cy="1323439"/>
          </a:xfrm>
          <a:prstGeom prst="rect">
            <a:avLst/>
          </a:prstGeom>
        </p:spPr>
        <p:txBody>
          <a:bodyPr>
            <a:spAutoFit/>
          </a:bodyPr>
          <a:lstStyle/>
          <a:p>
            <a:r>
              <a:rPr lang="en-US" altLang="zh-CN" sz="1600" dirty="0">
                <a:solidFill>
                  <a:srgbClr val="333333"/>
                </a:solidFill>
                <a:latin typeface="Arial" panose="020B0604020202020204" pitchFamily="34" charset="0"/>
              </a:rPr>
              <a:t>(6</a:t>
            </a:r>
            <a:r>
              <a:rPr lang="en-US" altLang="zh-CN" sz="1600" dirty="0" smtClean="0">
                <a:solidFill>
                  <a:srgbClr val="333333"/>
                </a:solidFill>
                <a:latin typeface="Arial" panose="020B0604020202020204" pitchFamily="34" charset="0"/>
              </a:rPr>
              <a:t>) Media </a:t>
            </a:r>
            <a:r>
              <a:rPr lang="en-US" altLang="zh-CN" sz="1600" dirty="0">
                <a:solidFill>
                  <a:srgbClr val="333333"/>
                </a:solidFill>
                <a:latin typeface="Arial" panose="020B0604020202020204" pitchFamily="34" charset="0"/>
              </a:rPr>
              <a:t>Formats</a:t>
            </a:r>
            <a:r>
              <a:rPr lang="zh-CN" altLang="en-US" sz="1600" dirty="0">
                <a:solidFill>
                  <a:srgbClr val="333333"/>
                </a:solidFill>
                <a:latin typeface="Arial" panose="020B0604020202020204" pitchFamily="34" charset="0"/>
              </a:rPr>
              <a:t>媒体格式。格式</a:t>
            </a:r>
            <a:r>
              <a:rPr lang="en-US" altLang="zh-CN" sz="1600" dirty="0">
                <a:solidFill>
                  <a:srgbClr val="333333"/>
                </a:solidFill>
                <a:latin typeface="Arial" panose="020B0604020202020204" pitchFamily="34" charset="0"/>
              </a:rPr>
              <a:t>Formats</a:t>
            </a:r>
            <a:r>
              <a:rPr lang="zh-CN" altLang="en-US" sz="1600" dirty="0">
                <a:solidFill>
                  <a:srgbClr val="333333"/>
                </a:solidFill>
                <a:latin typeface="Arial" panose="020B0604020202020204" pitchFamily="34" charset="0"/>
              </a:rPr>
              <a:t>在这里等同于编码格式</a:t>
            </a:r>
            <a:r>
              <a:rPr lang="en-US" altLang="zh-CN" sz="1600" dirty="0">
                <a:solidFill>
                  <a:srgbClr val="333333"/>
                </a:solidFill>
                <a:latin typeface="Arial" panose="020B0604020202020204" pitchFamily="34" charset="0"/>
              </a:rPr>
              <a:t>Codec</a:t>
            </a:r>
            <a:r>
              <a:rPr lang="zh-CN" altLang="en-US" sz="1600" dirty="0">
                <a:solidFill>
                  <a:srgbClr val="333333"/>
                </a:solidFill>
                <a:latin typeface="Arial" panose="020B0604020202020204" pitchFamily="34" charset="0"/>
              </a:rPr>
              <a:t>，平时我们说的编码格式比如</a:t>
            </a:r>
            <a:r>
              <a:rPr lang="en-US" altLang="zh-CN" sz="1600" dirty="0">
                <a:solidFill>
                  <a:srgbClr val="333333"/>
                </a:solidFill>
                <a:latin typeface="Arial" panose="020B0604020202020204" pitchFamily="34" charset="0"/>
              </a:rPr>
              <a:t>Mpeg-2</a:t>
            </a:r>
            <a:r>
              <a:rPr lang="zh-CN" altLang="en-US" sz="1600" dirty="0">
                <a:solidFill>
                  <a:srgbClr val="333333"/>
                </a:solidFill>
                <a:latin typeface="Arial" panose="020B0604020202020204" pitchFamily="34" charset="0"/>
              </a:rPr>
              <a:t>，</a:t>
            </a:r>
            <a:r>
              <a:rPr lang="en-US" altLang="zh-CN" sz="1600" dirty="0">
                <a:solidFill>
                  <a:srgbClr val="333333"/>
                </a:solidFill>
                <a:latin typeface="Arial" panose="020B0604020202020204" pitchFamily="34" charset="0"/>
              </a:rPr>
              <a:t>AVC</a:t>
            </a:r>
            <a:r>
              <a:rPr lang="zh-CN" altLang="en-US" sz="1600" dirty="0">
                <a:solidFill>
                  <a:srgbClr val="333333"/>
                </a:solidFill>
                <a:latin typeface="Arial" panose="020B0604020202020204" pitchFamily="34" charset="0"/>
              </a:rPr>
              <a:t>，</a:t>
            </a:r>
            <a:r>
              <a:rPr lang="en-US" altLang="zh-CN" sz="1600" dirty="0">
                <a:solidFill>
                  <a:srgbClr val="333333"/>
                </a:solidFill>
                <a:latin typeface="Arial" panose="020B0604020202020204" pitchFamily="34" charset="0"/>
              </a:rPr>
              <a:t>x264</a:t>
            </a:r>
            <a:r>
              <a:rPr lang="zh-CN" altLang="en-US" sz="1600" dirty="0">
                <a:solidFill>
                  <a:srgbClr val="333333"/>
                </a:solidFill>
                <a:latin typeface="Arial" panose="020B0604020202020204" pitchFamily="34" charset="0"/>
              </a:rPr>
              <a:t>就是视频编码格式；</a:t>
            </a:r>
            <a:r>
              <a:rPr lang="en-US" altLang="zh-CN" sz="1600" dirty="0">
                <a:solidFill>
                  <a:srgbClr val="333333"/>
                </a:solidFill>
                <a:latin typeface="Arial" panose="020B0604020202020204" pitchFamily="34" charset="0"/>
              </a:rPr>
              <a:t>PCM</a:t>
            </a:r>
            <a:r>
              <a:rPr lang="zh-CN" altLang="en-US" sz="1600" dirty="0">
                <a:solidFill>
                  <a:srgbClr val="333333"/>
                </a:solidFill>
                <a:latin typeface="Arial" panose="020B0604020202020204" pitchFamily="34" charset="0"/>
              </a:rPr>
              <a:t>，</a:t>
            </a:r>
            <a:r>
              <a:rPr lang="en-US" altLang="zh-CN" sz="1600" dirty="0">
                <a:solidFill>
                  <a:srgbClr val="333333"/>
                </a:solidFill>
                <a:latin typeface="Arial" panose="020B0604020202020204" pitchFamily="34" charset="0"/>
              </a:rPr>
              <a:t>mp3(MPEG-2 Layer 3)</a:t>
            </a:r>
            <a:r>
              <a:rPr lang="zh-CN" altLang="en-US" sz="1600" dirty="0">
                <a:solidFill>
                  <a:srgbClr val="333333"/>
                </a:solidFill>
                <a:latin typeface="Arial" panose="020B0604020202020204" pitchFamily="34" charset="0"/>
              </a:rPr>
              <a:t>，</a:t>
            </a:r>
            <a:r>
              <a:rPr lang="en-US" altLang="zh-CN" sz="1600" dirty="0" err="1">
                <a:solidFill>
                  <a:srgbClr val="333333"/>
                </a:solidFill>
                <a:latin typeface="Arial" panose="020B0604020202020204" pitchFamily="34" charset="0"/>
              </a:rPr>
              <a:t>aac</a:t>
            </a:r>
            <a:r>
              <a:rPr lang="zh-CN" altLang="en-US" sz="1600" dirty="0">
                <a:solidFill>
                  <a:srgbClr val="333333"/>
                </a:solidFill>
                <a:latin typeface="Arial" panose="020B0604020202020204" pitchFamily="34" charset="0"/>
              </a:rPr>
              <a:t>，</a:t>
            </a:r>
            <a:r>
              <a:rPr lang="en-US" altLang="zh-CN" sz="1600" dirty="0" err="1">
                <a:solidFill>
                  <a:srgbClr val="333333"/>
                </a:solidFill>
                <a:latin typeface="Arial" panose="020B0604020202020204" pitchFamily="34" charset="0"/>
              </a:rPr>
              <a:t>flac</a:t>
            </a:r>
            <a:r>
              <a:rPr lang="zh-CN" altLang="en-US" sz="1600" dirty="0">
                <a:solidFill>
                  <a:srgbClr val="333333"/>
                </a:solidFill>
                <a:latin typeface="Arial" panose="020B0604020202020204" pitchFamily="34" charset="0"/>
              </a:rPr>
              <a:t>就是音频编码格式。而</a:t>
            </a:r>
            <a:r>
              <a:rPr lang="en-US" altLang="zh-CN" sz="1600" dirty="0" err="1">
                <a:solidFill>
                  <a:srgbClr val="333333"/>
                </a:solidFill>
                <a:latin typeface="Arial" panose="020B0604020202020204" pitchFamily="34" charset="0"/>
              </a:rPr>
              <a:t>avi</a:t>
            </a:r>
            <a:r>
              <a:rPr lang="zh-CN" altLang="en-US" sz="1600" dirty="0">
                <a:solidFill>
                  <a:srgbClr val="333333"/>
                </a:solidFill>
                <a:latin typeface="Arial" panose="020B0604020202020204" pitchFamily="34" charset="0"/>
              </a:rPr>
              <a:t>，</a:t>
            </a:r>
            <a:r>
              <a:rPr lang="en-US" altLang="zh-CN" sz="1600" dirty="0" err="1">
                <a:solidFill>
                  <a:srgbClr val="333333"/>
                </a:solidFill>
                <a:latin typeface="Arial" panose="020B0604020202020204" pitchFamily="34" charset="0"/>
              </a:rPr>
              <a:t>rmvb</a:t>
            </a:r>
            <a:r>
              <a:rPr lang="zh-CN" altLang="en-US" sz="1600" dirty="0">
                <a:solidFill>
                  <a:srgbClr val="333333"/>
                </a:solidFill>
                <a:latin typeface="Arial" panose="020B0604020202020204" pitchFamily="34" charset="0"/>
              </a:rPr>
              <a:t>，</a:t>
            </a:r>
            <a:r>
              <a:rPr lang="en-US" altLang="zh-CN" sz="1600" dirty="0" err="1">
                <a:solidFill>
                  <a:srgbClr val="333333"/>
                </a:solidFill>
                <a:latin typeface="Arial" panose="020B0604020202020204" pitchFamily="34" charset="0"/>
              </a:rPr>
              <a:t>mkv</a:t>
            </a:r>
            <a:r>
              <a:rPr lang="zh-CN" altLang="en-US" sz="1600" dirty="0">
                <a:solidFill>
                  <a:srgbClr val="333333"/>
                </a:solidFill>
                <a:latin typeface="Arial" panose="020B0604020202020204" pitchFamily="34" charset="0"/>
              </a:rPr>
              <a:t>这些是媒体封装格式，包含视频音频可能还有字幕流。</a:t>
            </a:r>
            <a:endParaRPr lang="en-US" sz="1600" dirty="0"/>
          </a:p>
        </p:txBody>
      </p:sp>
      <p:sp>
        <p:nvSpPr>
          <p:cNvPr id="8" name="Rectangle 7"/>
          <p:cNvSpPr/>
          <p:nvPr/>
        </p:nvSpPr>
        <p:spPr>
          <a:xfrm>
            <a:off x="5810054" y="6399108"/>
            <a:ext cx="4815742" cy="338554"/>
          </a:xfrm>
          <a:prstGeom prst="rect">
            <a:avLst/>
          </a:prstGeom>
        </p:spPr>
        <p:txBody>
          <a:bodyPr wrap="none">
            <a:spAutoFit/>
          </a:bodyPr>
          <a:lstStyle/>
          <a:p>
            <a:r>
              <a:rPr lang="en-US" altLang="zh-CN" sz="1600" dirty="0">
                <a:solidFill>
                  <a:srgbClr val="333333"/>
                </a:solidFill>
                <a:latin typeface="Arial" panose="020B0604020202020204" pitchFamily="34" charset="0"/>
              </a:rPr>
              <a:t>(7</a:t>
            </a:r>
            <a:r>
              <a:rPr lang="en-US" altLang="zh-CN" sz="1600" dirty="0" smtClean="0">
                <a:solidFill>
                  <a:srgbClr val="333333"/>
                </a:solidFill>
                <a:latin typeface="Arial" panose="020B0604020202020204" pitchFamily="34" charset="0"/>
              </a:rPr>
              <a:t>) Remote </a:t>
            </a:r>
            <a:r>
              <a:rPr lang="en-US" altLang="zh-CN" sz="1600" dirty="0">
                <a:solidFill>
                  <a:srgbClr val="333333"/>
                </a:solidFill>
                <a:latin typeface="Arial" panose="020B0604020202020204" pitchFamily="34" charset="0"/>
              </a:rPr>
              <a:t>UI </a:t>
            </a:r>
            <a:r>
              <a:rPr lang="zh-CN" altLang="en-US" sz="1600" dirty="0">
                <a:solidFill>
                  <a:srgbClr val="333333"/>
                </a:solidFill>
                <a:latin typeface="Arial" panose="020B0604020202020204" pitchFamily="34" charset="0"/>
              </a:rPr>
              <a:t>远程用户接口。说白了就是遥控器。</a:t>
            </a:r>
            <a:endParaRPr lang="en-US" sz="16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hi.csdn.net/attachment/201104/27/3055938_13038754390jhF.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8952" y="1171837"/>
            <a:ext cx="6305550" cy="26003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48793" y="301658"/>
            <a:ext cx="8163612" cy="523220"/>
          </a:xfrm>
          <a:prstGeom prst="rect">
            <a:avLst/>
          </a:prstGeom>
          <a:noFill/>
        </p:spPr>
        <p:txBody>
          <a:bodyPr wrap="square" rtlCol="0">
            <a:spAutoFit/>
          </a:bodyPr>
          <a:lstStyle/>
          <a:p>
            <a:r>
              <a:rPr lang="en-US" sz="2800" dirty="0"/>
              <a:t> DLNA-proved </a:t>
            </a:r>
            <a:r>
              <a:rPr lang="en-US" sz="2800" dirty="0" smtClean="0"/>
              <a:t>Format</a:t>
            </a:r>
            <a:endParaRPr lang="en-US" sz="2800" dirty="0"/>
          </a:p>
        </p:txBody>
      </p:sp>
      <p:graphicFrame>
        <p:nvGraphicFramePr>
          <p:cNvPr id="7" name="Table 6"/>
          <p:cNvGraphicFramePr>
            <a:graphicFrameLocks noGrp="1"/>
          </p:cNvGraphicFramePr>
          <p:nvPr/>
        </p:nvGraphicFramePr>
        <p:xfrm>
          <a:off x="7073341" y="1171837"/>
          <a:ext cx="4926980" cy="4351337"/>
        </p:xfrm>
        <a:graphic>
          <a:graphicData uri="http://schemas.openxmlformats.org/drawingml/2006/table">
            <a:tbl>
              <a:tblPr/>
              <a:tblGrid>
                <a:gridCol w="1362782"/>
                <a:gridCol w="1383748"/>
                <a:gridCol w="1289401"/>
                <a:gridCol w="891049"/>
              </a:tblGrid>
              <a:tr h="543917">
                <a:tc>
                  <a:txBody>
                    <a:bodyPr/>
                    <a:lstStyle/>
                    <a:p>
                      <a:r>
                        <a:rPr lang="en-US" sz="1800" dirty="0" smtClean="0"/>
                        <a:t>Video</a:t>
                      </a:r>
                      <a:endParaRPr lang="en-US" sz="1800" dirty="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gridSpan="2">
                  <a:txBody>
                    <a:bodyPr/>
                    <a:lstStyle/>
                    <a:p>
                      <a:r>
                        <a:rPr lang="en-US" sz="1800"/>
                        <a:t>Audio</a:t>
                      </a:r>
                      <a:endParaRPr lang="en-US" sz="180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hMerge="1">
                  <a:tcPr/>
                </a:tc>
                <a:tc>
                  <a:txBody>
                    <a:bodyPr/>
                    <a:lstStyle/>
                    <a:p>
                      <a:r>
                        <a:rPr lang="en-US" sz="1800"/>
                        <a:t>Images</a:t>
                      </a:r>
                      <a:endParaRPr lang="en-US" sz="180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r>
              <a:tr h="3807420">
                <a:tc>
                  <a:txBody>
                    <a:bodyPr/>
                    <a:lstStyle/>
                    <a:p>
                      <a:r>
                        <a:rPr lang="en-US" sz="1800"/>
                        <a:t>MPEG-1</a:t>
                      </a:r>
                      <a:endParaRPr lang="en-US" sz="1800"/>
                    </a:p>
                    <a:p>
                      <a:r>
                        <a:rPr lang="en-US" sz="1800"/>
                        <a:t>MPEG-2</a:t>
                      </a:r>
                      <a:endParaRPr lang="en-US" sz="1800"/>
                    </a:p>
                    <a:p>
                      <a:r>
                        <a:rPr lang="en-US" sz="1800"/>
                        <a:t>H.263</a:t>
                      </a:r>
                      <a:endParaRPr lang="en-US" sz="1800"/>
                    </a:p>
                    <a:p>
                      <a:r>
                        <a:rPr lang="en-US" sz="1800"/>
                        <a:t>MPEG-4 Part 2</a:t>
                      </a:r>
                      <a:endParaRPr lang="en-US" sz="1800"/>
                    </a:p>
                    <a:p>
                      <a:r>
                        <a:rPr lang="en-US" sz="1800"/>
                        <a:t>MPEG-4 Part 10</a:t>
                      </a:r>
                      <a:endParaRPr lang="en-US" sz="1800"/>
                    </a:p>
                    <a:p>
                      <a:r>
                        <a:rPr lang="en-US" sz="1800"/>
                        <a:t>WMV9</a:t>
                      </a:r>
                      <a:endParaRPr lang="en-US" sz="1800"/>
                    </a:p>
                    <a:p>
                      <a:r>
                        <a:rPr lang="en-US" sz="1800"/>
                        <a:t>VC-1</a:t>
                      </a:r>
                      <a:endParaRPr lang="en-US" sz="180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1800"/>
                        <a:t> </a:t>
                      </a:r>
                      <a:endParaRPr lang="en-US" sz="1800"/>
                    </a:p>
                    <a:p>
                      <a:r>
                        <a:rPr lang="en-US" sz="1800"/>
                        <a:t>LPCM</a:t>
                      </a:r>
                      <a:endParaRPr lang="en-US" sz="1800"/>
                    </a:p>
                    <a:p>
                      <a:r>
                        <a:rPr lang="en-US" sz="1800"/>
                        <a:t>MPEG-1/2 L2</a:t>
                      </a:r>
                      <a:endParaRPr lang="en-US" sz="1800"/>
                    </a:p>
                    <a:p>
                      <a:r>
                        <a:rPr lang="en-US" sz="1800"/>
                        <a:t>MPEG-1/2 L3</a:t>
                      </a:r>
                      <a:endParaRPr lang="en-US" sz="1800"/>
                    </a:p>
                    <a:p>
                      <a:r>
                        <a:rPr lang="en-US" sz="1800"/>
                        <a:t>MPEG-4 AAC LC</a:t>
                      </a:r>
                      <a:endParaRPr lang="en-US" sz="1800"/>
                    </a:p>
                    <a:p>
                      <a:r>
                        <a:rPr lang="en-US" sz="1800"/>
                        <a:t>MPEG-4 AAC LTP</a:t>
                      </a:r>
                      <a:endParaRPr lang="en-US" sz="1800"/>
                    </a:p>
                    <a:p>
                      <a:r>
                        <a:rPr lang="en-US" sz="1800"/>
                        <a:t>MPEG-4 HE AAC</a:t>
                      </a:r>
                      <a:endParaRPr lang="en-US" sz="1800"/>
                    </a:p>
                    <a:p>
                      <a:r>
                        <a:rPr lang="en-US" sz="1800"/>
                        <a:t>MPEH-4 BSAC</a:t>
                      </a:r>
                      <a:endParaRPr lang="en-US" sz="180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1800"/>
                        <a:t>AC-3</a:t>
                      </a:r>
                      <a:endParaRPr lang="en-US" sz="1800"/>
                    </a:p>
                    <a:p>
                      <a:r>
                        <a:rPr lang="en-US" sz="1800"/>
                        <a:t>ATRAC3plus</a:t>
                      </a:r>
                      <a:endParaRPr lang="en-US" sz="1800"/>
                    </a:p>
                    <a:p>
                      <a:r>
                        <a:rPr lang="en-US" sz="1800"/>
                        <a:t>WMA</a:t>
                      </a:r>
                      <a:endParaRPr lang="en-US" sz="1800"/>
                    </a:p>
                    <a:p>
                      <a:r>
                        <a:rPr lang="en-US" sz="1800"/>
                        <a:t>WMA Professional</a:t>
                      </a:r>
                      <a:endParaRPr lang="en-US" sz="1800"/>
                    </a:p>
                    <a:p>
                      <a:r>
                        <a:rPr lang="en-US" sz="1800"/>
                        <a:t>AMR</a:t>
                      </a:r>
                      <a:endParaRPr lang="en-US" sz="1800"/>
                    </a:p>
                    <a:p>
                      <a:r>
                        <a:rPr lang="en-US" sz="1800"/>
                        <a:t>AMR-WB+</a:t>
                      </a:r>
                      <a:endParaRPr lang="en-US" sz="1800"/>
                    </a:p>
                    <a:p>
                      <a:r>
                        <a:rPr lang="en-US" sz="1800"/>
                        <a:t>G.726</a:t>
                      </a:r>
                      <a:endParaRPr lang="en-US" sz="180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1800" dirty="0"/>
                        <a:t>JPEG</a:t>
                      </a:r>
                      <a:endParaRPr lang="en-US" sz="1800" dirty="0"/>
                    </a:p>
                    <a:p>
                      <a:r>
                        <a:rPr lang="en-US" sz="1800" dirty="0"/>
                        <a:t>PNG</a:t>
                      </a:r>
                      <a:endParaRPr lang="en-US" sz="1800" dirty="0"/>
                    </a:p>
                    <a:p>
                      <a:r>
                        <a:rPr lang="en-US" sz="1800" dirty="0"/>
                        <a:t>GIF</a:t>
                      </a:r>
                      <a:endParaRPr lang="en-US" sz="1800" dirty="0"/>
                    </a:p>
                    <a:p>
                      <a:r>
                        <a:rPr lang="en-US" sz="1800" dirty="0"/>
                        <a:t>TIFF</a:t>
                      </a:r>
                      <a:endParaRPr lang="en-US" sz="1800" dirty="0"/>
                    </a:p>
                    <a:p>
                      <a:r>
                        <a:rPr lang="en-US" sz="1800" dirty="0"/>
                        <a:t> </a:t>
                      </a:r>
                      <a:endParaRPr lang="en-US" sz="1800" dirty="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1745"/>
            <a:ext cx="10515600" cy="615263"/>
          </a:xfrm>
        </p:spPr>
        <p:txBody>
          <a:bodyPr>
            <a:normAutofit fontScale="90000"/>
          </a:bodyPr>
          <a:lstStyle/>
          <a:p>
            <a:r>
              <a:rPr lang="en-US" dirty="0" smtClean="0"/>
              <a:t>UPnP Architecture</a:t>
            </a:r>
            <a:endParaRPr lang="en-US" dirty="0"/>
          </a:p>
        </p:txBody>
      </p:sp>
      <p:sp>
        <p:nvSpPr>
          <p:cNvPr id="3" name="Content Placeholder 2"/>
          <p:cNvSpPr>
            <a:spLocks noGrp="1"/>
          </p:cNvSpPr>
          <p:nvPr>
            <p:ph idx="1"/>
          </p:nvPr>
        </p:nvSpPr>
        <p:spPr>
          <a:xfrm>
            <a:off x="102908" y="707009"/>
            <a:ext cx="6156489" cy="2752628"/>
          </a:xfrm>
        </p:spPr>
        <p:txBody>
          <a:bodyPr>
            <a:normAutofit fontScale="92500" lnSpcReduction="20000"/>
          </a:bodyPr>
          <a:lstStyle/>
          <a:p>
            <a:pPr fontAlgn="base"/>
            <a:r>
              <a:rPr lang="zh-CN" altLang="en-US" sz="2000" dirty="0"/>
              <a:t>简单地说</a:t>
            </a:r>
            <a:r>
              <a:rPr lang="zh-CN" altLang="en-US" sz="2000" dirty="0" smtClean="0"/>
              <a:t>，</a:t>
            </a:r>
            <a:r>
              <a:rPr lang="en-US" altLang="zh-CN" sz="2000" dirty="0" smtClean="0"/>
              <a:t>UPnP</a:t>
            </a:r>
            <a:r>
              <a:rPr lang="zh-CN" altLang="en-US" sz="2000" dirty="0" smtClean="0"/>
              <a:t>就</a:t>
            </a:r>
            <a:r>
              <a:rPr lang="zh-CN" altLang="en-US" sz="2000" dirty="0"/>
              <a:t>是通过一些列网络协议，实现了网络内各种设备的通讯和数据传输。其中用到的网络协议有</a:t>
            </a:r>
            <a:endParaRPr lang="zh-CN" altLang="en-US" sz="2000" dirty="0"/>
          </a:p>
          <a:p>
            <a:pPr fontAlgn="base"/>
            <a:r>
              <a:rPr lang="zh-CN" altLang="en-US" sz="2000" dirty="0"/>
              <a:t>基于</a:t>
            </a:r>
            <a:r>
              <a:rPr lang="en-US" sz="2000" dirty="0"/>
              <a:t>HTTP</a:t>
            </a:r>
            <a:r>
              <a:rPr lang="zh-CN" altLang="en-US" sz="2000" dirty="0"/>
              <a:t>的</a:t>
            </a:r>
            <a:r>
              <a:rPr lang="en-US" sz="2000" b="1" dirty="0" err="1"/>
              <a:t>SSDP（Simple</a:t>
            </a:r>
            <a:r>
              <a:rPr lang="en-US" sz="2000" b="1" dirty="0"/>
              <a:t> Service Discovery Protocol）</a:t>
            </a:r>
            <a:r>
              <a:rPr lang="zh-CN" altLang="en-US" sz="2000" dirty="0"/>
              <a:t>作用是网络中的设备发现。</a:t>
            </a:r>
            <a:endParaRPr lang="zh-CN" altLang="en-US" sz="2000" dirty="0"/>
          </a:p>
          <a:p>
            <a:pPr fontAlgn="base"/>
            <a:r>
              <a:rPr lang="zh-CN" altLang="en-US" sz="2000" dirty="0"/>
              <a:t>基于</a:t>
            </a:r>
            <a:r>
              <a:rPr lang="en-US" sz="2000" dirty="0"/>
              <a:t>UDP</a:t>
            </a:r>
            <a:r>
              <a:rPr lang="zh-CN" altLang="en-US" sz="2000" dirty="0"/>
              <a:t>的</a:t>
            </a:r>
            <a:r>
              <a:rPr lang="en-US" sz="2000" b="1" dirty="0" err="1"/>
              <a:t>GENA（General</a:t>
            </a:r>
            <a:r>
              <a:rPr lang="en-US" sz="2000" b="1" dirty="0"/>
              <a:t> Event Notification Architecture）</a:t>
            </a:r>
            <a:r>
              <a:rPr lang="zh-CN" altLang="en-US" sz="2000" dirty="0"/>
              <a:t>事件通知框架，看到</a:t>
            </a:r>
            <a:r>
              <a:rPr lang="en-US" sz="2000" dirty="0"/>
              <a:t>UDP</a:t>
            </a:r>
            <a:r>
              <a:rPr lang="zh-CN" altLang="en-US" sz="2000" dirty="0"/>
              <a:t>就知道其是非可靠传输，一般用作控制设备或者回应时的消息协议。</a:t>
            </a:r>
            <a:endParaRPr lang="zh-CN" altLang="en-US" sz="2000" dirty="0"/>
          </a:p>
          <a:p>
            <a:pPr fontAlgn="base"/>
            <a:r>
              <a:rPr lang="zh-CN" altLang="en-US" sz="2000" dirty="0"/>
              <a:t>基于</a:t>
            </a:r>
            <a:r>
              <a:rPr lang="en-US" sz="2000" dirty="0"/>
              <a:t>TCP</a:t>
            </a:r>
            <a:r>
              <a:rPr lang="zh-CN" altLang="en-US" sz="2000" dirty="0"/>
              <a:t>的</a:t>
            </a:r>
            <a:r>
              <a:rPr lang="en-US" sz="2000" b="1" dirty="0" err="1"/>
              <a:t>SOAP（Simple</a:t>
            </a:r>
            <a:r>
              <a:rPr lang="en-US" sz="2000" b="1" dirty="0"/>
              <a:t> Object Access Protocol）</a:t>
            </a:r>
            <a:r>
              <a:rPr lang="zh-CN" altLang="en-US" sz="2000" dirty="0"/>
              <a:t>简单对象访问协议。</a:t>
            </a:r>
            <a:endParaRPr lang="zh-CN" altLang="en-US" sz="2000" dirty="0"/>
          </a:p>
          <a:p>
            <a:endParaRPr lang="en-US" sz="2000" dirty="0"/>
          </a:p>
        </p:txBody>
      </p:sp>
      <p:pic>
        <p:nvPicPr>
          <p:cNvPr id="5122" name="Picture 2" descr="Image result for upnp architectur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25905" y="707008"/>
            <a:ext cx="5583843" cy="371155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upnp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08" y="3459637"/>
            <a:ext cx="3910193" cy="328995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425905" y="4710664"/>
            <a:ext cx="5583843" cy="646331"/>
          </a:xfrm>
          <a:prstGeom prst="rect">
            <a:avLst/>
          </a:prstGeom>
        </p:spPr>
        <p:txBody>
          <a:bodyPr wrap="square">
            <a:spAutoFit/>
          </a:bodyPr>
          <a:lstStyle/>
          <a:p>
            <a:pPr algn="just">
              <a:buFont typeface="Arial" panose="020B0604020202020204" pitchFamily="34" charset="0"/>
              <a:buChar char="•"/>
            </a:pPr>
            <a:r>
              <a:rPr lang="en-US" dirty="0">
                <a:solidFill>
                  <a:srgbClr val="333333"/>
                </a:solidFill>
                <a:latin typeface="Lucida Grande"/>
              </a:rPr>
              <a:t>HTTPMU for multicasts</a:t>
            </a:r>
            <a:endParaRPr lang="en-US" dirty="0">
              <a:solidFill>
                <a:srgbClr val="333333"/>
              </a:solidFill>
              <a:latin typeface="Lucida Grande"/>
            </a:endParaRPr>
          </a:p>
          <a:p>
            <a:pPr algn="just">
              <a:buFont typeface="Arial" panose="020B0604020202020204" pitchFamily="34" charset="0"/>
              <a:buChar char="•"/>
            </a:pPr>
            <a:r>
              <a:rPr lang="en-US" dirty="0">
                <a:solidFill>
                  <a:srgbClr val="333333"/>
                </a:solidFill>
                <a:latin typeface="Lucida Grande"/>
              </a:rPr>
              <a:t>HTTPU for UDP unicasts</a:t>
            </a:r>
            <a:endParaRPr lang="en-US" b="0" i="0" dirty="0">
              <a:solidFill>
                <a:srgbClr val="333333"/>
              </a:solidFill>
              <a:effectLst/>
              <a:latin typeface="Lucida Grande"/>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110602"/>
            <a:ext cx="10515600" cy="502140"/>
          </a:xfrm>
        </p:spPr>
        <p:txBody>
          <a:bodyPr>
            <a:normAutofit fontScale="90000"/>
          </a:bodyPr>
          <a:lstStyle/>
          <a:p>
            <a:r>
              <a:rPr lang="en-US" dirty="0" smtClean="0"/>
              <a:t>UPnP Protocol Communication</a:t>
            </a:r>
            <a:endParaRPr lang="en-US" dirty="0"/>
          </a:p>
        </p:txBody>
      </p:sp>
      <p:sp>
        <p:nvSpPr>
          <p:cNvPr id="7" name="Rectangle 6"/>
          <p:cNvSpPr/>
          <p:nvPr/>
        </p:nvSpPr>
        <p:spPr>
          <a:xfrm>
            <a:off x="838200" y="764203"/>
            <a:ext cx="4893297" cy="923330"/>
          </a:xfrm>
          <a:prstGeom prst="rect">
            <a:avLst/>
          </a:prstGeom>
        </p:spPr>
        <p:txBody>
          <a:bodyPr wrap="square">
            <a:spAutoFit/>
          </a:bodyPr>
          <a:lstStyle/>
          <a:p>
            <a:r>
              <a:rPr lang="en-US" altLang="zh-CN" dirty="0">
                <a:solidFill>
                  <a:srgbClr val="000305"/>
                </a:solidFill>
                <a:latin typeface="Trebuchet MS" panose="020B0603020202020204" pitchFamily="34" charset="0"/>
              </a:rPr>
              <a:t>UPnP</a:t>
            </a:r>
            <a:r>
              <a:rPr lang="zh-CN" altLang="en-US" dirty="0">
                <a:solidFill>
                  <a:srgbClr val="000305"/>
                </a:solidFill>
                <a:latin typeface="Trebuchet MS" panose="020B0603020202020204" pitchFamily="34" charset="0"/>
              </a:rPr>
              <a:t>定义了通用的设备与控制点之间的交互协议，包括寻址、发现、描述、控制、事件、展示等部分，如下图：</a:t>
            </a:r>
            <a:endParaRPr lang="en-US" dirty="0"/>
          </a:p>
        </p:txBody>
      </p:sp>
      <p:sp>
        <p:nvSpPr>
          <p:cNvPr id="8" name="Rectangle 7"/>
          <p:cNvSpPr/>
          <p:nvPr/>
        </p:nvSpPr>
        <p:spPr>
          <a:xfrm>
            <a:off x="838200" y="1687533"/>
            <a:ext cx="4893297" cy="4801314"/>
          </a:xfrm>
          <a:prstGeom prst="rect">
            <a:avLst/>
          </a:prstGeom>
        </p:spPr>
        <p:txBody>
          <a:bodyPr wrap="square">
            <a:spAutoFit/>
          </a:bodyPr>
          <a:lstStyle/>
          <a:p>
            <a:pPr fontAlgn="base">
              <a:buFont typeface="Arial" panose="020B0604020202020204" pitchFamily="34" charset="0"/>
              <a:buChar char="•"/>
            </a:pPr>
            <a:r>
              <a:rPr lang="zh-CN" altLang="en-US" dirty="0">
                <a:solidFill>
                  <a:srgbClr val="000305"/>
                </a:solidFill>
                <a:latin typeface="Trebuchet MS" panose="020B0603020202020204" pitchFamily="34" charset="0"/>
              </a:rPr>
              <a:t>寻址：设备通过</a:t>
            </a:r>
            <a:r>
              <a:rPr lang="en-US" altLang="zh-CN" dirty="0">
                <a:solidFill>
                  <a:srgbClr val="000305"/>
                </a:solidFill>
                <a:latin typeface="Trebuchet MS" panose="020B0603020202020204" pitchFamily="34" charset="0"/>
              </a:rPr>
              <a:t>DHCP</a:t>
            </a:r>
            <a:r>
              <a:rPr lang="zh-CN" altLang="en-US" dirty="0">
                <a:solidFill>
                  <a:srgbClr val="000305"/>
                </a:solidFill>
                <a:latin typeface="Trebuchet MS" panose="020B0603020202020204" pitchFamily="34" charset="0"/>
              </a:rPr>
              <a:t>或</a:t>
            </a:r>
            <a:r>
              <a:rPr lang="en-US" altLang="zh-CN" dirty="0">
                <a:solidFill>
                  <a:srgbClr val="000305"/>
                </a:solidFill>
                <a:latin typeface="Trebuchet MS" panose="020B0603020202020204" pitchFamily="34" charset="0"/>
              </a:rPr>
              <a:t>Auto-IP</a:t>
            </a:r>
            <a:r>
              <a:rPr lang="zh-CN" altLang="en-US" dirty="0">
                <a:solidFill>
                  <a:srgbClr val="000305"/>
                </a:solidFill>
                <a:latin typeface="Trebuchet MS" panose="020B0603020202020204" pitchFamily="34" charset="0"/>
              </a:rPr>
              <a:t>自动获取一个</a:t>
            </a:r>
            <a:r>
              <a:rPr lang="en-US" altLang="zh-CN" dirty="0">
                <a:solidFill>
                  <a:srgbClr val="000305"/>
                </a:solidFill>
                <a:latin typeface="Trebuchet MS" panose="020B0603020202020204" pitchFamily="34" charset="0"/>
              </a:rPr>
              <a:t>IP</a:t>
            </a:r>
            <a:r>
              <a:rPr lang="zh-CN" altLang="en-US" dirty="0">
                <a:solidFill>
                  <a:srgbClr val="000305"/>
                </a:solidFill>
                <a:latin typeface="Trebuchet MS" panose="020B0603020202020204" pitchFamily="34" charset="0"/>
              </a:rPr>
              <a:t>地址，并测试及定时检查地址可用性。</a:t>
            </a:r>
            <a:endParaRPr lang="zh-CN" altLang="en-US" dirty="0">
              <a:solidFill>
                <a:srgbClr val="000305"/>
              </a:solidFill>
              <a:latin typeface="Trebuchet MS" panose="020B0603020202020204" pitchFamily="34" charset="0"/>
            </a:endParaRPr>
          </a:p>
          <a:p>
            <a:pPr fontAlgn="base">
              <a:buFont typeface="Arial" panose="020B0604020202020204" pitchFamily="34" charset="0"/>
              <a:buChar char="•"/>
            </a:pPr>
            <a:r>
              <a:rPr lang="zh-CN" altLang="en-US" dirty="0">
                <a:solidFill>
                  <a:srgbClr val="000305"/>
                </a:solidFill>
                <a:latin typeface="Trebuchet MS" panose="020B0603020202020204" pitchFamily="34" charset="0"/>
              </a:rPr>
              <a:t>发现：通过</a:t>
            </a:r>
            <a:r>
              <a:rPr lang="en-US" altLang="zh-CN" dirty="0">
                <a:solidFill>
                  <a:srgbClr val="000305"/>
                </a:solidFill>
                <a:latin typeface="Trebuchet MS" panose="020B0603020202020204" pitchFamily="34" charset="0"/>
              </a:rPr>
              <a:t>SSDP</a:t>
            </a:r>
            <a:r>
              <a:rPr lang="zh-CN" altLang="en-US" dirty="0">
                <a:solidFill>
                  <a:srgbClr val="000305"/>
                </a:solidFill>
                <a:latin typeface="Trebuchet MS" panose="020B0603020202020204" pitchFamily="34" charset="0"/>
              </a:rPr>
              <a:t>协议，当设备加入网络时向控制点宣告其可用服务。同样，当控制点加入网络时允许其搜索到感兴趣的设备。</a:t>
            </a:r>
            <a:endParaRPr lang="zh-CN" altLang="en-US" dirty="0">
              <a:solidFill>
                <a:srgbClr val="000305"/>
              </a:solidFill>
              <a:latin typeface="Trebuchet MS" panose="020B0603020202020204" pitchFamily="34" charset="0"/>
            </a:endParaRPr>
          </a:p>
          <a:p>
            <a:pPr fontAlgn="base">
              <a:buFont typeface="Arial" panose="020B0604020202020204" pitchFamily="34" charset="0"/>
              <a:buChar char="•"/>
            </a:pPr>
            <a:r>
              <a:rPr lang="zh-CN" altLang="en-US" dirty="0">
                <a:solidFill>
                  <a:srgbClr val="000305"/>
                </a:solidFill>
                <a:latin typeface="Trebuchet MS" panose="020B0603020202020204" pitchFamily="34" charset="0"/>
              </a:rPr>
              <a:t>描述：使用</a:t>
            </a:r>
            <a:r>
              <a:rPr lang="en-US" altLang="zh-CN" dirty="0">
                <a:solidFill>
                  <a:srgbClr val="000305"/>
                </a:solidFill>
                <a:latin typeface="Trebuchet MS" panose="020B0603020202020204" pitchFamily="34" charset="0"/>
              </a:rPr>
              <a:t>XML</a:t>
            </a:r>
            <a:r>
              <a:rPr lang="zh-CN" altLang="en-US" dirty="0">
                <a:solidFill>
                  <a:srgbClr val="000305"/>
                </a:solidFill>
                <a:latin typeface="Trebuchet MS" panose="020B0603020202020204" pitchFamily="34" charset="0"/>
              </a:rPr>
              <a:t>形式，让控制点了解设备及其提供的功能。描述包括设备描述、服务描述、非标准厂商扩展等。</a:t>
            </a:r>
            <a:endParaRPr lang="zh-CN" altLang="en-US" dirty="0">
              <a:solidFill>
                <a:srgbClr val="000305"/>
              </a:solidFill>
              <a:latin typeface="Trebuchet MS" panose="020B0603020202020204" pitchFamily="34" charset="0"/>
            </a:endParaRPr>
          </a:p>
          <a:p>
            <a:pPr fontAlgn="base">
              <a:buFont typeface="Arial" panose="020B0604020202020204" pitchFamily="34" charset="0"/>
              <a:buChar char="•"/>
            </a:pPr>
            <a:r>
              <a:rPr lang="zh-CN" altLang="en-US" dirty="0">
                <a:solidFill>
                  <a:srgbClr val="000305"/>
                </a:solidFill>
                <a:latin typeface="Trebuchet MS" panose="020B0603020202020204" pitchFamily="34" charset="0"/>
              </a:rPr>
              <a:t>控制：采用</a:t>
            </a:r>
            <a:r>
              <a:rPr lang="en-US" altLang="zh-CN" dirty="0">
                <a:solidFill>
                  <a:srgbClr val="000305"/>
                </a:solidFill>
                <a:latin typeface="Trebuchet MS" panose="020B0603020202020204" pitchFamily="34" charset="0"/>
              </a:rPr>
              <a:t>SOAP</a:t>
            </a:r>
            <a:r>
              <a:rPr lang="zh-CN" altLang="en-US" dirty="0">
                <a:solidFill>
                  <a:srgbClr val="000305"/>
                </a:solidFill>
                <a:latin typeface="Trebuchet MS" panose="020B0603020202020204" pitchFamily="34" charset="0"/>
              </a:rPr>
              <a:t>协议（</a:t>
            </a:r>
            <a:r>
              <a:rPr lang="en-US" altLang="zh-CN" dirty="0">
                <a:solidFill>
                  <a:srgbClr val="000305"/>
                </a:solidFill>
                <a:latin typeface="Trebuchet MS" panose="020B0603020202020204" pitchFamily="34" charset="0"/>
              </a:rPr>
              <a:t>Web Service</a:t>
            </a:r>
            <a:r>
              <a:rPr lang="zh-CN" altLang="en-US" dirty="0">
                <a:solidFill>
                  <a:srgbClr val="000305"/>
                </a:solidFill>
                <a:latin typeface="Trebuchet MS" panose="020B0603020202020204" pitchFamily="34" charset="0"/>
              </a:rPr>
              <a:t>协议），控制点向服务发出动作，设备服务执行后返回结果或错误码。或者控制点查询服务的状态变量值。</a:t>
            </a:r>
            <a:endParaRPr lang="zh-CN" altLang="en-US" dirty="0">
              <a:solidFill>
                <a:srgbClr val="000305"/>
              </a:solidFill>
              <a:latin typeface="Trebuchet MS" panose="020B0603020202020204" pitchFamily="34" charset="0"/>
            </a:endParaRPr>
          </a:p>
          <a:p>
            <a:pPr fontAlgn="base">
              <a:buFont typeface="Arial" panose="020B0604020202020204" pitchFamily="34" charset="0"/>
              <a:buChar char="•"/>
            </a:pPr>
            <a:r>
              <a:rPr lang="zh-CN" altLang="en-US" dirty="0">
                <a:solidFill>
                  <a:srgbClr val="000305"/>
                </a:solidFill>
                <a:latin typeface="Trebuchet MS" panose="020B0603020202020204" pitchFamily="34" charset="0"/>
              </a:rPr>
              <a:t>事件：当服务状态变量发生改变时，发布者（服务）向订阅者发送事件消息，提醒订阅者状态变量改变。控制点采用</a:t>
            </a:r>
            <a:r>
              <a:rPr lang="en-US" altLang="zh-CN" dirty="0">
                <a:solidFill>
                  <a:srgbClr val="000305"/>
                </a:solidFill>
                <a:latin typeface="Trebuchet MS" panose="020B0603020202020204" pitchFamily="34" charset="0"/>
              </a:rPr>
              <a:t>GENA</a:t>
            </a:r>
            <a:r>
              <a:rPr lang="zh-CN" altLang="en-US" dirty="0">
                <a:solidFill>
                  <a:srgbClr val="000305"/>
                </a:solidFill>
                <a:latin typeface="Trebuchet MS" panose="020B0603020202020204" pitchFamily="34" charset="0"/>
              </a:rPr>
              <a:t>协议订阅服务所提供的事件。</a:t>
            </a:r>
            <a:endParaRPr lang="zh-CN" altLang="en-US" dirty="0">
              <a:solidFill>
                <a:srgbClr val="000305"/>
              </a:solidFill>
              <a:latin typeface="Trebuchet MS" panose="020B0603020202020204" pitchFamily="34" charset="0"/>
            </a:endParaRPr>
          </a:p>
          <a:p>
            <a:pPr fontAlgn="base">
              <a:buFont typeface="Arial" panose="020B0604020202020204" pitchFamily="34" charset="0"/>
              <a:buChar char="•"/>
            </a:pPr>
            <a:r>
              <a:rPr lang="zh-CN" altLang="en-US" dirty="0">
                <a:solidFill>
                  <a:srgbClr val="000305"/>
                </a:solidFill>
                <a:latin typeface="Trebuchet MS" panose="020B0603020202020204" pitchFamily="34" charset="0"/>
              </a:rPr>
              <a:t>展示：控制点采用浏览器获得设备展示页面。</a:t>
            </a:r>
            <a:endParaRPr lang="zh-CN" altLang="en-US" b="0" i="0" dirty="0">
              <a:solidFill>
                <a:srgbClr val="000305"/>
              </a:solidFill>
              <a:effectLst/>
              <a:latin typeface="Trebuchet MS" panose="020B0603020202020204" pitchFamily="34" charset="0"/>
            </a:endParaRPr>
          </a:p>
        </p:txBody>
      </p:sp>
      <p:pic>
        <p:nvPicPr>
          <p:cNvPr id="4104" name="Picture 8" descr="http://hi.csdn.net/attachment/201106/21/3055938_1308638741dV4J.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62488" y="764203"/>
            <a:ext cx="6103822" cy="59099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039"/>
            <a:ext cx="10515600" cy="577555"/>
          </a:xfrm>
        </p:spPr>
        <p:txBody>
          <a:bodyPr>
            <a:normAutofit fontScale="90000"/>
          </a:bodyPr>
          <a:lstStyle/>
          <a:p>
            <a:r>
              <a:rPr lang="en-US" dirty="0" smtClean="0"/>
              <a:t>UPnP</a:t>
            </a:r>
            <a:r>
              <a:rPr lang="zh-CN" altLang="en-US" dirty="0" smtClean="0"/>
              <a:t>影</a:t>
            </a:r>
            <a:r>
              <a:rPr lang="zh-CN" altLang="en-US" dirty="0"/>
              <a:t>音架</a:t>
            </a:r>
            <a:r>
              <a:rPr lang="zh-CN" altLang="en-US" dirty="0" smtClean="0"/>
              <a:t>构</a:t>
            </a:r>
            <a:endParaRPr lang="en-US" dirty="0"/>
          </a:p>
        </p:txBody>
      </p:sp>
      <p:sp>
        <p:nvSpPr>
          <p:cNvPr id="4" name="Rectangle 3"/>
          <p:cNvSpPr/>
          <p:nvPr/>
        </p:nvSpPr>
        <p:spPr>
          <a:xfrm>
            <a:off x="163398" y="775977"/>
            <a:ext cx="6096000" cy="2308324"/>
          </a:xfrm>
          <a:prstGeom prst="rect">
            <a:avLst/>
          </a:prstGeom>
        </p:spPr>
        <p:txBody>
          <a:bodyPr>
            <a:spAutoFit/>
          </a:bodyPr>
          <a:lstStyle/>
          <a:p>
            <a:pPr fontAlgn="base"/>
            <a:r>
              <a:rPr lang="zh-CN" altLang="en-US" dirty="0">
                <a:solidFill>
                  <a:srgbClr val="000305"/>
                </a:solidFill>
                <a:latin typeface="Trebuchet MS" panose="020B0603020202020204" pitchFamily="34" charset="0"/>
              </a:rPr>
              <a:t>除了定义了上面的基本的通信行为，</a:t>
            </a:r>
            <a:r>
              <a:rPr lang="en-US" dirty="0" err="1">
                <a:solidFill>
                  <a:srgbClr val="000305"/>
                </a:solidFill>
                <a:latin typeface="Trebuchet MS" panose="020B0603020202020204" pitchFamily="34" charset="0"/>
              </a:rPr>
              <a:t>upnp</a:t>
            </a:r>
            <a:r>
              <a:rPr lang="zh-CN" altLang="en-US" dirty="0">
                <a:solidFill>
                  <a:srgbClr val="000305"/>
                </a:solidFill>
                <a:latin typeface="Trebuchet MS" panose="020B0603020202020204" pitchFamily="34" charset="0"/>
              </a:rPr>
              <a:t>还定义了一个</a:t>
            </a:r>
            <a:r>
              <a:rPr lang="en-US" dirty="0">
                <a:solidFill>
                  <a:srgbClr val="000305"/>
                </a:solidFill>
                <a:latin typeface="Trebuchet MS" panose="020B0603020202020204" pitchFamily="34" charset="0"/>
              </a:rPr>
              <a:t>AV</a:t>
            </a:r>
            <a:r>
              <a:rPr lang="zh-CN" altLang="en-US" dirty="0">
                <a:solidFill>
                  <a:srgbClr val="000305"/>
                </a:solidFill>
                <a:latin typeface="Trebuchet MS" panose="020B0603020202020204" pitchFamily="34" charset="0"/>
              </a:rPr>
              <a:t>架构。</a:t>
            </a:r>
            <a:endParaRPr lang="zh-CN" altLang="en-US" dirty="0">
              <a:solidFill>
                <a:srgbClr val="000305"/>
              </a:solidFill>
              <a:latin typeface="Trebuchet MS" panose="020B0603020202020204" pitchFamily="34" charset="0"/>
            </a:endParaRPr>
          </a:p>
          <a:p>
            <a:pPr fontAlgn="base"/>
            <a:r>
              <a:rPr lang="en-US" dirty="0">
                <a:solidFill>
                  <a:srgbClr val="000305"/>
                </a:solidFill>
                <a:latin typeface="Trebuchet MS" panose="020B0603020202020204" pitchFamily="34" charset="0"/>
              </a:rPr>
              <a:t>UPnP</a:t>
            </a:r>
            <a:r>
              <a:rPr lang="zh-CN" altLang="en-US" dirty="0">
                <a:solidFill>
                  <a:srgbClr val="000305"/>
                </a:solidFill>
                <a:latin typeface="Trebuchet MS" panose="020B0603020202020204" pitchFamily="34" charset="0"/>
              </a:rPr>
              <a:t>定义的基本影音设备包括</a:t>
            </a:r>
            <a:r>
              <a:rPr lang="en-US" dirty="0" err="1">
                <a:solidFill>
                  <a:srgbClr val="000305"/>
                </a:solidFill>
                <a:latin typeface="Trebuchet MS" panose="020B0603020202020204" pitchFamily="34" charset="0"/>
              </a:rPr>
              <a:t>MediaServer</a:t>
            </a:r>
            <a:r>
              <a:rPr lang="en-US" dirty="0">
                <a:solidFill>
                  <a:srgbClr val="000305"/>
                </a:solidFill>
                <a:latin typeface="Trebuchet MS" panose="020B0603020202020204" pitchFamily="34" charset="0"/>
              </a:rPr>
              <a:t>（</a:t>
            </a:r>
            <a:r>
              <a:rPr lang="zh-CN" altLang="en-US" dirty="0">
                <a:solidFill>
                  <a:srgbClr val="000305"/>
                </a:solidFill>
                <a:latin typeface="Trebuchet MS" panose="020B0603020202020204" pitchFamily="34" charset="0"/>
              </a:rPr>
              <a:t>媒体服务器）、</a:t>
            </a:r>
            <a:r>
              <a:rPr lang="en-US" dirty="0" err="1">
                <a:solidFill>
                  <a:srgbClr val="000305"/>
                </a:solidFill>
                <a:latin typeface="Trebuchet MS" panose="020B0603020202020204" pitchFamily="34" charset="0"/>
              </a:rPr>
              <a:t>MediaRenderer</a:t>
            </a:r>
            <a:r>
              <a:rPr lang="en-US" dirty="0">
                <a:solidFill>
                  <a:srgbClr val="000305"/>
                </a:solidFill>
                <a:latin typeface="Trebuchet MS" panose="020B0603020202020204" pitchFamily="34" charset="0"/>
              </a:rPr>
              <a:t>（</a:t>
            </a:r>
            <a:r>
              <a:rPr lang="zh-CN" altLang="en-US" dirty="0">
                <a:solidFill>
                  <a:srgbClr val="000305"/>
                </a:solidFill>
                <a:latin typeface="Trebuchet MS" panose="020B0603020202020204" pitchFamily="34" charset="0"/>
              </a:rPr>
              <a:t>媒体渲染器）。其中</a:t>
            </a:r>
            <a:r>
              <a:rPr lang="en-US" dirty="0" err="1">
                <a:solidFill>
                  <a:srgbClr val="000305"/>
                </a:solidFill>
                <a:latin typeface="Trebuchet MS" panose="020B0603020202020204" pitchFamily="34" charset="0"/>
              </a:rPr>
              <a:t>MediaServer</a:t>
            </a:r>
            <a:r>
              <a:rPr lang="zh-CN" altLang="en-US" dirty="0">
                <a:solidFill>
                  <a:srgbClr val="000305"/>
                </a:solidFill>
                <a:latin typeface="Trebuchet MS" panose="020B0603020202020204" pitchFamily="34" charset="0"/>
              </a:rPr>
              <a:t>服务包括：</a:t>
            </a:r>
            <a:r>
              <a:rPr lang="en-US" dirty="0" err="1">
                <a:solidFill>
                  <a:srgbClr val="000305"/>
                </a:solidFill>
                <a:latin typeface="Trebuchet MS" panose="020B0603020202020204" pitchFamily="34" charset="0"/>
              </a:rPr>
              <a:t>AVTransport</a:t>
            </a:r>
            <a:r>
              <a:rPr lang="en-US" dirty="0">
                <a:solidFill>
                  <a:srgbClr val="000305"/>
                </a:solidFill>
                <a:latin typeface="Trebuchet MS" panose="020B0603020202020204" pitchFamily="34" charset="0"/>
              </a:rPr>
              <a:t>(AVT)、</a:t>
            </a:r>
            <a:r>
              <a:rPr lang="en-US" dirty="0" err="1">
                <a:solidFill>
                  <a:srgbClr val="000305"/>
                </a:solidFill>
                <a:latin typeface="Trebuchet MS" panose="020B0603020202020204" pitchFamily="34" charset="0"/>
              </a:rPr>
              <a:t>ConnectionManager</a:t>
            </a:r>
            <a:r>
              <a:rPr lang="en-US" dirty="0">
                <a:solidFill>
                  <a:srgbClr val="000305"/>
                </a:solidFill>
                <a:latin typeface="Trebuchet MS" panose="020B0603020202020204" pitchFamily="34" charset="0"/>
              </a:rPr>
              <a:t>(CM)、</a:t>
            </a:r>
            <a:r>
              <a:rPr lang="en-US" dirty="0" err="1">
                <a:solidFill>
                  <a:srgbClr val="000305"/>
                </a:solidFill>
                <a:latin typeface="Trebuchet MS" panose="020B0603020202020204" pitchFamily="34" charset="0"/>
              </a:rPr>
              <a:t>ContentDirectory</a:t>
            </a:r>
            <a:r>
              <a:rPr lang="en-US" dirty="0">
                <a:solidFill>
                  <a:srgbClr val="000305"/>
                </a:solidFill>
                <a:latin typeface="Trebuchet MS" panose="020B0603020202020204" pitchFamily="34" charset="0"/>
              </a:rPr>
              <a:t>(CDS)</a:t>
            </a:r>
            <a:r>
              <a:rPr lang="zh-CN" altLang="en-US" dirty="0">
                <a:solidFill>
                  <a:srgbClr val="000305"/>
                </a:solidFill>
                <a:latin typeface="Trebuchet MS" panose="020B0603020202020204" pitchFamily="34" charset="0"/>
              </a:rPr>
              <a:t>等，</a:t>
            </a:r>
            <a:r>
              <a:rPr lang="en-US" dirty="0" err="1">
                <a:solidFill>
                  <a:srgbClr val="000305"/>
                </a:solidFill>
                <a:latin typeface="Trebuchet MS" panose="020B0603020202020204" pitchFamily="34" charset="0"/>
              </a:rPr>
              <a:t>MediaRenderer</a:t>
            </a:r>
            <a:r>
              <a:rPr lang="zh-CN" altLang="en-US" dirty="0">
                <a:solidFill>
                  <a:srgbClr val="000305"/>
                </a:solidFill>
                <a:latin typeface="Trebuchet MS" panose="020B0603020202020204" pitchFamily="34" charset="0"/>
              </a:rPr>
              <a:t>服务包括：</a:t>
            </a:r>
            <a:r>
              <a:rPr lang="en-US" dirty="0" err="1">
                <a:solidFill>
                  <a:srgbClr val="000305"/>
                </a:solidFill>
                <a:latin typeface="Trebuchet MS" panose="020B0603020202020204" pitchFamily="34" charset="0"/>
              </a:rPr>
              <a:t>AVTransport</a:t>
            </a:r>
            <a:r>
              <a:rPr lang="en-US" dirty="0">
                <a:solidFill>
                  <a:srgbClr val="000305"/>
                </a:solidFill>
                <a:latin typeface="Trebuchet MS" panose="020B0603020202020204" pitchFamily="34" charset="0"/>
              </a:rPr>
              <a:t>(AVT)、</a:t>
            </a:r>
            <a:r>
              <a:rPr lang="en-US" dirty="0" err="1">
                <a:solidFill>
                  <a:srgbClr val="000305"/>
                </a:solidFill>
                <a:latin typeface="Trebuchet MS" panose="020B0603020202020204" pitchFamily="34" charset="0"/>
              </a:rPr>
              <a:t>ConnectionManager</a:t>
            </a:r>
            <a:r>
              <a:rPr lang="en-US" dirty="0">
                <a:solidFill>
                  <a:srgbClr val="000305"/>
                </a:solidFill>
                <a:latin typeface="Trebuchet MS" panose="020B0603020202020204" pitchFamily="34" charset="0"/>
              </a:rPr>
              <a:t>(CM)、</a:t>
            </a:r>
            <a:r>
              <a:rPr lang="en-US" dirty="0" err="1">
                <a:solidFill>
                  <a:srgbClr val="000305"/>
                </a:solidFill>
                <a:latin typeface="Trebuchet MS" panose="020B0603020202020204" pitchFamily="34" charset="0"/>
              </a:rPr>
              <a:t>RenderingControl</a:t>
            </a:r>
            <a:r>
              <a:rPr lang="en-US" dirty="0">
                <a:solidFill>
                  <a:srgbClr val="000305"/>
                </a:solidFill>
                <a:latin typeface="Trebuchet MS" panose="020B0603020202020204" pitchFamily="34" charset="0"/>
              </a:rPr>
              <a:t>(RCS)</a:t>
            </a:r>
            <a:r>
              <a:rPr lang="zh-CN" altLang="en-US" dirty="0">
                <a:solidFill>
                  <a:srgbClr val="000305"/>
                </a:solidFill>
                <a:latin typeface="Trebuchet MS" panose="020B0603020202020204" pitchFamily="34" charset="0"/>
              </a:rPr>
              <a:t>等。</a:t>
            </a:r>
            <a:endParaRPr lang="zh-CN" altLang="en-US" b="0" i="0" dirty="0">
              <a:solidFill>
                <a:srgbClr val="000305"/>
              </a:solidFill>
              <a:effectLst/>
              <a:latin typeface="Trebuchet MS" panose="020B0603020202020204" pitchFamily="34" charset="0"/>
            </a:endParaRPr>
          </a:p>
        </p:txBody>
      </p:sp>
      <p:sp>
        <p:nvSpPr>
          <p:cNvPr id="5" name="TextBox 4"/>
          <p:cNvSpPr txBox="1"/>
          <p:nvPr/>
        </p:nvSpPr>
        <p:spPr>
          <a:xfrm>
            <a:off x="367645" y="5794752"/>
            <a:ext cx="11510128" cy="923330"/>
          </a:xfrm>
          <a:prstGeom prst="rect">
            <a:avLst/>
          </a:prstGeom>
          <a:noFill/>
        </p:spPr>
        <p:txBody>
          <a:bodyPr wrap="square" rtlCol="0">
            <a:spAutoFit/>
          </a:bodyPr>
          <a:lstStyle/>
          <a:p>
            <a:r>
              <a:rPr lang="en-US" dirty="0">
                <a:hlinkClick r:id="rId1"/>
              </a:rPr>
              <a:t>http://</a:t>
            </a:r>
            <a:r>
              <a:rPr lang="en-US" dirty="0" smtClean="0">
                <a:hlinkClick r:id="rId1"/>
              </a:rPr>
              <a:t>blog.csdn.net/musiccow/article/details/6387603</a:t>
            </a:r>
            <a:endParaRPr lang="en-US" dirty="0" smtClean="0"/>
          </a:p>
          <a:p>
            <a:r>
              <a:rPr lang="en-US" dirty="0"/>
              <a:t>http://stellvia7.pixnet.net/blog/post/105624401-%5B%E8%BD%89%5Ddlna-upnp%E7%9B%B8%E9%97%9C%E7%90%86%E8%AB%96</a:t>
            </a:r>
            <a:endParaRPr lang="en-US" dirty="0"/>
          </a:p>
        </p:txBody>
      </p:sp>
      <p:sp>
        <p:nvSpPr>
          <p:cNvPr id="6" name="Rectangle 5"/>
          <p:cNvSpPr/>
          <p:nvPr/>
        </p:nvSpPr>
        <p:spPr>
          <a:xfrm>
            <a:off x="163398" y="3054532"/>
            <a:ext cx="6096000" cy="923330"/>
          </a:xfrm>
          <a:prstGeom prst="rect">
            <a:avLst/>
          </a:prstGeom>
        </p:spPr>
        <p:txBody>
          <a:bodyPr wrap="square">
            <a:spAutoFit/>
          </a:bodyPr>
          <a:lstStyle/>
          <a:p>
            <a:r>
              <a:rPr lang="zh-CN" altLang="en-US" dirty="0">
                <a:solidFill>
                  <a:srgbClr val="000305"/>
                </a:solidFill>
                <a:latin typeface="Trebuchet MS" panose="020B0603020202020204" pitchFamily="34" charset="0"/>
              </a:rPr>
              <a:t>基本上</a:t>
            </a:r>
            <a:r>
              <a:rPr lang="en-US" dirty="0" err="1">
                <a:solidFill>
                  <a:srgbClr val="000305"/>
                </a:solidFill>
                <a:latin typeface="Trebuchet MS" panose="020B0603020202020204" pitchFamily="34" charset="0"/>
              </a:rPr>
              <a:t>mediaserver</a:t>
            </a:r>
            <a:r>
              <a:rPr lang="zh-CN" altLang="en-US" dirty="0">
                <a:solidFill>
                  <a:srgbClr val="000305"/>
                </a:solidFill>
                <a:latin typeface="Trebuchet MS" panose="020B0603020202020204" pitchFamily="34" charset="0"/>
              </a:rPr>
              <a:t>是内容的提供者，</a:t>
            </a:r>
            <a:r>
              <a:rPr lang="en-US" dirty="0" err="1">
                <a:solidFill>
                  <a:srgbClr val="000305"/>
                </a:solidFill>
                <a:latin typeface="Trebuchet MS" panose="020B0603020202020204" pitchFamily="34" charset="0"/>
              </a:rPr>
              <a:t>controlpoint</a:t>
            </a:r>
            <a:r>
              <a:rPr lang="zh-CN" altLang="en-US" dirty="0">
                <a:solidFill>
                  <a:srgbClr val="000305"/>
                </a:solidFill>
                <a:latin typeface="Trebuchet MS" panose="020B0603020202020204" pitchFamily="34" charset="0"/>
              </a:rPr>
              <a:t>通过控制</a:t>
            </a:r>
            <a:r>
              <a:rPr lang="en-US" dirty="0" err="1">
                <a:solidFill>
                  <a:srgbClr val="000305"/>
                </a:solidFill>
                <a:latin typeface="Trebuchet MS" panose="020B0603020202020204" pitchFamily="34" charset="0"/>
              </a:rPr>
              <a:t>mediaserver，mediarenderer</a:t>
            </a:r>
            <a:r>
              <a:rPr lang="zh-CN" altLang="en-US" dirty="0">
                <a:solidFill>
                  <a:srgbClr val="000305"/>
                </a:solidFill>
                <a:latin typeface="Trebuchet MS" panose="020B0603020202020204" pitchFamily="34" charset="0"/>
              </a:rPr>
              <a:t>从</a:t>
            </a:r>
            <a:r>
              <a:rPr lang="en-US" dirty="0" err="1">
                <a:solidFill>
                  <a:srgbClr val="000305"/>
                </a:solidFill>
                <a:latin typeface="Trebuchet MS" panose="020B0603020202020204" pitchFamily="34" charset="0"/>
              </a:rPr>
              <a:t>mediaserver</a:t>
            </a:r>
            <a:r>
              <a:rPr lang="zh-CN" altLang="en-US" dirty="0">
                <a:solidFill>
                  <a:srgbClr val="000305"/>
                </a:solidFill>
                <a:latin typeface="Trebuchet MS" panose="020B0603020202020204" pitchFamily="34" charset="0"/>
              </a:rPr>
              <a:t>里取得数据并播放，那么</a:t>
            </a:r>
            <a:r>
              <a:rPr lang="en-US" dirty="0" err="1">
                <a:solidFill>
                  <a:srgbClr val="000305"/>
                </a:solidFill>
                <a:latin typeface="Trebuchet MS" panose="020B0603020202020204" pitchFamily="34" charset="0"/>
              </a:rPr>
              <a:t>mediarenderer</a:t>
            </a:r>
            <a:r>
              <a:rPr lang="zh-CN" altLang="en-US" dirty="0">
                <a:solidFill>
                  <a:srgbClr val="000305"/>
                </a:solidFill>
                <a:latin typeface="Trebuchet MS" panose="020B0603020202020204" pitchFamily="34" charset="0"/>
              </a:rPr>
              <a:t>就是内容的呈现者。</a:t>
            </a:r>
            <a:endParaRPr lang="en-US" dirty="0"/>
          </a:p>
        </p:txBody>
      </p:sp>
      <p:sp>
        <p:nvSpPr>
          <p:cNvPr id="7" name="Rectangle 6"/>
          <p:cNvSpPr/>
          <p:nvPr/>
        </p:nvSpPr>
        <p:spPr>
          <a:xfrm>
            <a:off x="6611332" y="775977"/>
            <a:ext cx="5266441" cy="4770537"/>
          </a:xfrm>
          <a:prstGeom prst="rect">
            <a:avLst/>
          </a:prstGeom>
        </p:spPr>
        <p:txBody>
          <a:bodyPr wrap="square">
            <a:spAutoFit/>
          </a:bodyPr>
          <a:lstStyle/>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调用</a:t>
            </a:r>
            <a:r>
              <a:rPr lang="en-US" sz="1600" dirty="0" err="1">
                <a:solidFill>
                  <a:srgbClr val="000305"/>
                </a:solidFill>
                <a:latin typeface="Trebuchet MS" panose="020B0603020202020204" pitchFamily="34" charset="0"/>
              </a:rPr>
              <a:t>MediaServer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CDS::Browser/Search</a:t>
            </a:r>
            <a:r>
              <a:rPr lang="zh-CN" altLang="en-US" sz="1600" dirty="0">
                <a:solidFill>
                  <a:srgbClr val="000305"/>
                </a:solidFill>
                <a:latin typeface="Trebuchet MS" panose="020B0603020202020204" pitchFamily="34" charset="0"/>
              </a:rPr>
              <a:t>动作，获取</a:t>
            </a:r>
            <a:r>
              <a:rPr lang="en-US" sz="1600" dirty="0" err="1">
                <a:solidFill>
                  <a:srgbClr val="000305"/>
                </a:solidFill>
                <a:latin typeface="Trebuchet MS" panose="020B0603020202020204" pitchFamily="34" charset="0"/>
              </a:rPr>
              <a:t>MediaServer</a:t>
            </a:r>
            <a:r>
              <a:rPr lang="zh-CN" altLang="en-US" sz="1600" dirty="0">
                <a:solidFill>
                  <a:srgbClr val="000305"/>
                </a:solidFill>
                <a:latin typeface="Trebuchet MS" panose="020B0603020202020204" pitchFamily="34" charset="0"/>
              </a:rPr>
              <a:t>内容目录对象</a:t>
            </a:r>
            <a:endParaRPr lang="zh-CN" altLang="en-US" sz="1600" dirty="0">
              <a:solidFill>
                <a:srgbClr val="000305"/>
              </a:solidFill>
              <a:latin typeface="Trebuchet MS" panose="020B0603020202020204" pitchFamily="34" charset="0"/>
            </a:endParaRP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调用</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CM::</a:t>
            </a:r>
            <a:r>
              <a:rPr lang="en-US" sz="1600" dirty="0" err="1">
                <a:solidFill>
                  <a:srgbClr val="000305"/>
                </a:solidFill>
                <a:latin typeface="Trebuchet MS" panose="020B0603020202020204" pitchFamily="34" charset="0"/>
              </a:rPr>
              <a:t>GetProtocolInfo</a:t>
            </a:r>
            <a:r>
              <a:rPr lang="zh-CN" altLang="en-US" sz="1600" dirty="0">
                <a:solidFill>
                  <a:srgbClr val="000305"/>
                </a:solidFill>
                <a:latin typeface="Trebuchet MS" panose="020B0603020202020204" pitchFamily="34" charset="0"/>
              </a:rPr>
              <a:t>动作，获取</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支持的数据格式</a:t>
            </a:r>
            <a:endParaRPr lang="zh-CN" altLang="en-US" sz="1600" dirty="0">
              <a:solidFill>
                <a:srgbClr val="000305"/>
              </a:solidFill>
              <a:latin typeface="Trebuchet MS" panose="020B0603020202020204" pitchFamily="34" charset="0"/>
            </a:endParaRP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对支持的格式进行内容选择</a:t>
            </a:r>
            <a:endParaRPr lang="zh-CN" altLang="en-US" sz="1600" dirty="0">
              <a:solidFill>
                <a:srgbClr val="000305"/>
              </a:solidFill>
              <a:latin typeface="Trebuchet MS" panose="020B0603020202020204" pitchFamily="34" charset="0"/>
            </a:endParaRP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分别调用</a:t>
            </a:r>
            <a:r>
              <a:rPr lang="en-US" sz="1600" dirty="0" err="1">
                <a:solidFill>
                  <a:srgbClr val="000305"/>
                </a:solidFill>
                <a:latin typeface="Trebuchet MS" panose="020B0603020202020204" pitchFamily="34" charset="0"/>
              </a:rPr>
              <a:t>MediaServer</a:t>
            </a:r>
            <a:r>
              <a:rPr lang="zh-CN" altLang="en-US" sz="1600" dirty="0">
                <a:solidFill>
                  <a:srgbClr val="000305"/>
                </a:solidFill>
                <a:latin typeface="Trebuchet MS" panose="020B0603020202020204" pitchFamily="34" charset="0"/>
              </a:rPr>
              <a:t>及</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CM::</a:t>
            </a:r>
            <a:r>
              <a:rPr lang="en-US" sz="1600" dirty="0" err="1">
                <a:solidFill>
                  <a:srgbClr val="000305"/>
                </a:solidFill>
                <a:latin typeface="Trebuchet MS" panose="020B0603020202020204" pitchFamily="34" charset="0"/>
              </a:rPr>
              <a:t>PrepareForConnection</a:t>
            </a:r>
            <a:r>
              <a:rPr lang="zh-CN" altLang="en-US" sz="1600" dirty="0">
                <a:solidFill>
                  <a:srgbClr val="000305"/>
                </a:solidFill>
                <a:latin typeface="Trebuchet MS" panose="020B0603020202020204" pitchFamily="34" charset="0"/>
              </a:rPr>
              <a:t>建立连接</a:t>
            </a:r>
            <a:endParaRPr lang="zh-CN" altLang="en-US" sz="1600" dirty="0">
              <a:solidFill>
                <a:srgbClr val="000305"/>
              </a:solidFill>
              <a:latin typeface="Trebuchet MS" panose="020B0603020202020204" pitchFamily="34" charset="0"/>
            </a:endParaRP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调用</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AVT::</a:t>
            </a:r>
            <a:r>
              <a:rPr lang="en-US" sz="1600" dirty="0" err="1">
                <a:solidFill>
                  <a:srgbClr val="000305"/>
                </a:solidFill>
                <a:latin typeface="Trebuchet MS" panose="020B0603020202020204" pitchFamily="34" charset="0"/>
              </a:rPr>
              <a:t>SetAVTransportURI</a:t>
            </a:r>
            <a:r>
              <a:rPr lang="zh-CN" altLang="en-US" sz="1600" dirty="0">
                <a:solidFill>
                  <a:srgbClr val="000305"/>
                </a:solidFill>
                <a:latin typeface="Trebuchet MS" panose="020B0603020202020204" pitchFamily="34" charset="0"/>
              </a:rPr>
              <a:t>动作，设置内容</a:t>
            </a:r>
            <a:r>
              <a:rPr lang="en-US" sz="1600" dirty="0">
                <a:solidFill>
                  <a:srgbClr val="000305"/>
                </a:solidFill>
                <a:latin typeface="Trebuchet MS" panose="020B0603020202020204" pitchFamily="34" charset="0"/>
              </a:rPr>
              <a:t>URI</a:t>
            </a:r>
            <a:r>
              <a:rPr lang="zh-CN" altLang="en-US" sz="1600" dirty="0">
                <a:solidFill>
                  <a:srgbClr val="000305"/>
                </a:solidFill>
                <a:latin typeface="Trebuchet MS" panose="020B0603020202020204" pitchFamily="34" charset="0"/>
              </a:rPr>
              <a:t>路径</a:t>
            </a:r>
            <a:endParaRPr lang="zh-CN" altLang="en-US" sz="1600" dirty="0">
              <a:solidFill>
                <a:srgbClr val="000305"/>
              </a:solidFill>
              <a:latin typeface="Trebuchet MS" panose="020B0603020202020204" pitchFamily="34" charset="0"/>
            </a:endParaRP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调用</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AVT::Play</a:t>
            </a:r>
            <a:r>
              <a:rPr lang="zh-CN" altLang="en-US" sz="1600" dirty="0">
                <a:solidFill>
                  <a:srgbClr val="000305"/>
                </a:solidFill>
                <a:latin typeface="Trebuchet MS" panose="020B0603020202020204" pitchFamily="34" charset="0"/>
              </a:rPr>
              <a:t>动作，启动播放</a:t>
            </a:r>
            <a:endParaRPr lang="zh-CN" altLang="en-US" sz="1600" dirty="0">
              <a:solidFill>
                <a:srgbClr val="000305"/>
              </a:solidFill>
              <a:latin typeface="Trebuchet MS" panose="020B0603020202020204" pitchFamily="34" charset="0"/>
            </a:endParaRPr>
          </a:p>
          <a:p>
            <a:pPr fontAlgn="base">
              <a:buFont typeface="+mj-lt"/>
              <a:buAutoNum type="arabicPeriod"/>
            </a:pPr>
            <a:r>
              <a:rPr lang="en-US" sz="1600" dirty="0" err="1">
                <a:solidFill>
                  <a:srgbClr val="000305"/>
                </a:solidFill>
                <a:latin typeface="Trebuchet MS" panose="020B0603020202020204" pitchFamily="34" charset="0"/>
              </a:rPr>
              <a:t>MediaServer</a:t>
            </a:r>
            <a:r>
              <a:rPr lang="zh-CN" altLang="en-US" sz="1600" dirty="0">
                <a:solidFill>
                  <a:srgbClr val="000305"/>
                </a:solidFill>
                <a:latin typeface="Trebuchet MS" panose="020B0603020202020204" pitchFamily="34" charset="0"/>
              </a:rPr>
              <a:t>与</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之间通过</a:t>
            </a:r>
            <a:r>
              <a:rPr lang="en-US" sz="1600" dirty="0">
                <a:solidFill>
                  <a:srgbClr val="000305"/>
                </a:solidFill>
                <a:latin typeface="Trebuchet MS" panose="020B0603020202020204" pitchFamily="34" charset="0"/>
              </a:rPr>
              <a:t>HTTP GET</a:t>
            </a:r>
            <a:r>
              <a:rPr lang="zh-CN" altLang="en-US" sz="1600" dirty="0">
                <a:solidFill>
                  <a:srgbClr val="000305"/>
                </a:solidFill>
                <a:latin typeface="Trebuchet MS" panose="020B0603020202020204" pitchFamily="34" charset="0"/>
              </a:rPr>
              <a:t>进行内容传输</a:t>
            </a:r>
            <a:endParaRPr lang="zh-CN" altLang="en-US" sz="1600" dirty="0">
              <a:solidFill>
                <a:srgbClr val="000305"/>
              </a:solidFill>
              <a:latin typeface="Trebuchet MS" panose="020B0603020202020204" pitchFamily="34" charset="0"/>
            </a:endParaRP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调用</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RCS::</a:t>
            </a:r>
            <a:r>
              <a:rPr lang="en-US" sz="1600" dirty="0" err="1">
                <a:solidFill>
                  <a:srgbClr val="000305"/>
                </a:solidFill>
                <a:latin typeface="Trebuchet MS" panose="020B0603020202020204" pitchFamily="34" charset="0"/>
              </a:rPr>
              <a:t>SetVolumn</a:t>
            </a:r>
            <a:r>
              <a:rPr lang="zh-CN" altLang="en-US" sz="1600" dirty="0">
                <a:solidFill>
                  <a:srgbClr val="000305"/>
                </a:solidFill>
                <a:latin typeface="Trebuchet MS" panose="020B0603020202020204" pitchFamily="34" charset="0"/>
              </a:rPr>
              <a:t>动作，设置音量</a:t>
            </a:r>
            <a:endParaRPr lang="zh-CN" altLang="en-US" sz="1600" dirty="0">
              <a:solidFill>
                <a:srgbClr val="000305"/>
              </a:solidFill>
              <a:latin typeface="Trebuchet MS" panose="020B0603020202020204" pitchFamily="34" charset="0"/>
            </a:endParaRPr>
          </a:p>
          <a:p>
            <a:pPr fontAlgn="base">
              <a:buFont typeface="+mj-lt"/>
              <a:buAutoNum type="arabicPeriod"/>
            </a:pPr>
            <a:r>
              <a:rPr lang="zh-CN" altLang="en-US" sz="1600" dirty="0">
                <a:solidFill>
                  <a:srgbClr val="000305"/>
                </a:solidFill>
                <a:latin typeface="Trebuchet MS" panose="020B0603020202020204" pitchFamily="34" charset="0"/>
              </a:rPr>
              <a:t>内容传输完成，根据需要设置下一首音乐的</a:t>
            </a:r>
            <a:r>
              <a:rPr lang="en-US" sz="1600" dirty="0">
                <a:solidFill>
                  <a:srgbClr val="000305"/>
                </a:solidFill>
                <a:latin typeface="Trebuchet MS" panose="020B0603020202020204" pitchFamily="34" charset="0"/>
              </a:rPr>
              <a:t>URI</a:t>
            </a:r>
            <a:endParaRPr lang="en-US" sz="1600" dirty="0">
              <a:solidFill>
                <a:srgbClr val="000305"/>
              </a:solidFill>
              <a:latin typeface="Trebuchet MS" panose="020B0603020202020204" pitchFamily="34" charset="0"/>
            </a:endParaRPr>
          </a:p>
          <a:p>
            <a:pPr fontAlgn="base">
              <a:buFont typeface="+mj-lt"/>
              <a:buAutoNum type="arabicPeriod"/>
            </a:pPr>
            <a:r>
              <a:rPr lang="en-US" sz="1600" dirty="0">
                <a:solidFill>
                  <a:srgbClr val="000305"/>
                </a:solidFill>
                <a:latin typeface="Trebuchet MS" panose="020B0603020202020204" pitchFamily="34" charset="0"/>
              </a:rPr>
              <a:t>Control Point</a:t>
            </a:r>
            <a:r>
              <a:rPr lang="zh-CN" altLang="en-US" sz="1600" dirty="0">
                <a:solidFill>
                  <a:srgbClr val="000305"/>
                </a:solidFill>
                <a:latin typeface="Trebuchet MS" panose="020B0603020202020204" pitchFamily="34" charset="0"/>
              </a:rPr>
              <a:t>分别调用</a:t>
            </a:r>
            <a:r>
              <a:rPr lang="en-US" sz="1600" dirty="0" err="1">
                <a:solidFill>
                  <a:srgbClr val="000305"/>
                </a:solidFill>
                <a:latin typeface="Trebuchet MS" panose="020B0603020202020204" pitchFamily="34" charset="0"/>
              </a:rPr>
              <a:t>MediaServer</a:t>
            </a:r>
            <a:r>
              <a:rPr lang="zh-CN" altLang="en-US" sz="1600" dirty="0">
                <a:solidFill>
                  <a:srgbClr val="000305"/>
                </a:solidFill>
                <a:latin typeface="Trebuchet MS" panose="020B0603020202020204" pitchFamily="34" charset="0"/>
              </a:rPr>
              <a:t>及</a:t>
            </a:r>
            <a:r>
              <a:rPr lang="en-US" sz="1600" dirty="0" err="1">
                <a:solidFill>
                  <a:srgbClr val="000305"/>
                </a:solidFill>
                <a:latin typeface="Trebuchet MS" panose="020B0603020202020204" pitchFamily="34" charset="0"/>
              </a:rPr>
              <a:t>MediaRenderer</a:t>
            </a:r>
            <a:r>
              <a:rPr lang="zh-CN" altLang="en-US" sz="1600" dirty="0">
                <a:solidFill>
                  <a:srgbClr val="000305"/>
                </a:solidFill>
                <a:latin typeface="Trebuchet MS" panose="020B0603020202020204" pitchFamily="34" charset="0"/>
              </a:rPr>
              <a:t>的</a:t>
            </a:r>
            <a:r>
              <a:rPr lang="en-US" sz="1600" dirty="0">
                <a:solidFill>
                  <a:srgbClr val="000305"/>
                </a:solidFill>
                <a:latin typeface="Trebuchet MS" panose="020B0603020202020204" pitchFamily="34" charset="0"/>
              </a:rPr>
              <a:t>CM::</a:t>
            </a:r>
            <a:r>
              <a:rPr lang="en-US" sz="1600" dirty="0" err="1">
                <a:solidFill>
                  <a:srgbClr val="000305"/>
                </a:solidFill>
                <a:latin typeface="Trebuchet MS" panose="020B0603020202020204" pitchFamily="34" charset="0"/>
              </a:rPr>
              <a:t>ConnectionComplete</a:t>
            </a:r>
            <a:r>
              <a:rPr lang="zh-CN" altLang="en-US" sz="1600" dirty="0">
                <a:solidFill>
                  <a:srgbClr val="000305"/>
                </a:solidFill>
                <a:latin typeface="Trebuchet MS" panose="020B0603020202020204" pitchFamily="34" charset="0"/>
              </a:rPr>
              <a:t>终止连接</a:t>
            </a:r>
            <a:endParaRPr lang="zh-CN" altLang="en-US" sz="1600" b="0" i="0" dirty="0">
              <a:solidFill>
                <a:srgbClr val="000305"/>
              </a:solidFill>
              <a:effectLst/>
              <a:latin typeface="Trebuchet MS" panose="020B0603020202020204"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925"/>
            <a:ext cx="10515600" cy="865505"/>
          </a:xfrm>
        </p:spPr>
        <p:txBody>
          <a:bodyPr/>
          <a:lstStyle/>
          <a:p>
            <a:r>
              <a:rPr lang="en-US" b="1" dirty="0"/>
              <a:t>Zero Configuration Networking with </a:t>
            </a:r>
            <a:r>
              <a:rPr lang="en-US" b="1" dirty="0" smtClean="0"/>
              <a:t>Linux</a:t>
            </a:r>
            <a:endParaRPr lang="en-US" dirty="0"/>
          </a:p>
        </p:txBody>
      </p:sp>
      <p:sp>
        <p:nvSpPr>
          <p:cNvPr id="4" name="Rectangle 3"/>
          <p:cNvSpPr/>
          <p:nvPr/>
        </p:nvSpPr>
        <p:spPr>
          <a:xfrm>
            <a:off x="94268" y="1067157"/>
            <a:ext cx="11981468" cy="5631180"/>
          </a:xfrm>
          <a:prstGeom prst="rect">
            <a:avLst/>
          </a:prstGeom>
        </p:spPr>
        <p:txBody>
          <a:bodyPr wrap="square">
            <a:spAutoFit/>
          </a:bodyPr>
          <a:lstStyle/>
          <a:p>
            <a:r>
              <a:rPr lang="en-US" dirty="0">
                <a:solidFill>
                  <a:srgbClr val="4A4A4A"/>
                </a:solidFill>
                <a:latin typeface="Courier New" panose="02070309020205020404" charset="0"/>
                <a:cs typeface="Courier New" panose="02070309020205020404" charset="0"/>
              </a:rPr>
              <a:t>Zero Configuration Networking consists of </a:t>
            </a:r>
            <a:r>
              <a:rPr lang="en-US" b="1" dirty="0">
                <a:solidFill>
                  <a:srgbClr val="4A4A4A"/>
                </a:solidFill>
                <a:latin typeface="Courier New" panose="02070309020205020404" charset="0"/>
                <a:cs typeface="Courier New" panose="02070309020205020404" charset="0"/>
              </a:rPr>
              <a:t>three elements</a:t>
            </a:r>
            <a:r>
              <a:rPr lang="en-US" dirty="0">
                <a:solidFill>
                  <a:srgbClr val="4A4A4A"/>
                </a:solidFill>
                <a:latin typeface="Courier New" panose="02070309020205020404" charset="0"/>
                <a:cs typeface="Courier New" panose="02070309020205020404" charset="0"/>
              </a:rPr>
              <a:t>:</a:t>
            </a:r>
            <a:endParaRPr lang="en-US" dirty="0">
              <a:solidFill>
                <a:srgbClr val="4A4A4A"/>
              </a:solidFill>
              <a:latin typeface="Courier New" panose="02070309020205020404" charset="0"/>
              <a:cs typeface="Courier New" panose="02070309020205020404" charset="0"/>
            </a:endParaRPr>
          </a:p>
          <a:p>
            <a:r>
              <a:rPr lang="en-US" i="1" dirty="0" smtClean="0">
                <a:solidFill>
                  <a:srgbClr val="4A4A4A"/>
                </a:solidFill>
                <a:latin typeface="Courier New" panose="02070309020205020404" charset="0"/>
                <a:cs typeface="Courier New" panose="02070309020205020404" charset="0"/>
              </a:rPr>
              <a:t>* </a:t>
            </a:r>
            <a:r>
              <a:rPr lang="en-US" b="1" i="1" dirty="0" smtClean="0">
                <a:solidFill>
                  <a:srgbClr val="4A4A4A"/>
                </a:solidFill>
                <a:latin typeface="Courier New" panose="02070309020205020404" charset="0"/>
                <a:cs typeface="Courier New" panose="02070309020205020404" charset="0"/>
              </a:rPr>
              <a:t>Network </a:t>
            </a:r>
            <a:r>
              <a:rPr lang="en-US" b="1" i="1" dirty="0">
                <a:solidFill>
                  <a:srgbClr val="4A4A4A"/>
                </a:solidFill>
                <a:latin typeface="Courier New" panose="02070309020205020404" charset="0"/>
                <a:cs typeface="Courier New" panose="02070309020205020404" charset="0"/>
              </a:rPr>
              <a:t>layer address assignment</a:t>
            </a:r>
            <a:endParaRPr lang="en-US" dirty="0">
              <a:solidFill>
                <a:srgbClr val="4A4A4A"/>
              </a:solidFill>
              <a:latin typeface="Courier New" panose="02070309020205020404" charset="0"/>
              <a:cs typeface="Courier New" panose="02070309020205020404" charset="0"/>
            </a:endParaRPr>
          </a:p>
          <a:p>
            <a:r>
              <a:rPr lang="en-US" dirty="0" err="1" smtClean="0">
                <a:solidFill>
                  <a:srgbClr val="4A4A4A"/>
                </a:solidFill>
                <a:latin typeface="Courier New" panose="02070309020205020404" charset="0"/>
                <a:cs typeface="Courier New" panose="02070309020205020404" charset="0"/>
              </a:rPr>
              <a:t>Zeroconf</a:t>
            </a:r>
            <a:r>
              <a:rPr lang="en-US" dirty="0" smtClean="0">
                <a:solidFill>
                  <a:srgbClr val="4A4A4A"/>
                </a:solidFill>
                <a:latin typeface="Courier New" panose="02070309020205020404" charset="0"/>
                <a:cs typeface="Courier New" panose="02070309020205020404" charset="0"/>
              </a:rPr>
              <a:t> </a:t>
            </a:r>
            <a:r>
              <a:rPr lang="en-US" dirty="0">
                <a:solidFill>
                  <a:srgbClr val="4A4A4A"/>
                </a:solidFill>
                <a:latin typeface="Courier New" panose="02070309020205020404" charset="0"/>
                <a:cs typeface="Courier New" panose="02070309020205020404" charset="0"/>
              </a:rPr>
              <a:t>uses the Internet Protocol (IP), so it needs to assign an IP address as the network </a:t>
            </a:r>
            <a:r>
              <a:rPr lang="en-US" dirty="0" err="1" smtClean="0">
                <a:solidFill>
                  <a:srgbClr val="4A4A4A"/>
                </a:solidFill>
                <a:latin typeface="Courier New" panose="02070309020205020404" charset="0"/>
                <a:cs typeface="Courier New" panose="02070309020205020404" charset="0"/>
              </a:rPr>
              <a:t>address.A</a:t>
            </a:r>
            <a:r>
              <a:rPr lang="en-US" dirty="0" smtClean="0">
                <a:solidFill>
                  <a:srgbClr val="4A4A4A"/>
                </a:solidFill>
                <a:latin typeface="Courier New" panose="02070309020205020404" charset="0"/>
                <a:cs typeface="Courier New" panose="02070309020205020404" charset="0"/>
              </a:rPr>
              <a:t> </a:t>
            </a:r>
            <a:r>
              <a:rPr lang="en-US" dirty="0">
                <a:solidFill>
                  <a:srgbClr val="4A4A4A"/>
                </a:solidFill>
                <a:latin typeface="Courier New" panose="02070309020205020404" charset="0"/>
                <a:cs typeface="Courier New" panose="02070309020205020404" charset="0"/>
              </a:rPr>
              <a:t>link-local IP address is automatically allocated from within the IP address range prefixed by 169.254. Two Linux programs for achieving this result are </a:t>
            </a:r>
            <a:r>
              <a:rPr lang="en-US" dirty="0" err="1">
                <a:solidFill>
                  <a:srgbClr val="FB6B17"/>
                </a:solidFill>
                <a:latin typeface="Courier New" panose="02070309020205020404" charset="0"/>
                <a:cs typeface="Courier New" panose="02070309020205020404" charset="0"/>
                <a:hlinkClick r:id="rId1"/>
              </a:rPr>
              <a:t>zeroconf</a:t>
            </a:r>
            <a:r>
              <a:rPr lang="en-US" dirty="0">
                <a:solidFill>
                  <a:srgbClr val="4A4A4A"/>
                </a:solidFill>
                <a:latin typeface="Courier New" panose="02070309020205020404" charset="0"/>
                <a:cs typeface="Courier New" panose="02070309020205020404" charset="0"/>
              </a:rPr>
              <a:t> and </a:t>
            </a:r>
            <a:r>
              <a:rPr lang="en-US" dirty="0" err="1">
                <a:solidFill>
                  <a:srgbClr val="FB6B17"/>
                </a:solidFill>
                <a:latin typeface="Courier New" panose="02070309020205020404" charset="0"/>
                <a:cs typeface="Courier New" panose="02070309020205020404" charset="0"/>
                <a:hlinkClick r:id="rId2"/>
              </a:rPr>
              <a:t>zcip</a:t>
            </a:r>
            <a:r>
              <a:rPr lang="en-US" dirty="0">
                <a:solidFill>
                  <a:srgbClr val="4A4A4A"/>
                </a:solidFill>
                <a:latin typeface="Courier New" panose="02070309020205020404" charset="0"/>
                <a:cs typeface="Courier New" panose="02070309020205020404" charset="0"/>
              </a:rPr>
              <a:t>.</a:t>
            </a:r>
            <a:endParaRPr lang="en-US" dirty="0">
              <a:solidFill>
                <a:srgbClr val="4A4A4A"/>
              </a:solidFill>
              <a:latin typeface="Courier New" panose="02070309020205020404" charset="0"/>
              <a:cs typeface="Courier New" panose="02070309020205020404" charset="0"/>
            </a:endParaRPr>
          </a:p>
          <a:p>
            <a:r>
              <a:rPr lang="en-US" i="1" dirty="0" smtClean="0">
                <a:solidFill>
                  <a:srgbClr val="4A4A4A"/>
                </a:solidFill>
                <a:latin typeface="Courier New" panose="02070309020205020404" charset="0"/>
                <a:cs typeface="Courier New" panose="02070309020205020404" charset="0"/>
              </a:rPr>
              <a:t>* </a:t>
            </a:r>
            <a:r>
              <a:rPr lang="en-US" b="1" i="1" dirty="0" smtClean="0">
                <a:solidFill>
                  <a:srgbClr val="4A4A4A"/>
                </a:solidFill>
                <a:latin typeface="Courier New" panose="02070309020205020404" charset="0"/>
                <a:cs typeface="Courier New" panose="02070309020205020404" charset="0"/>
              </a:rPr>
              <a:t>Translation </a:t>
            </a:r>
            <a:r>
              <a:rPr lang="en-US" b="1" i="1" dirty="0">
                <a:solidFill>
                  <a:srgbClr val="4A4A4A"/>
                </a:solidFill>
                <a:latin typeface="Courier New" panose="02070309020205020404" charset="0"/>
                <a:cs typeface="Courier New" panose="02070309020205020404" charset="0"/>
              </a:rPr>
              <a:t>between network names and network addresses</a:t>
            </a:r>
            <a:endParaRPr lang="en-US" dirty="0">
              <a:solidFill>
                <a:srgbClr val="4A4A4A"/>
              </a:solidFill>
              <a:latin typeface="Courier New" panose="02070309020205020404" charset="0"/>
              <a:cs typeface="Courier New" panose="02070309020205020404" charset="0"/>
            </a:endParaRPr>
          </a:p>
          <a:p>
            <a:r>
              <a:rPr lang="en-US" dirty="0" err="1" smtClean="0">
                <a:solidFill>
                  <a:srgbClr val="4A4A4A"/>
                </a:solidFill>
                <a:latin typeface="Courier New" panose="02070309020205020404" charset="0"/>
                <a:cs typeface="Courier New" panose="02070309020205020404" charset="0"/>
              </a:rPr>
              <a:t>Zeroconf's</a:t>
            </a:r>
            <a:r>
              <a:rPr lang="en-US" dirty="0" smtClean="0">
                <a:solidFill>
                  <a:srgbClr val="4A4A4A"/>
                </a:solidFill>
                <a:latin typeface="Courier New" panose="02070309020205020404" charset="0"/>
                <a:cs typeface="Courier New" panose="02070309020205020404" charset="0"/>
              </a:rPr>
              <a:t> </a:t>
            </a:r>
            <a:r>
              <a:rPr lang="en-US" dirty="0">
                <a:solidFill>
                  <a:srgbClr val="4A4A4A"/>
                </a:solidFill>
                <a:latin typeface="Courier New" panose="02070309020205020404" charset="0"/>
                <a:cs typeface="Courier New" panose="02070309020205020404" charset="0"/>
              </a:rPr>
              <a:t>solution is to use </a:t>
            </a:r>
            <a:r>
              <a:rPr lang="en-US" dirty="0">
                <a:solidFill>
                  <a:srgbClr val="FB6B17"/>
                </a:solidFill>
                <a:latin typeface="Courier New" panose="02070309020205020404" charset="0"/>
                <a:cs typeface="Courier New" panose="02070309020205020404" charset="0"/>
                <a:hlinkClick r:id="rId3"/>
              </a:rPr>
              <a:t>Multicast DNS</a:t>
            </a:r>
            <a:r>
              <a:rPr lang="en-US" dirty="0">
                <a:solidFill>
                  <a:srgbClr val="4A4A4A"/>
                </a:solidFill>
                <a:latin typeface="Courier New" panose="02070309020205020404" charset="0"/>
                <a:cs typeface="Courier New" panose="02070309020205020404" charset="0"/>
              </a:rPr>
              <a:t>. Computers on </a:t>
            </a:r>
            <a:r>
              <a:rPr lang="en-US" dirty="0" err="1">
                <a:solidFill>
                  <a:srgbClr val="4A4A4A"/>
                </a:solidFill>
                <a:latin typeface="Courier New" panose="02070309020205020404" charset="0"/>
                <a:cs typeface="Courier New" panose="02070309020205020404" charset="0"/>
              </a:rPr>
              <a:t>Zeroconf</a:t>
            </a:r>
            <a:r>
              <a:rPr lang="en-US" dirty="0">
                <a:solidFill>
                  <a:srgbClr val="4A4A4A"/>
                </a:solidFill>
                <a:latin typeface="Courier New" panose="02070309020205020404" charset="0"/>
                <a:cs typeface="Courier New" panose="02070309020205020404" charset="0"/>
              </a:rPr>
              <a:t> networks configured with link-local IP addresses, as described above, are assigned to the Multicast DNS domain </a:t>
            </a:r>
            <a:r>
              <a:rPr lang="en-US" i="1" dirty="0">
                <a:solidFill>
                  <a:srgbClr val="4A4A4A"/>
                </a:solidFill>
                <a:latin typeface="Courier New" panose="02070309020205020404" charset="0"/>
                <a:cs typeface="Courier New" panose="02070309020205020404" charset="0"/>
              </a:rPr>
              <a:t>.local</a:t>
            </a:r>
            <a:r>
              <a:rPr lang="en-US" dirty="0">
                <a:solidFill>
                  <a:srgbClr val="4A4A4A"/>
                </a:solidFill>
                <a:latin typeface="Courier New" panose="02070309020205020404" charset="0"/>
                <a:cs typeface="Courier New" panose="02070309020205020404" charset="0"/>
              </a:rPr>
              <a:t>. </a:t>
            </a:r>
            <a:r>
              <a:rPr lang="en-US" dirty="0" smtClean="0">
                <a:solidFill>
                  <a:srgbClr val="4A4A4A"/>
                </a:solidFill>
                <a:latin typeface="Courier New" panose="02070309020205020404" charset="0"/>
                <a:cs typeface="Courier New" panose="02070309020205020404" charset="0"/>
              </a:rPr>
              <a:t>Multicast </a:t>
            </a:r>
            <a:r>
              <a:rPr lang="en-US" dirty="0">
                <a:solidFill>
                  <a:srgbClr val="4A4A4A"/>
                </a:solidFill>
                <a:latin typeface="Courier New" panose="02070309020205020404" charset="0"/>
                <a:cs typeface="Courier New" panose="02070309020205020404" charset="0"/>
              </a:rPr>
              <a:t>DNS translates </a:t>
            </a:r>
            <a:r>
              <a:rPr lang="en-US" i="1" dirty="0" err="1">
                <a:solidFill>
                  <a:srgbClr val="4A4A4A"/>
                </a:solidFill>
                <a:latin typeface="Courier New" panose="02070309020205020404" charset="0"/>
                <a:cs typeface="Courier New" panose="02070309020205020404" charset="0"/>
              </a:rPr>
              <a:t>biffo.local</a:t>
            </a:r>
            <a:r>
              <a:rPr lang="en-US" dirty="0">
                <a:solidFill>
                  <a:srgbClr val="4A4A4A"/>
                </a:solidFill>
                <a:latin typeface="Courier New" panose="02070309020205020404" charset="0"/>
                <a:cs typeface="Courier New" panose="02070309020205020404" charset="0"/>
              </a:rPr>
              <a:t> to the computer's IP address.</a:t>
            </a:r>
            <a:endParaRPr lang="en-US" dirty="0">
              <a:solidFill>
                <a:srgbClr val="4A4A4A"/>
              </a:solidFill>
              <a:latin typeface="Courier New" panose="02070309020205020404" charset="0"/>
              <a:cs typeface="Courier New" panose="02070309020205020404" charset="0"/>
            </a:endParaRPr>
          </a:p>
          <a:p>
            <a:r>
              <a:rPr lang="en-US" dirty="0" err="1">
                <a:solidFill>
                  <a:srgbClr val="FB6B17"/>
                </a:solidFill>
                <a:latin typeface="Courier New" panose="02070309020205020404" charset="0"/>
                <a:cs typeface="Courier New" panose="02070309020205020404" charset="0"/>
                <a:hlinkClick r:id="rId4"/>
              </a:rPr>
              <a:t>Nss-mdns</a:t>
            </a:r>
            <a:r>
              <a:rPr lang="en-US" dirty="0">
                <a:solidFill>
                  <a:srgbClr val="4A4A4A"/>
                </a:solidFill>
                <a:latin typeface="Courier New" panose="02070309020205020404" charset="0"/>
                <a:cs typeface="Courier New" panose="02070309020205020404" charset="0"/>
              </a:rPr>
              <a:t>, in association with a Multicast DNS responder daemon such as </a:t>
            </a:r>
            <a:r>
              <a:rPr lang="en-US" dirty="0" err="1">
                <a:solidFill>
                  <a:srgbClr val="FB6B17"/>
                </a:solidFill>
                <a:latin typeface="Courier New" panose="02070309020205020404" charset="0"/>
                <a:cs typeface="Courier New" panose="02070309020205020404" charset="0"/>
                <a:hlinkClick r:id="rId5"/>
              </a:rPr>
              <a:t>Avahi</a:t>
            </a:r>
            <a:r>
              <a:rPr lang="en-US" dirty="0">
                <a:solidFill>
                  <a:srgbClr val="4A4A4A"/>
                </a:solidFill>
                <a:latin typeface="Courier New" panose="02070309020205020404" charset="0"/>
                <a:cs typeface="Courier New" panose="02070309020205020404" charset="0"/>
              </a:rPr>
              <a:t> or Apple's </a:t>
            </a:r>
            <a:r>
              <a:rPr lang="en-US" dirty="0" err="1">
                <a:solidFill>
                  <a:srgbClr val="FB6B17"/>
                </a:solidFill>
                <a:latin typeface="Courier New" panose="02070309020205020404" charset="0"/>
                <a:cs typeface="Courier New" panose="02070309020205020404" charset="0"/>
                <a:hlinkClick r:id="rId6"/>
              </a:rPr>
              <a:t>mDNSResponder</a:t>
            </a:r>
            <a:r>
              <a:rPr lang="en-US" dirty="0">
                <a:solidFill>
                  <a:srgbClr val="4A4A4A"/>
                </a:solidFill>
                <a:latin typeface="Courier New" panose="02070309020205020404" charset="0"/>
                <a:cs typeface="Courier New" panose="02070309020205020404" charset="0"/>
              </a:rPr>
              <a:t>, can take care of this name to address translation in a Linux </a:t>
            </a:r>
            <a:r>
              <a:rPr lang="en-US" dirty="0" err="1">
                <a:solidFill>
                  <a:srgbClr val="4A4A4A"/>
                </a:solidFill>
                <a:latin typeface="Courier New" panose="02070309020205020404" charset="0"/>
                <a:cs typeface="Courier New" panose="02070309020205020404" charset="0"/>
              </a:rPr>
              <a:t>Zeroconf</a:t>
            </a:r>
            <a:r>
              <a:rPr lang="en-US" dirty="0">
                <a:solidFill>
                  <a:srgbClr val="4A4A4A"/>
                </a:solidFill>
                <a:latin typeface="Courier New" panose="02070309020205020404" charset="0"/>
                <a:cs typeface="Courier New" panose="02070309020205020404" charset="0"/>
              </a:rPr>
              <a:t> network.</a:t>
            </a:r>
            <a:endParaRPr lang="en-US" dirty="0">
              <a:solidFill>
                <a:srgbClr val="4A4A4A"/>
              </a:solidFill>
              <a:latin typeface="Courier New" panose="02070309020205020404" charset="0"/>
              <a:cs typeface="Courier New" panose="02070309020205020404" charset="0"/>
            </a:endParaRPr>
          </a:p>
          <a:p>
            <a:r>
              <a:rPr lang="en-US" i="1" dirty="0" smtClean="0">
                <a:solidFill>
                  <a:srgbClr val="4A4A4A"/>
                </a:solidFill>
                <a:latin typeface="Courier New" panose="02070309020205020404" charset="0"/>
                <a:cs typeface="Courier New" panose="02070309020205020404" charset="0"/>
              </a:rPr>
              <a:t>* </a:t>
            </a:r>
            <a:r>
              <a:rPr lang="en-US" b="1" i="1" dirty="0" smtClean="0">
                <a:solidFill>
                  <a:srgbClr val="4A4A4A"/>
                </a:solidFill>
                <a:latin typeface="Courier New" panose="02070309020205020404" charset="0"/>
                <a:cs typeface="Courier New" panose="02070309020205020404" charset="0"/>
              </a:rPr>
              <a:t>Location </a:t>
            </a:r>
            <a:r>
              <a:rPr lang="en-US" b="1" i="1" dirty="0">
                <a:solidFill>
                  <a:srgbClr val="4A4A4A"/>
                </a:solidFill>
                <a:latin typeface="Courier New" panose="02070309020205020404" charset="0"/>
                <a:cs typeface="Courier New" panose="02070309020205020404" charset="0"/>
              </a:rPr>
              <a:t>or discovery of services by name and protocol</a:t>
            </a:r>
            <a:endParaRPr lang="en-US" dirty="0">
              <a:solidFill>
                <a:srgbClr val="4A4A4A"/>
              </a:solidFill>
              <a:latin typeface="Courier New" panose="02070309020205020404" charset="0"/>
              <a:cs typeface="Courier New" panose="02070309020205020404" charset="0"/>
            </a:endParaRPr>
          </a:p>
          <a:p>
            <a:r>
              <a:rPr lang="en-US" dirty="0" err="1" smtClean="0">
                <a:solidFill>
                  <a:srgbClr val="4A4A4A"/>
                </a:solidFill>
                <a:latin typeface="Courier New" panose="02070309020205020404" charset="0"/>
                <a:cs typeface="Courier New" panose="02070309020205020404" charset="0"/>
              </a:rPr>
              <a:t>Zeroconf</a:t>
            </a:r>
            <a:r>
              <a:rPr lang="en-US" dirty="0" smtClean="0">
                <a:solidFill>
                  <a:srgbClr val="4A4A4A"/>
                </a:solidFill>
                <a:latin typeface="Courier New" panose="02070309020205020404" charset="0"/>
                <a:cs typeface="Courier New" panose="02070309020205020404" charset="0"/>
              </a:rPr>
              <a:t> </a:t>
            </a:r>
            <a:r>
              <a:rPr lang="en-US" dirty="0">
                <a:solidFill>
                  <a:srgbClr val="4A4A4A"/>
                </a:solidFill>
                <a:latin typeface="Courier New" panose="02070309020205020404" charset="0"/>
                <a:cs typeface="Courier New" panose="02070309020205020404" charset="0"/>
              </a:rPr>
              <a:t>uses something called </a:t>
            </a:r>
            <a:r>
              <a:rPr lang="en-US" dirty="0">
                <a:solidFill>
                  <a:srgbClr val="FB6B17"/>
                </a:solidFill>
                <a:latin typeface="Courier New" panose="02070309020205020404" charset="0"/>
                <a:cs typeface="Courier New" panose="02070309020205020404" charset="0"/>
                <a:hlinkClick r:id="rId7"/>
              </a:rPr>
              <a:t>DNS Service Discovery</a:t>
            </a:r>
            <a:r>
              <a:rPr lang="en-US" dirty="0">
                <a:solidFill>
                  <a:srgbClr val="4A4A4A"/>
                </a:solidFill>
                <a:latin typeface="Courier New" panose="02070309020205020404" charset="0"/>
                <a:cs typeface="Courier New" panose="02070309020205020404" charset="0"/>
              </a:rPr>
              <a:t> to "discover" what services a computer has made available to other computers. </a:t>
            </a:r>
            <a:r>
              <a:rPr lang="en-US" dirty="0" err="1">
                <a:solidFill>
                  <a:srgbClr val="4A4A4A"/>
                </a:solidFill>
                <a:latin typeface="Courier New" panose="02070309020205020404" charset="0"/>
                <a:cs typeface="Courier New" panose="02070309020205020404" charset="0"/>
              </a:rPr>
              <a:t>Avahi</a:t>
            </a:r>
            <a:r>
              <a:rPr lang="en-US" dirty="0">
                <a:solidFill>
                  <a:srgbClr val="4A4A4A"/>
                </a:solidFill>
                <a:latin typeface="Courier New" panose="02070309020205020404" charset="0"/>
                <a:cs typeface="Courier New" panose="02070309020205020404" charset="0"/>
              </a:rPr>
              <a:t> and </a:t>
            </a:r>
            <a:r>
              <a:rPr lang="en-US" dirty="0" err="1">
                <a:solidFill>
                  <a:srgbClr val="4A4A4A"/>
                </a:solidFill>
                <a:latin typeface="Courier New" panose="02070309020205020404" charset="0"/>
                <a:cs typeface="Courier New" panose="02070309020205020404" charset="0"/>
              </a:rPr>
              <a:t>mDNSResponder</a:t>
            </a:r>
            <a:r>
              <a:rPr lang="en-US" dirty="0">
                <a:solidFill>
                  <a:srgbClr val="4A4A4A"/>
                </a:solidFill>
                <a:latin typeface="Courier New" panose="02070309020205020404" charset="0"/>
                <a:cs typeface="Courier New" panose="02070309020205020404" charset="0"/>
              </a:rPr>
              <a:t> are two implementations of DNS Service Discovery that both discover and advertise services.</a:t>
            </a:r>
            <a:endParaRPr lang="en-US" dirty="0">
              <a:solidFill>
                <a:srgbClr val="4A4A4A"/>
              </a:solidFill>
              <a:latin typeface="Courier New" panose="02070309020205020404" charset="0"/>
              <a:cs typeface="Courier New" panose="02070309020205020404" charset="0"/>
            </a:endParaRPr>
          </a:p>
          <a:p>
            <a:r>
              <a:rPr lang="en-US" dirty="0">
                <a:solidFill>
                  <a:srgbClr val="4A4A4A"/>
                </a:solidFill>
                <a:latin typeface="Courier New" panose="02070309020205020404" charset="0"/>
                <a:cs typeface="Courier New" panose="02070309020205020404" charset="0"/>
              </a:rPr>
              <a:t>Apple's Rendezvous, now renamed to </a:t>
            </a:r>
            <a:r>
              <a:rPr lang="en-US" dirty="0">
                <a:solidFill>
                  <a:srgbClr val="FB6B17"/>
                </a:solidFill>
                <a:latin typeface="Courier New" panose="02070309020205020404" charset="0"/>
                <a:cs typeface="Courier New" panose="02070309020205020404" charset="0"/>
                <a:hlinkClick r:id="rId8"/>
              </a:rPr>
              <a:t>Bonjour</a:t>
            </a:r>
            <a:r>
              <a:rPr lang="en-US" dirty="0">
                <a:solidFill>
                  <a:srgbClr val="4A4A4A"/>
                </a:solidFill>
                <a:latin typeface="Courier New" panose="02070309020205020404" charset="0"/>
                <a:cs typeface="Courier New" panose="02070309020205020404" charset="0"/>
              </a:rPr>
              <a:t>, is the most advanced implementation of </a:t>
            </a:r>
            <a:r>
              <a:rPr lang="en-US" dirty="0" err="1">
                <a:solidFill>
                  <a:srgbClr val="4A4A4A"/>
                </a:solidFill>
                <a:latin typeface="Courier New" panose="02070309020205020404" charset="0"/>
                <a:cs typeface="Courier New" panose="02070309020205020404" charset="0"/>
              </a:rPr>
              <a:t>Zeroconf</a:t>
            </a:r>
            <a:r>
              <a:rPr lang="en-US" dirty="0">
                <a:solidFill>
                  <a:srgbClr val="4A4A4A"/>
                </a:solidFill>
                <a:latin typeface="Courier New" panose="02070309020205020404" charset="0"/>
                <a:cs typeface="Courier New" panose="02070309020205020404" charset="0"/>
              </a:rPr>
              <a:t> to </a:t>
            </a:r>
            <a:r>
              <a:rPr lang="en-US" dirty="0" smtClean="0">
                <a:solidFill>
                  <a:srgbClr val="4A4A4A"/>
                </a:solidFill>
                <a:latin typeface="Courier New" panose="02070309020205020404" charset="0"/>
                <a:cs typeface="Courier New" panose="02070309020205020404" charset="0"/>
              </a:rPr>
              <a:t>date. </a:t>
            </a:r>
            <a:r>
              <a:rPr lang="en-US" dirty="0">
                <a:solidFill>
                  <a:srgbClr val="4A4A4A"/>
                </a:solidFill>
                <a:latin typeface="Courier New" panose="02070309020205020404" charset="0"/>
                <a:cs typeface="Courier New" panose="02070309020205020404" charset="0"/>
              </a:rPr>
              <a:t>With all three of the above elements installed and working, Zero Configuration Networking becomes a reality for a Linux system as well.</a:t>
            </a:r>
            <a:endParaRPr lang="en-US" b="0" i="0" dirty="0">
              <a:solidFill>
                <a:srgbClr val="4A4A4A"/>
              </a:solidFill>
              <a:effectLst/>
              <a:latin typeface="Courier New" panose="02070309020205020404" charset="0"/>
              <a:cs typeface="Courier New" panose="0207030902020502040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510"/>
            <a:ext cx="10515600" cy="753745"/>
          </a:xfrm>
        </p:spPr>
        <p:txBody>
          <a:bodyPr>
            <a:normAutofit/>
          </a:bodyPr>
          <a:lstStyle/>
          <a:p>
            <a:r>
              <a:rPr lang="en-US" sz="3200" b="1" dirty="0"/>
              <a:t>How does </a:t>
            </a:r>
            <a:r>
              <a:rPr lang="en-US" sz="3200" b="1" dirty="0" err="1"/>
              <a:t>Zeroconf</a:t>
            </a:r>
            <a:r>
              <a:rPr lang="en-US" sz="3200" b="1" dirty="0"/>
              <a:t> compare with </a:t>
            </a:r>
            <a:r>
              <a:rPr lang="en-US" sz="3200" b="1" dirty="0" err="1"/>
              <a:t>Viiv</a:t>
            </a:r>
            <a:r>
              <a:rPr lang="en-US" sz="3200" b="1" dirty="0"/>
              <a:t>/DLNA/DHWG/UPnP</a:t>
            </a:r>
            <a:r>
              <a:rPr lang="en-US" sz="3200" b="1" dirty="0" smtClean="0"/>
              <a:t>?</a:t>
            </a:r>
            <a:endParaRPr lang="en-US" sz="3200" dirty="0"/>
          </a:p>
        </p:txBody>
      </p:sp>
      <p:graphicFrame>
        <p:nvGraphicFramePr>
          <p:cNvPr id="6" name="Table 5"/>
          <p:cNvGraphicFramePr>
            <a:graphicFrameLocks noGrp="1"/>
          </p:cNvGraphicFramePr>
          <p:nvPr/>
        </p:nvGraphicFramePr>
        <p:xfrm>
          <a:off x="292100" y="1196975"/>
          <a:ext cx="11670665" cy="5369560"/>
        </p:xfrm>
        <a:graphic>
          <a:graphicData uri="http://schemas.openxmlformats.org/drawingml/2006/table">
            <a:tbl>
              <a:tblPr/>
              <a:tblGrid>
                <a:gridCol w="1102995"/>
                <a:gridCol w="3657600"/>
                <a:gridCol w="6910070"/>
              </a:tblGrid>
              <a:tr h="668020">
                <a:tc>
                  <a:txBody>
                    <a:bodyPr/>
                    <a:lstStyle/>
                    <a:p>
                      <a:pPr algn="l"/>
                      <a:endParaRPr lang="en-US" sz="1200" dirty="0"/>
                    </a:p>
                  </a:txBody>
                  <a:tcPr marL="28703" marR="28703" marT="28703" marB="28703" anchor="ctr">
                    <a:lnL>
                      <a:noFill/>
                    </a:lnL>
                    <a:lnR>
                      <a:noFill/>
                    </a:lnR>
                    <a:lnT>
                      <a:noFill/>
                    </a:lnT>
                    <a:lnB>
                      <a:noFill/>
                    </a:lnB>
                  </a:tcPr>
                </a:tc>
                <a:tc>
                  <a:txBody>
                    <a:bodyPr/>
                    <a:lstStyle/>
                    <a:p>
                      <a:pPr algn="l"/>
                      <a:r>
                        <a:rPr lang="en-US" sz="1200" dirty="0" err="1" smtClean="0"/>
                        <a:t>Zeroconf</a:t>
                      </a:r>
                      <a:endParaRPr lang="en-US" sz="1200" dirty="0"/>
                    </a:p>
                  </a:txBody>
                  <a:tcPr marL="28703" marR="28703" marT="28703" marB="28703" anchor="ctr">
                    <a:lnL>
                      <a:noFill/>
                    </a:lnL>
                    <a:lnR>
                      <a:noFill/>
                    </a:lnR>
                    <a:lnT>
                      <a:noFill/>
                    </a:lnT>
                    <a:lnB>
                      <a:noFill/>
                    </a:lnB>
                    <a:solidFill>
                      <a:srgbClr val="C0FFC0"/>
                    </a:solidFill>
                  </a:tcPr>
                </a:tc>
                <a:tc>
                  <a:txBody>
                    <a:bodyPr/>
                    <a:lstStyle/>
                    <a:p>
                      <a:pPr algn="l"/>
                      <a:r>
                        <a:rPr lang="en-US" sz="1200" dirty="0" smtClean="0"/>
                        <a:t>UPnP corresponding</a:t>
                      </a:r>
                      <a:r>
                        <a:rPr lang="en-US" sz="1200" baseline="0" dirty="0" smtClean="0"/>
                        <a:t> foundation layers</a:t>
                      </a:r>
                      <a:endParaRPr lang="en-US" sz="1200" dirty="0"/>
                    </a:p>
                  </a:txBody>
                  <a:tcPr marL="28703" marR="28703" marT="28703" marB="28703" anchor="ctr">
                    <a:lnL>
                      <a:noFill/>
                    </a:lnL>
                    <a:lnR>
                      <a:noFill/>
                    </a:lnR>
                    <a:lnT>
                      <a:noFill/>
                    </a:lnT>
                    <a:lnB>
                      <a:noFill/>
                    </a:lnB>
                    <a:solidFill>
                      <a:srgbClr val="FFC0C0"/>
                    </a:solidFill>
                  </a:tcPr>
                </a:tc>
              </a:tr>
              <a:tr h="2406650">
                <a:tc>
                  <a:txBody>
                    <a:bodyPr/>
                    <a:lstStyle/>
                    <a:p>
                      <a:pPr algn="l"/>
                      <a:r>
                        <a:rPr lang="en-US" sz="1200" dirty="0" smtClean="0"/>
                        <a:t>Addressing</a:t>
                      </a:r>
                      <a:endParaRPr lang="en-US" sz="1200" dirty="0"/>
                    </a:p>
                  </a:txBody>
                  <a:tcPr marL="28703" marR="28703" marT="28703" marB="28703" anchor="ctr">
                    <a:lnL>
                      <a:noFill/>
                    </a:lnL>
                    <a:lnR>
                      <a:noFill/>
                    </a:lnR>
                    <a:lnT>
                      <a:noFill/>
                    </a:lnT>
                    <a:lnB>
                      <a:noFill/>
                    </a:lnB>
                  </a:tcPr>
                </a:tc>
                <a:tc>
                  <a:txBody>
                    <a:bodyPr/>
                    <a:lstStyle/>
                    <a:p>
                      <a:pPr algn="l"/>
                      <a:r>
                        <a:rPr lang="en-US" sz="1200" dirty="0"/>
                        <a:t>The IETF </a:t>
                      </a:r>
                      <a:r>
                        <a:rPr lang="en-US" sz="1200" dirty="0" err="1"/>
                        <a:t>Zeroconf</a:t>
                      </a:r>
                      <a:r>
                        <a:rPr lang="en-US" sz="1200" dirty="0"/>
                        <a:t> Working Group defined </a:t>
                      </a:r>
                      <a:r>
                        <a:rPr lang="en-US" sz="1200" dirty="0">
                          <a:hlinkClick r:id="rId1"/>
                        </a:rPr>
                        <a:t>RFC 3927</a:t>
                      </a:r>
                      <a:r>
                        <a:rPr lang="en-US" sz="1200" dirty="0"/>
                        <a:t>, "IPv4 Link-Local Addressing".</a:t>
                      </a:r>
                      <a:endParaRPr lang="en-US" sz="1200" dirty="0"/>
                    </a:p>
                  </a:txBody>
                  <a:tcPr marL="28703" marR="28703" marT="28703" marB="28703" anchor="ctr">
                    <a:lnL>
                      <a:noFill/>
                    </a:lnL>
                    <a:lnR>
                      <a:noFill/>
                    </a:lnR>
                    <a:lnT>
                      <a:noFill/>
                    </a:lnT>
                    <a:lnB>
                      <a:noFill/>
                    </a:lnB>
                    <a:solidFill>
                      <a:srgbClr val="C0FFC0"/>
                    </a:solidFill>
                  </a:tcPr>
                </a:tc>
                <a:tc>
                  <a:txBody>
                    <a:bodyPr/>
                    <a:lstStyle/>
                    <a:p>
                      <a:pPr algn="l"/>
                      <a:r>
                        <a:rPr lang="en-US" sz="1200" b="1" dirty="0"/>
                        <a:t>UPnP's link-local addressing is exactly the same.</a:t>
                      </a:r>
                      <a:r>
                        <a:rPr lang="en-US" sz="1200" dirty="0"/>
                        <a:t> </a:t>
                      </a:r>
                      <a:br>
                        <a:rPr lang="en-US" sz="1200" dirty="0"/>
                      </a:br>
                      <a:r>
                        <a:rPr lang="en-US" sz="1200" dirty="0"/>
                        <a:t>To be precise, the UPnP Forum originally adopted an early draft of the RFC, draft-ietf-zeroconf-ipv4-linklocal-01.txt, as can be seen in this </a:t>
                      </a:r>
                      <a:r>
                        <a:rPr lang="en-US" sz="1200" dirty="0">
                          <a:hlinkClick r:id="rId2"/>
                        </a:rPr>
                        <a:t>snapshot of the UPnP.org specification page as of April 2004</a:t>
                      </a:r>
                      <a:r>
                        <a:rPr lang="en-US" sz="1200" dirty="0"/>
                        <a:t> (courtesy of the </a:t>
                      </a:r>
                      <a:r>
                        <a:rPr lang="en-US" sz="1200" dirty="0">
                          <a:hlinkClick r:id="rId3"/>
                        </a:rPr>
                        <a:t>Internet Archive</a:t>
                      </a:r>
                      <a:r>
                        <a:rPr lang="en-US" sz="1200" dirty="0"/>
                        <a:t> </a:t>
                      </a:r>
                      <a:r>
                        <a:rPr lang="en-US" sz="1200" dirty="0" err="1"/>
                        <a:t>WayBack</a:t>
                      </a:r>
                      <a:r>
                        <a:rPr lang="en-US" sz="1200" dirty="0"/>
                        <a:t> Machine). The draft-01 version lacks some refinements, but is completely compatible with the final protocol standardized by the IETF. The UPnP Forum later pulled the link from their web site, so it's unclear whether they still feel they have any useful contribution to make regarding the crucial question of how a device is supposed to get itself an IP address.</a:t>
                      </a:r>
                      <a:endParaRPr lang="en-US" sz="1200" dirty="0"/>
                    </a:p>
                  </a:txBody>
                  <a:tcPr marL="28703" marR="28703" marT="28703" marB="28703" anchor="ctr">
                    <a:lnL>
                      <a:noFill/>
                    </a:lnL>
                    <a:lnR>
                      <a:noFill/>
                    </a:lnR>
                    <a:lnT>
                      <a:noFill/>
                    </a:lnT>
                    <a:lnB>
                      <a:noFill/>
                    </a:lnB>
                    <a:solidFill>
                      <a:srgbClr val="FFC0C0"/>
                    </a:solidFill>
                  </a:tcPr>
                </a:tc>
              </a:tr>
              <a:tr h="2294890">
                <a:tc>
                  <a:txBody>
                    <a:bodyPr/>
                    <a:lstStyle/>
                    <a:p>
                      <a:pPr algn="l"/>
                      <a:r>
                        <a:rPr lang="en-US" sz="1200"/>
                        <a:t>Naming</a:t>
                      </a:r>
                      <a:endParaRPr lang="en-US" sz="1200"/>
                    </a:p>
                  </a:txBody>
                  <a:tcPr marL="28703" marR="28703" marT="28703" marB="28703" anchor="ctr">
                    <a:lnL>
                      <a:noFill/>
                    </a:lnL>
                    <a:lnR>
                      <a:noFill/>
                    </a:lnR>
                    <a:lnT>
                      <a:noFill/>
                    </a:lnT>
                    <a:lnB>
                      <a:noFill/>
                    </a:lnB>
                  </a:tcPr>
                </a:tc>
                <a:tc>
                  <a:txBody>
                    <a:bodyPr/>
                    <a:lstStyle/>
                    <a:p>
                      <a:pPr algn="l"/>
                      <a:r>
                        <a:rPr lang="en-US" sz="1200"/>
                        <a:t>Zeroconf uses </a:t>
                      </a:r>
                      <a:r>
                        <a:rPr lang="en-US" sz="1200">
                          <a:hlinkClick r:id="rId4"/>
                        </a:rPr>
                        <a:t>Multicast DNS</a:t>
                      </a:r>
                      <a:r>
                        <a:rPr lang="en-US" sz="1200"/>
                        <a:t> to translate host names to addresses in the absence of a conventional unicast DNS server.</a:t>
                      </a:r>
                      <a:endParaRPr lang="en-US" sz="1200"/>
                    </a:p>
                  </a:txBody>
                  <a:tcPr marL="28703" marR="28703" marT="28703" marB="28703" anchor="ctr">
                    <a:lnL>
                      <a:noFill/>
                    </a:lnL>
                    <a:lnR>
                      <a:noFill/>
                    </a:lnR>
                    <a:lnT>
                      <a:noFill/>
                    </a:lnT>
                    <a:lnB>
                      <a:noFill/>
                    </a:lnB>
                    <a:solidFill>
                      <a:srgbClr val="C0FFC0"/>
                    </a:solidFill>
                  </a:tcPr>
                </a:tc>
                <a:tc>
                  <a:txBody>
                    <a:bodyPr/>
                    <a:lstStyle/>
                    <a:p>
                      <a:pPr algn="l"/>
                      <a:r>
                        <a:rPr lang="en-US" sz="1200" b="1" dirty="0"/>
                        <a:t>UPnP has no equivalent to </a:t>
                      </a:r>
                      <a:r>
                        <a:rPr lang="en-US" sz="1200" b="1" dirty="0" err="1"/>
                        <a:t>mDNS</a:t>
                      </a:r>
                      <a:r>
                        <a:rPr lang="en-US" sz="1200" b="1" dirty="0"/>
                        <a:t>.</a:t>
                      </a:r>
                      <a:r>
                        <a:rPr lang="en-US" sz="1200" dirty="0"/>
                        <a:t> </a:t>
                      </a:r>
                      <a:br>
                        <a:rPr lang="en-US" sz="1200" dirty="0"/>
                      </a:br>
                      <a:r>
                        <a:rPr lang="en-US" sz="1200" dirty="0"/>
                        <a:t>Since the UPnP Forum was </a:t>
                      </a:r>
                      <a:r>
                        <a:rPr lang="en-US" sz="1200" dirty="0" err="1"/>
                        <a:t>focussed</a:t>
                      </a:r>
                      <a:r>
                        <a:rPr lang="en-US" sz="1200" dirty="0"/>
                        <a:t> on creating new vertical solutions, worrying about improving the usability of existing legacy tools that use host names (ping, telnet, ftp, </a:t>
                      </a:r>
                      <a:r>
                        <a:rPr lang="en-US" sz="1200" dirty="0" err="1"/>
                        <a:t>ssh</a:t>
                      </a:r>
                      <a:r>
                        <a:rPr lang="en-US" sz="1200" dirty="0"/>
                        <a:t>, etc.) was simply not a problem that UPnP sought to solve. In a UPnP world, if a developer wants to use </a:t>
                      </a:r>
                      <a:r>
                        <a:rPr lang="en-US" sz="1200" dirty="0" err="1"/>
                        <a:t>ssh</a:t>
                      </a:r>
                      <a:r>
                        <a:rPr lang="en-US" sz="1200" dirty="0"/>
                        <a:t> to connect to a UPnP device under development, the only way to do that is by typing in a raw dotted-decimal IP address, but since UPnP devices use randomly-assigned IPv4 Link-Local Addresses, and since you generally don't know what random address a device has picked for itself, trying to use raw addresses instead of a name lookup protocol is just not practical.</a:t>
                      </a:r>
                      <a:endParaRPr lang="en-US" sz="1200" dirty="0"/>
                    </a:p>
                  </a:txBody>
                  <a:tcPr marL="28703" marR="28703" marT="28703" marB="28703" anchor="ctr">
                    <a:lnL>
                      <a:noFill/>
                    </a:lnL>
                    <a:lnR>
                      <a:noFill/>
                    </a:lnR>
                    <a:lnT>
                      <a:noFill/>
                    </a:lnT>
                    <a:lnB>
                      <a:noFill/>
                    </a:lnB>
                    <a:solidFill>
                      <a:srgbClr val="FFC0C0"/>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670"/>
            <a:ext cx="10515600" cy="629174"/>
          </a:xfrm>
        </p:spPr>
        <p:txBody>
          <a:bodyPr>
            <a:normAutofit fontScale="90000"/>
          </a:bodyPr>
          <a:lstStyle/>
          <a:p>
            <a:r>
              <a:rPr lang="en-US" dirty="0"/>
              <a:t>Free VDI options for KVM hypervisor</a:t>
            </a:r>
            <a:br>
              <a:rPr lang="en-US" dirty="0"/>
            </a:br>
            <a:r>
              <a:rPr lang="en-US" sz="2000" dirty="0"/>
              <a:t>http://myvirtualcloud.net/three-free-vdi-options-for-kvm-hypervisor/</a:t>
            </a:r>
            <a:endParaRPr lang="en-US" sz="2000" dirty="0"/>
          </a:p>
        </p:txBody>
      </p:sp>
      <p:sp>
        <p:nvSpPr>
          <p:cNvPr id="3" name="Rectangle 2"/>
          <p:cNvSpPr/>
          <p:nvPr/>
        </p:nvSpPr>
        <p:spPr>
          <a:xfrm>
            <a:off x="221941" y="1008875"/>
            <a:ext cx="11745157" cy="5355312"/>
          </a:xfrm>
          <a:prstGeom prst="rect">
            <a:avLst/>
          </a:prstGeom>
        </p:spPr>
        <p:txBody>
          <a:bodyPr wrap="square">
            <a:spAutoFit/>
          </a:bodyPr>
          <a:lstStyle/>
          <a:p>
            <a:r>
              <a:rPr lang="en-US" dirty="0" err="1" smtClean="0">
                <a:solidFill>
                  <a:srgbClr val="2C2B2B"/>
                </a:solidFill>
                <a:latin typeface="Arial" panose="020B0604020202020204" pitchFamily="34" charset="0"/>
              </a:rPr>
              <a:t>Ravada</a:t>
            </a:r>
            <a:r>
              <a:rPr lang="en-US" dirty="0" smtClean="0">
                <a:solidFill>
                  <a:srgbClr val="2C2B2B"/>
                </a:solidFill>
                <a:latin typeface="Arial" panose="020B0604020202020204" pitchFamily="34" charset="0"/>
              </a:rPr>
              <a:t> VDI </a:t>
            </a:r>
            <a:endParaRPr lang="en-US" dirty="0" smtClean="0">
              <a:solidFill>
                <a:srgbClr val="2C2B2B"/>
              </a:solidFill>
              <a:latin typeface="Arial" panose="020B0604020202020204" pitchFamily="34" charset="0"/>
            </a:endParaRPr>
          </a:p>
          <a:p>
            <a:r>
              <a:rPr lang="en-US" dirty="0" smtClean="0">
                <a:solidFill>
                  <a:srgbClr val="2C2B2B"/>
                </a:solidFill>
                <a:latin typeface="Arial" panose="020B0604020202020204" pitchFamily="34" charset="0"/>
              </a:rPr>
              <a:t>The </a:t>
            </a:r>
            <a:r>
              <a:rPr lang="en-US" dirty="0">
                <a:solidFill>
                  <a:srgbClr val="2C2B2B"/>
                </a:solidFill>
                <a:latin typeface="Arial" panose="020B0604020202020204" pitchFamily="34" charset="0"/>
              </a:rPr>
              <a:t>engineering team from the </a:t>
            </a:r>
            <a:r>
              <a:rPr lang="en-US" dirty="0" err="1">
                <a:solidFill>
                  <a:srgbClr val="2C2B2B"/>
                </a:solidFill>
                <a:latin typeface="Arial" panose="020B0604020202020204" pitchFamily="34" charset="0"/>
              </a:rPr>
              <a:t>Universitat</a:t>
            </a:r>
            <a:r>
              <a:rPr lang="en-US" dirty="0">
                <a:solidFill>
                  <a:srgbClr val="2C2B2B"/>
                </a:solidFill>
                <a:latin typeface="Arial" panose="020B0604020202020204" pitchFamily="34" charset="0"/>
              </a:rPr>
              <a:t> </a:t>
            </a:r>
            <a:r>
              <a:rPr lang="en-US" dirty="0" err="1">
                <a:solidFill>
                  <a:srgbClr val="2C2B2B"/>
                </a:solidFill>
                <a:latin typeface="Arial" panose="020B0604020202020204" pitchFamily="34" charset="0"/>
              </a:rPr>
              <a:t>Politècnica</a:t>
            </a:r>
            <a:r>
              <a:rPr lang="en-US" dirty="0">
                <a:solidFill>
                  <a:srgbClr val="2C2B2B"/>
                </a:solidFill>
                <a:latin typeface="Arial" panose="020B0604020202020204" pitchFamily="34" charset="0"/>
              </a:rPr>
              <a:t> de </a:t>
            </a:r>
            <a:r>
              <a:rPr lang="en-US" dirty="0" err="1">
                <a:solidFill>
                  <a:srgbClr val="2C2B2B"/>
                </a:solidFill>
                <a:latin typeface="Arial" panose="020B0604020202020204" pitchFamily="34" charset="0"/>
              </a:rPr>
              <a:t>Catalunya</a:t>
            </a:r>
            <a:r>
              <a:rPr lang="en-US" dirty="0">
                <a:solidFill>
                  <a:srgbClr val="2C2B2B"/>
                </a:solidFill>
                <a:latin typeface="Arial" panose="020B0604020202020204" pitchFamily="34" charset="0"/>
              </a:rPr>
              <a:t>. </a:t>
            </a:r>
            <a:r>
              <a:rPr lang="en-US" dirty="0" err="1">
                <a:solidFill>
                  <a:srgbClr val="2C2B2B"/>
                </a:solidFill>
                <a:latin typeface="Arial" panose="020B0604020202020204" pitchFamily="34" charset="0"/>
              </a:rPr>
              <a:t>BarcelonaTech</a:t>
            </a:r>
            <a:r>
              <a:rPr lang="en-US" dirty="0">
                <a:solidFill>
                  <a:srgbClr val="2C2B2B"/>
                </a:solidFill>
                <a:latin typeface="Arial" panose="020B0604020202020204" pitchFamily="34" charset="0"/>
              </a:rPr>
              <a:t>, created a Linux-based VDI solution for </a:t>
            </a:r>
            <a:r>
              <a:rPr lang="en-US" dirty="0" err="1">
                <a:solidFill>
                  <a:srgbClr val="2C2B2B"/>
                </a:solidFill>
                <a:latin typeface="Arial" panose="020B0604020202020204" pitchFamily="34" charset="0"/>
              </a:rPr>
              <a:t>qemu-kvm</a:t>
            </a:r>
            <a:r>
              <a:rPr lang="en-US" dirty="0">
                <a:solidFill>
                  <a:srgbClr val="2C2B2B"/>
                </a:solidFill>
                <a:latin typeface="Arial" panose="020B0604020202020204" pitchFamily="34" charset="0"/>
              </a:rPr>
              <a:t>. In their </a:t>
            </a:r>
            <a:r>
              <a:rPr lang="en-US" dirty="0">
                <a:solidFill>
                  <a:srgbClr val="1772AF"/>
                </a:solidFill>
                <a:latin typeface="Arial" panose="020B0604020202020204" pitchFamily="34" charset="0"/>
                <a:hlinkClick r:id="rId1"/>
              </a:rPr>
              <a:t>website</a:t>
            </a:r>
            <a:r>
              <a:rPr lang="en-US" dirty="0">
                <a:solidFill>
                  <a:srgbClr val="2C2B2B"/>
                </a:solidFill>
                <a:latin typeface="Arial" panose="020B0604020202020204" pitchFamily="34" charset="0"/>
              </a:rPr>
              <a:t> the </a:t>
            </a:r>
            <a:r>
              <a:rPr lang="en-US" dirty="0" err="1">
                <a:solidFill>
                  <a:srgbClr val="2C2B2B"/>
                </a:solidFill>
                <a:latin typeface="Arial" panose="020B0604020202020204" pitchFamily="34" charset="0"/>
              </a:rPr>
              <a:t>Ravada</a:t>
            </a:r>
            <a:r>
              <a:rPr lang="en-US" dirty="0">
                <a:solidFill>
                  <a:srgbClr val="2C2B2B"/>
                </a:solidFill>
                <a:latin typeface="Arial" panose="020B0604020202020204" pitchFamily="34" charset="0"/>
              </a:rPr>
              <a:t> team specify the features available today and on the roadmap.</a:t>
            </a:r>
            <a:endParaRPr lang="en-US" dirty="0">
              <a:solidFill>
                <a:srgbClr val="2C2B2B"/>
              </a:solidFill>
              <a:latin typeface="Arial" panose="020B0604020202020204" pitchFamily="34" charset="0"/>
            </a:endParaRPr>
          </a:p>
          <a:p>
            <a:r>
              <a:rPr lang="en-US" dirty="0">
                <a:solidFill>
                  <a:srgbClr val="2C2B2B"/>
                </a:solidFill>
                <a:latin typeface="Arial" panose="020B0604020202020204" pitchFamily="34" charset="0"/>
              </a:rPr>
              <a:t>The solution is simple to install and operate, and the display protocol of choice is KVM spice. The client must have a spice viewer such as </a:t>
            </a:r>
            <a:r>
              <a:rPr lang="en-US" dirty="0" err="1">
                <a:solidFill>
                  <a:srgbClr val="2C2B2B"/>
                </a:solidFill>
                <a:latin typeface="Arial" panose="020B0604020202020204" pitchFamily="34" charset="0"/>
              </a:rPr>
              <a:t>virt</a:t>
            </a:r>
            <a:r>
              <a:rPr lang="en-US" dirty="0">
                <a:solidFill>
                  <a:srgbClr val="2C2B2B"/>
                </a:solidFill>
                <a:latin typeface="Arial" panose="020B0604020202020204" pitchFamily="34" charset="0"/>
              </a:rPr>
              <a:t>-viewer. The source code and binaries are available on </a:t>
            </a:r>
            <a:r>
              <a:rPr lang="en-US" dirty="0">
                <a:solidFill>
                  <a:srgbClr val="1772AF"/>
                </a:solidFill>
                <a:latin typeface="Arial" panose="020B0604020202020204" pitchFamily="34" charset="0"/>
                <a:hlinkClick r:id="rId2"/>
              </a:rPr>
              <a:t>GitHub</a:t>
            </a:r>
            <a:r>
              <a:rPr lang="en-US" dirty="0">
                <a:solidFill>
                  <a:srgbClr val="2C2B2B"/>
                </a:solidFill>
                <a:latin typeface="Arial" panose="020B0604020202020204" pitchFamily="34" charset="0"/>
              </a:rPr>
              <a:t>, and they welcome contributors</a:t>
            </a:r>
            <a:r>
              <a:rPr lang="en-US" dirty="0" smtClean="0">
                <a:solidFill>
                  <a:srgbClr val="2C2B2B"/>
                </a:solidFill>
                <a:latin typeface="Arial" panose="020B0604020202020204" pitchFamily="34" charset="0"/>
              </a:rPr>
              <a:t>.</a:t>
            </a:r>
            <a:endParaRPr lang="en-US" dirty="0" smtClean="0">
              <a:solidFill>
                <a:srgbClr val="2C2B2B"/>
              </a:solidFill>
              <a:latin typeface="Arial" panose="020B0604020202020204" pitchFamily="34" charset="0"/>
            </a:endParaRPr>
          </a:p>
          <a:p>
            <a:r>
              <a:rPr lang="en-US" dirty="0" smtClean="0">
                <a:solidFill>
                  <a:srgbClr val="2C2B2B"/>
                </a:solidFill>
                <a:latin typeface="Arial" panose="020B0604020202020204" pitchFamily="34" charset="0"/>
              </a:rPr>
              <a:t>Open UDS</a:t>
            </a:r>
            <a:endParaRPr lang="en-US" dirty="0" smtClean="0">
              <a:solidFill>
                <a:srgbClr val="2C2B2B"/>
              </a:solidFill>
              <a:latin typeface="Arial" panose="020B0604020202020204" pitchFamily="34" charset="0"/>
            </a:endParaRPr>
          </a:p>
          <a:p>
            <a:r>
              <a:rPr lang="en-US" dirty="0" err="1"/>
              <a:t>OpenUDS</a:t>
            </a:r>
            <a:r>
              <a:rPr lang="en-US" dirty="0"/>
              <a:t> Is an Open Source </a:t>
            </a:r>
            <a:r>
              <a:rPr lang="en-US" dirty="0" err="1"/>
              <a:t>Source</a:t>
            </a:r>
            <a:r>
              <a:rPr lang="en-US" dirty="0"/>
              <a:t> project, initiated by Spanish Company </a:t>
            </a:r>
            <a:r>
              <a:rPr lang="en-US" dirty="0" err="1"/>
              <a:t>Virtualcable</a:t>
            </a:r>
            <a:r>
              <a:rPr lang="en-US" dirty="0"/>
              <a:t> and released Open Source with the help of several Spanish Universities. UDS Enterprise is a multiplatform connection broker to manage and deploy virtual and physical desktops, applications and other Windows &amp; Linux services. It supports </a:t>
            </a:r>
            <a:r>
              <a:rPr lang="en-US" dirty="0" err="1"/>
              <a:t>XenServer</a:t>
            </a:r>
            <a:r>
              <a:rPr lang="en-US" dirty="0"/>
              <a:t>/XCP, KVM, and </a:t>
            </a:r>
            <a:r>
              <a:rPr lang="en-US" dirty="0" err="1"/>
              <a:t>ESXi</a:t>
            </a:r>
            <a:r>
              <a:rPr lang="en-US" dirty="0"/>
              <a:t> hypervisors.</a:t>
            </a:r>
            <a:endParaRPr lang="en-US" dirty="0"/>
          </a:p>
          <a:p>
            <a:r>
              <a:rPr lang="en-US" dirty="0"/>
              <a:t>Project website: </a:t>
            </a:r>
            <a:r>
              <a:rPr lang="en-US" dirty="0">
                <a:hlinkClick r:id="rId3"/>
              </a:rPr>
              <a:t>http://www.openuds.org</a:t>
            </a:r>
            <a:endParaRPr lang="en-US" dirty="0"/>
          </a:p>
          <a:p>
            <a:r>
              <a:rPr lang="en-US" dirty="0"/>
              <a:t>The source code and binaries are available on </a:t>
            </a:r>
            <a:r>
              <a:rPr lang="en-US" dirty="0">
                <a:hlinkClick r:id="rId4"/>
              </a:rPr>
              <a:t>GitHub</a:t>
            </a:r>
            <a:r>
              <a:rPr lang="en-US" dirty="0"/>
              <a:t>.</a:t>
            </a:r>
            <a:endParaRPr lang="en-US" dirty="0"/>
          </a:p>
          <a:p>
            <a:r>
              <a:rPr lang="en-US" dirty="0" smtClean="0">
                <a:solidFill>
                  <a:srgbClr val="2C2B2B"/>
                </a:solidFill>
                <a:latin typeface="Arial" panose="020B0604020202020204" pitchFamily="34" charset="0"/>
              </a:rPr>
              <a:t>KVM-VDI</a:t>
            </a:r>
            <a:endParaRPr lang="en-US" dirty="0" smtClean="0">
              <a:solidFill>
                <a:srgbClr val="2C2B2B"/>
              </a:solidFill>
              <a:latin typeface="Arial" panose="020B0604020202020204" pitchFamily="34" charset="0"/>
            </a:endParaRPr>
          </a:p>
          <a:p>
            <a:r>
              <a:rPr lang="en-US" dirty="0"/>
              <a:t>Nice work by the folks at Vilnius University, and for now anyone can test it on any KVM hypervisor or Acropolis. The source code and binaries are available on </a:t>
            </a:r>
            <a:r>
              <a:rPr lang="en-US" dirty="0">
                <a:hlinkClick r:id="rId5"/>
              </a:rPr>
              <a:t>GitHub</a:t>
            </a:r>
            <a:r>
              <a:rPr lang="en-US" dirty="0"/>
              <a:t>.</a:t>
            </a:r>
            <a:endParaRPr lang="en-US" dirty="0"/>
          </a:p>
          <a:p>
            <a:r>
              <a:rPr lang="en-US" dirty="0"/>
              <a:t>Also, read </a:t>
            </a:r>
            <a:r>
              <a:rPr lang="en-US" dirty="0">
                <a:hlinkClick r:id="rId6"/>
              </a:rPr>
              <a:t>New KVM-VDI Open Source Project</a:t>
            </a:r>
            <a:r>
              <a:rPr lang="en-US" dirty="0" smtClean="0"/>
              <a:t>.</a:t>
            </a:r>
            <a:endParaRPr lang="en-US" dirty="0" smtClean="0"/>
          </a:p>
          <a:p>
            <a:r>
              <a:rPr lang="en-US" dirty="0" smtClean="0"/>
              <a:t>Stand-Alone Windows VMs</a:t>
            </a:r>
            <a:endParaRPr lang="en-US" dirty="0" smtClean="0"/>
          </a:p>
          <a:p>
            <a:endParaRPr lang="en-US" dirty="0"/>
          </a:p>
          <a:p>
            <a:endParaRPr lang="en-US" b="0" i="0" dirty="0">
              <a:solidFill>
                <a:srgbClr val="2C2B2B"/>
              </a:solidFill>
              <a:effectLst/>
              <a:latin typeface="Arial" panose="020B0604020202020204"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5425"/>
            <a:ext cx="10515600" cy="579755"/>
          </a:xfrm>
        </p:spPr>
        <p:txBody>
          <a:bodyPr>
            <a:normAutofit/>
          </a:bodyPr>
          <a:lstStyle/>
          <a:p>
            <a:r>
              <a:rPr lang="en-US" sz="3200" b="1" dirty="0"/>
              <a:t>How does </a:t>
            </a:r>
            <a:r>
              <a:rPr lang="en-US" sz="3200" b="1" dirty="0" err="1"/>
              <a:t>Zeroconf</a:t>
            </a:r>
            <a:r>
              <a:rPr lang="en-US" sz="3200" b="1" dirty="0"/>
              <a:t> compare with </a:t>
            </a:r>
            <a:r>
              <a:rPr lang="en-US" sz="3200" b="1" dirty="0" err="1"/>
              <a:t>Viiv</a:t>
            </a:r>
            <a:r>
              <a:rPr lang="en-US" sz="3200" b="1" dirty="0"/>
              <a:t>/DLNA/DHWG/UPnP</a:t>
            </a:r>
            <a:r>
              <a:rPr lang="en-US" sz="3200" b="1" dirty="0" smtClean="0"/>
              <a:t>?</a:t>
            </a:r>
            <a:endParaRPr lang="en-US" sz="3200" dirty="0"/>
          </a:p>
        </p:txBody>
      </p:sp>
      <p:graphicFrame>
        <p:nvGraphicFramePr>
          <p:cNvPr id="4" name="Table 3"/>
          <p:cNvGraphicFramePr>
            <a:graphicFrameLocks noGrp="1"/>
          </p:cNvGraphicFramePr>
          <p:nvPr/>
        </p:nvGraphicFramePr>
        <p:xfrm>
          <a:off x="207645" y="1045845"/>
          <a:ext cx="11821160" cy="5694680"/>
        </p:xfrm>
        <a:graphic>
          <a:graphicData uri="http://schemas.openxmlformats.org/drawingml/2006/table">
            <a:tbl>
              <a:tblPr/>
              <a:tblGrid>
                <a:gridCol w="1056005"/>
                <a:gridCol w="2658110"/>
                <a:gridCol w="8107045"/>
              </a:tblGrid>
              <a:tr h="5694680">
                <a:tc>
                  <a:txBody>
                    <a:bodyPr/>
                    <a:lstStyle/>
                    <a:p>
                      <a:pPr algn="l"/>
                      <a:r>
                        <a:rPr lang="en-US" sz="1200" dirty="0" smtClean="0"/>
                        <a:t>Discovery</a:t>
                      </a:r>
                      <a:endParaRPr lang="en-US" sz="1200" dirty="0"/>
                    </a:p>
                  </a:txBody>
                  <a:tcPr marL="15585" marR="15585" marT="15585" marB="15585" anchor="ctr">
                    <a:lnL>
                      <a:noFill/>
                    </a:lnL>
                    <a:lnR>
                      <a:noFill/>
                    </a:lnR>
                    <a:lnT>
                      <a:noFill/>
                    </a:lnT>
                    <a:lnB>
                      <a:noFill/>
                    </a:lnB>
                  </a:tcPr>
                </a:tc>
                <a:tc>
                  <a:txBody>
                    <a:bodyPr/>
                    <a:lstStyle/>
                    <a:p>
                      <a:pPr algn="l"/>
                      <a:r>
                        <a:rPr lang="en-US" sz="1200" dirty="0"/>
                        <a:t>Building on its Multicast DNS foundation, </a:t>
                      </a:r>
                      <a:r>
                        <a:rPr lang="en-US" sz="1200" dirty="0" err="1"/>
                        <a:t>Zeroconf</a:t>
                      </a:r>
                      <a:r>
                        <a:rPr lang="en-US" sz="1200" dirty="0"/>
                        <a:t> adds </a:t>
                      </a:r>
                      <a:r>
                        <a:rPr lang="en-US" sz="1200" dirty="0">
                          <a:hlinkClick r:id="rId1"/>
                        </a:rPr>
                        <a:t>DNS Service Discovery</a:t>
                      </a:r>
                      <a:r>
                        <a:rPr lang="en-US" sz="1200" dirty="0"/>
                        <a:t> to discover what services are available on the network, providing the dependable Service Discovery that's the vital for a good user experience. For </a:t>
                      </a:r>
                      <a:r>
                        <a:rPr lang="en-US" sz="1200" dirty="0" err="1"/>
                        <a:t>Zeroconf</a:t>
                      </a:r>
                      <a:r>
                        <a:rPr lang="en-US" sz="1200" dirty="0"/>
                        <a:t>, Service Discovery is its </a:t>
                      </a:r>
                      <a:r>
                        <a:rPr lang="en-US" sz="1200" i="1" dirty="0"/>
                        <a:t>raison d'être</a:t>
                      </a:r>
                      <a:r>
                        <a:rPr lang="en-US" sz="1200" dirty="0"/>
                        <a:t>.</a:t>
                      </a:r>
                      <a:endParaRPr lang="en-US" sz="1200" dirty="0"/>
                    </a:p>
                  </a:txBody>
                  <a:tcPr marL="15585" marR="15585" marT="15585" marB="15585" anchor="ctr">
                    <a:lnL>
                      <a:noFill/>
                    </a:lnL>
                    <a:lnR>
                      <a:noFill/>
                    </a:lnR>
                    <a:lnT>
                      <a:noFill/>
                    </a:lnT>
                    <a:lnB>
                      <a:noFill/>
                    </a:lnB>
                    <a:solidFill>
                      <a:srgbClr val="C0FFC0"/>
                    </a:solidFill>
                  </a:tcPr>
                </a:tc>
                <a:tc>
                  <a:txBody>
                    <a:bodyPr/>
                    <a:lstStyle/>
                    <a:p>
                      <a:pPr algn="l">
                        <a:buFont typeface="Arial" panose="020B0604020202020204" pitchFamily="34" charset="0"/>
                        <a:buChar char="•"/>
                      </a:pPr>
                      <a:r>
                        <a:rPr lang="en-US" sz="1200" b="1" dirty="0"/>
                        <a:t>UPnP has no dependable Service Discovery protocol.</a:t>
                      </a:r>
                      <a:r>
                        <a:rPr lang="en-US" sz="1200" dirty="0"/>
                        <a:t> </a:t>
                      </a:r>
                      <a:br>
                        <a:rPr lang="en-US" sz="1200" dirty="0"/>
                      </a:br>
                      <a:r>
                        <a:rPr lang="en-US" sz="1200" dirty="0"/>
                        <a:t>For UPnP Forum members, the issue of Service Discovery, like the other foundation layers, was not a high priority. It was merely a minor issue that had to be dispensed with before they could get to the more interesting work designing application-layer protocols. For this layer, as with the addressing layer, the UPnP Forum chose to adopt an unfinished IETF draft. However, unlike the addressing layer, where the design was eventually completed and published as a Standards-Track RFC, in the case of SSDP, the IETF draft was abandoned by its authors and never finished. The last update to the SSDP (Simple Service Discovery Protocol) draft was </a:t>
                      </a:r>
                      <a:r>
                        <a:rPr lang="en-US" sz="1200" dirty="0">
                          <a:hlinkClick r:id="rId2"/>
                        </a:rPr>
                        <a:t>draft-03</a:t>
                      </a:r>
                      <a:r>
                        <a:rPr lang="en-US" sz="1200" dirty="0"/>
                        <a:t> in October 1999. A little technical analysis reveals some of the shortcomings that led to the proposal being </a:t>
                      </a:r>
                      <a:r>
                        <a:rPr lang="en-US" sz="1200" dirty="0" err="1"/>
                        <a:t>abandoned:Zeroconf's</a:t>
                      </a:r>
                      <a:r>
                        <a:rPr lang="en-US" sz="1200" dirty="0"/>
                        <a:t> </a:t>
                      </a:r>
                      <a:r>
                        <a:rPr lang="en-US" sz="1200" dirty="0" err="1"/>
                        <a:t>mDNS</a:t>
                      </a:r>
                      <a:r>
                        <a:rPr lang="en-US" sz="1200" dirty="0"/>
                        <a:t>-SD is more efficient on the network, using techniques like duplicate query suppression and known-answer suppression.</a:t>
                      </a:r>
                      <a:endParaRPr lang="en-US" sz="1200" dirty="0"/>
                    </a:p>
                    <a:p>
                      <a:pPr algn="l">
                        <a:buFont typeface="Arial" panose="020B0604020202020204" pitchFamily="34" charset="0"/>
                        <a:buChar char="•"/>
                      </a:pPr>
                      <a:r>
                        <a:rPr lang="en-US" sz="1200" dirty="0" err="1"/>
                        <a:t>Zeroconf's</a:t>
                      </a:r>
                      <a:r>
                        <a:rPr lang="en-US" sz="1200" dirty="0"/>
                        <a:t> </a:t>
                      </a:r>
                      <a:r>
                        <a:rPr lang="en-US" sz="1200" dirty="0" err="1"/>
                        <a:t>mDNS</a:t>
                      </a:r>
                      <a:r>
                        <a:rPr lang="en-US" sz="1200" dirty="0"/>
                        <a:t>-SD is resilient to extended periods of packet loss (often a severe problem on 802.11 wireless networks); SSDP is not.</a:t>
                      </a:r>
                      <a:endParaRPr lang="en-US" sz="1200" dirty="0"/>
                    </a:p>
                    <a:p>
                      <a:pPr algn="l">
                        <a:buFont typeface="Arial" panose="020B0604020202020204" pitchFamily="34" charset="0"/>
                        <a:buChar char="•"/>
                      </a:pPr>
                      <a:r>
                        <a:rPr lang="en-US" sz="1200" dirty="0" err="1"/>
                        <a:t>Zeroconf's</a:t>
                      </a:r>
                      <a:r>
                        <a:rPr lang="en-US" sz="1200" dirty="0"/>
                        <a:t> </a:t>
                      </a:r>
                      <a:r>
                        <a:rPr lang="en-US" sz="1200" dirty="0" err="1"/>
                        <a:t>mDNS</a:t>
                      </a:r>
                      <a:r>
                        <a:rPr lang="en-US" sz="1200" dirty="0"/>
                        <a:t>-SD is simple and doesn't take a lot of code — it's been implemented in devices with as little as 16 kilobytes of flash-based firmware, like the </a:t>
                      </a:r>
                      <a:r>
                        <a:rPr lang="en-US" sz="1200" dirty="0" err="1">
                          <a:hlinkClick r:id="rId3"/>
                        </a:rPr>
                        <a:t>SitePlayer</a:t>
                      </a:r>
                      <a:r>
                        <a:rPr lang="en-US" sz="1200" dirty="0">
                          <a:hlinkClick r:id="rId3"/>
                        </a:rPr>
                        <a:t> serial interface board</a:t>
                      </a:r>
                      <a:r>
                        <a:rPr lang="en-US" sz="1200" dirty="0"/>
                        <a:t>.</a:t>
                      </a:r>
                      <a:endParaRPr lang="en-US" sz="1200" dirty="0"/>
                    </a:p>
                    <a:p>
                      <a:pPr algn="l">
                        <a:buFont typeface="Arial" panose="020B0604020202020204" pitchFamily="34" charset="0"/>
                        <a:buChar char="•"/>
                      </a:pPr>
                      <a:r>
                        <a:rPr lang="en-US" sz="1200" dirty="0" err="1"/>
                        <a:t>Zeroconf's</a:t>
                      </a:r>
                      <a:r>
                        <a:rPr lang="en-US" sz="1200" dirty="0"/>
                        <a:t> </a:t>
                      </a:r>
                      <a:r>
                        <a:rPr lang="en-US" sz="1200" dirty="0" err="1"/>
                        <a:t>mDNS</a:t>
                      </a:r>
                      <a:r>
                        <a:rPr lang="en-US" sz="1200" dirty="0"/>
                        <a:t>-SD uses multicast for both requests and responses, allowing it to function even in the face of many common home network misconfigurations, such as non-matching subnet numbers.</a:t>
                      </a:r>
                      <a:endParaRPr lang="en-US" sz="1200" dirty="0"/>
                    </a:p>
                    <a:p>
                      <a:pPr algn="l"/>
                      <a:r>
                        <a:rPr lang="en-US" sz="1200" dirty="0"/>
                        <a:t>Solutions to the many problems with SSDP were never found, and the abandoned October 1999 draft on the UPnP Forum web site is still full of little editorial "note to self" comments in square brackets. One of the problems that the authors recognized was that if you had more than about ten devices on a network using SSDP, it would rapidly become far too chatty, and one of these little "note to self" comments points out this deficiency:6.1. Problem Statement A mechanism is needed to ensure that SSDP does not cause such a high level of traffic that it overwhelms the network it is running on. 6.2. Proposed Solution [Ed. Note: We have a proposed solution but it is still a bit rough, so we will be publishing to the SSDP mailing list for further discussion before including it in the draft.]It's also noteworthy that </a:t>
                      </a:r>
                      <a:r>
                        <a:rPr lang="en-US" sz="1200" dirty="0" err="1">
                          <a:hlinkClick r:id="rId4"/>
                        </a:rPr>
                        <a:t>Yaron</a:t>
                      </a:r>
                      <a:r>
                        <a:rPr lang="en-US" sz="1200" dirty="0">
                          <a:hlinkClick r:id="rId4"/>
                        </a:rPr>
                        <a:t> </a:t>
                      </a:r>
                      <a:r>
                        <a:rPr lang="en-US" sz="1200" dirty="0" err="1">
                          <a:hlinkClick r:id="rId4"/>
                        </a:rPr>
                        <a:t>Goland</a:t>
                      </a:r>
                      <a:r>
                        <a:rPr lang="en-US" sz="1200" dirty="0"/>
                        <a:t>, designer of SSDP and Microsoft's original lead UPnP architect, gave an endorsement for the "Praise for this Book" page in O'Reilly's </a:t>
                      </a:r>
                      <a:r>
                        <a:rPr lang="en-US" sz="1200" dirty="0">
                          <a:hlinkClick r:id="rId5"/>
                        </a:rPr>
                        <a:t>Zero Configuration Networking: The Definitive Guide</a:t>
                      </a:r>
                      <a:endParaRPr lang="en-US" sz="1200" dirty="0"/>
                    </a:p>
                  </a:txBody>
                  <a:tcPr marL="15585" marR="15585" marT="15585" marB="15585" anchor="ctr">
                    <a:lnL>
                      <a:noFill/>
                    </a:lnL>
                    <a:lnR>
                      <a:noFill/>
                    </a:lnR>
                    <a:lnT>
                      <a:noFill/>
                    </a:lnT>
                    <a:lnB>
                      <a:noFill/>
                    </a:lnB>
                    <a:solidFill>
                      <a:srgbClr val="FFC0C0"/>
                    </a:solidFill>
                  </a:tcPr>
                </a:tc>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2560"/>
            <a:ext cx="10515600" cy="560705"/>
          </a:xfrm>
        </p:spPr>
        <p:txBody>
          <a:bodyPr>
            <a:normAutofit/>
          </a:bodyPr>
          <a:lstStyle/>
          <a:p>
            <a:r>
              <a:rPr lang="en-US" sz="3200" b="1" dirty="0"/>
              <a:t>How does </a:t>
            </a:r>
            <a:r>
              <a:rPr lang="en-US" sz="3200" b="1" dirty="0" err="1"/>
              <a:t>Zeroconf</a:t>
            </a:r>
            <a:r>
              <a:rPr lang="en-US" sz="3200" b="1" dirty="0"/>
              <a:t> compare with </a:t>
            </a:r>
            <a:r>
              <a:rPr lang="en-US" sz="3200" b="1" dirty="0" err="1"/>
              <a:t>Viiv</a:t>
            </a:r>
            <a:r>
              <a:rPr lang="en-US" sz="3200" b="1" dirty="0"/>
              <a:t>/DLNA/DHWG/UPnP</a:t>
            </a:r>
            <a:r>
              <a:rPr lang="en-US" sz="3200" b="1" dirty="0" smtClean="0"/>
              <a:t>?</a:t>
            </a:r>
            <a:endParaRPr lang="en-US" sz="3200" dirty="0"/>
          </a:p>
        </p:txBody>
      </p:sp>
      <p:graphicFrame>
        <p:nvGraphicFramePr>
          <p:cNvPr id="3" name="Table 2"/>
          <p:cNvGraphicFramePr>
            <a:graphicFrameLocks noGrp="1"/>
          </p:cNvGraphicFramePr>
          <p:nvPr/>
        </p:nvGraphicFramePr>
        <p:xfrm>
          <a:off x="292100" y="1351915"/>
          <a:ext cx="11604625" cy="4825365"/>
        </p:xfrm>
        <a:graphic>
          <a:graphicData uri="http://schemas.openxmlformats.org/drawingml/2006/table">
            <a:tbl>
              <a:tblPr/>
              <a:tblGrid>
                <a:gridCol w="3868420"/>
                <a:gridCol w="3867785"/>
                <a:gridCol w="3868420"/>
              </a:tblGrid>
              <a:tr h="4825365">
                <a:tc>
                  <a:txBody>
                    <a:bodyPr/>
                    <a:lstStyle/>
                    <a:p>
                      <a:pPr algn="l"/>
                      <a:r>
                        <a:rPr lang="en-US" sz="1600" dirty="0"/>
                        <a:t>Application</a:t>
                      </a:r>
                      <a:endParaRPr lang="en-US" sz="1600" dirty="0"/>
                    </a:p>
                  </a:txBody>
                  <a:tcPr marL="73009" marR="73009" marT="73009" marB="73009" anchor="ctr">
                    <a:lnL>
                      <a:noFill/>
                    </a:lnL>
                    <a:lnR>
                      <a:noFill/>
                    </a:lnR>
                    <a:lnT>
                      <a:noFill/>
                    </a:lnT>
                    <a:lnB>
                      <a:noFill/>
                    </a:lnB>
                  </a:tcPr>
                </a:tc>
                <a:tc>
                  <a:txBody>
                    <a:bodyPr/>
                    <a:lstStyle/>
                    <a:p>
                      <a:pPr algn="l"/>
                      <a:r>
                        <a:rPr lang="en-US" sz="1600"/>
                        <a:t>Zeroconf is completely agnostic with regard to application-layer protocols. Whatever application-layer protocol you currently use today, or have in mind for the future, the three-layer Zeroconf foundation provides the reliable IP networking you want.</a:t>
                      </a:r>
                      <a:endParaRPr lang="en-US" sz="1600"/>
                    </a:p>
                  </a:txBody>
                  <a:tcPr marL="73009" marR="73009" marT="73009" marB="73009" anchor="ctr">
                    <a:lnL>
                      <a:noFill/>
                    </a:lnL>
                    <a:lnR>
                      <a:noFill/>
                    </a:lnR>
                    <a:lnT>
                      <a:noFill/>
                    </a:lnT>
                    <a:lnB>
                      <a:noFill/>
                    </a:lnB>
                    <a:solidFill>
                      <a:srgbClr val="C0FFC0"/>
                    </a:solidFill>
                  </a:tcPr>
                </a:tc>
                <a:tc>
                  <a:txBody>
                    <a:bodyPr/>
                    <a:lstStyle/>
                    <a:p>
                      <a:pPr algn="l"/>
                      <a:r>
                        <a:rPr lang="en-US" sz="1600" dirty="0"/>
                        <a:t>Application-layer protocols are UPnP's primary focus. If UPnP already defines the particular application-layer protocol your device needs, then you should evaluate that application-layer protocol and make an informed decision about whether you want to use it. If you plan to use some other existing application-layer protocol, or design your own new application-layer protocol, then UPnP has nothing to offer you (except perhaps as a possible venue for forming a new committee to talk about the problem)</a:t>
                      </a:r>
                      <a:endParaRPr lang="en-US" sz="1600" dirty="0"/>
                    </a:p>
                  </a:txBody>
                  <a:tcPr marL="73009" marR="73009" marT="73009" marB="73009" anchor="ctr">
                    <a:lnL>
                      <a:noFill/>
                    </a:lnL>
                    <a:lnR>
                      <a:noFill/>
                    </a:lnR>
                    <a:lnT>
                      <a:noFill/>
                    </a:lnT>
                    <a:lnB>
                      <a:noFill/>
                    </a:lnB>
                    <a:solidFill>
                      <a:srgbClr val="FFFFC0"/>
                    </a:solidFill>
                  </a:tcPr>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170"/>
            <a:ext cx="10515600" cy="607060"/>
          </a:xfrm>
        </p:spPr>
        <p:txBody>
          <a:bodyPr>
            <a:normAutofit/>
          </a:bodyPr>
          <a:lstStyle/>
          <a:p>
            <a:r>
              <a:rPr lang="en-US" sz="3200" b="1" dirty="0"/>
              <a:t>How does </a:t>
            </a:r>
            <a:r>
              <a:rPr lang="en-US" sz="3200" b="1" dirty="0" err="1"/>
              <a:t>Zeroconf</a:t>
            </a:r>
            <a:r>
              <a:rPr lang="en-US" sz="3200" b="1" dirty="0"/>
              <a:t> compare with </a:t>
            </a:r>
            <a:r>
              <a:rPr lang="en-US" sz="3200" b="1" dirty="0" err="1"/>
              <a:t>Viiv</a:t>
            </a:r>
            <a:r>
              <a:rPr lang="en-US" sz="3200" b="1" dirty="0"/>
              <a:t>/DLNA/DHWG/UPnP</a:t>
            </a:r>
            <a:r>
              <a:rPr lang="en-US" sz="3200" b="1" dirty="0" smtClean="0"/>
              <a:t>?</a:t>
            </a:r>
            <a:endParaRPr lang="en-US" sz="3200" dirty="0"/>
          </a:p>
        </p:txBody>
      </p:sp>
      <p:sp>
        <p:nvSpPr>
          <p:cNvPr id="4" name="Rectangle 3"/>
          <p:cNvSpPr/>
          <p:nvPr/>
        </p:nvSpPr>
        <p:spPr>
          <a:xfrm>
            <a:off x="197963" y="2194365"/>
            <a:ext cx="11755225" cy="2584450"/>
          </a:xfrm>
          <a:prstGeom prst="rect">
            <a:avLst/>
          </a:prstGeom>
        </p:spPr>
        <p:txBody>
          <a:bodyPr wrap="square">
            <a:spAutoFit/>
          </a:bodyPr>
          <a:lstStyle/>
          <a:p>
            <a:r>
              <a:rPr lang="en-US" dirty="0">
                <a:solidFill>
                  <a:srgbClr val="000000"/>
                </a:solidFill>
                <a:latin typeface="Times New Roman" panose="02020603050405020304" charset="0"/>
              </a:rPr>
              <a:t>In summary:</a:t>
            </a:r>
            <a:endParaRPr lang="en-US" dirty="0">
              <a:solidFill>
                <a:srgbClr val="000000"/>
              </a:solidFill>
              <a:latin typeface="Times New Roman" panose="02020603050405020304" charset="0"/>
            </a:endParaRPr>
          </a:p>
          <a:p>
            <a:pPr>
              <a:buFont typeface="Arial" panose="020B0604020202020204" pitchFamily="34" charset="0"/>
              <a:buChar char="•"/>
            </a:pPr>
            <a:r>
              <a:rPr lang="en-US" dirty="0">
                <a:solidFill>
                  <a:srgbClr val="000000"/>
                </a:solidFill>
                <a:latin typeface="Times New Roman" panose="02020603050405020304" charset="0"/>
              </a:rPr>
              <a:t>Implementing </a:t>
            </a:r>
            <a:r>
              <a:rPr lang="en-US" i="1" dirty="0">
                <a:solidFill>
                  <a:srgbClr val="000000"/>
                </a:solidFill>
                <a:latin typeface="Times New Roman" panose="02020603050405020304" charset="0"/>
              </a:rPr>
              <a:t>IPv4 Link-Local Addressing</a:t>
            </a:r>
            <a:r>
              <a:rPr lang="en-US" dirty="0">
                <a:solidFill>
                  <a:srgbClr val="000000"/>
                </a:solidFill>
                <a:latin typeface="Times New Roman" panose="02020603050405020304" charset="0"/>
              </a:rPr>
              <a:t> is an easy decision, because both </a:t>
            </a:r>
            <a:r>
              <a:rPr lang="en-US" dirty="0" err="1">
                <a:solidFill>
                  <a:srgbClr val="000000"/>
                </a:solidFill>
                <a:latin typeface="Times New Roman" panose="02020603050405020304" charset="0"/>
              </a:rPr>
              <a:t>Zeroconf</a:t>
            </a:r>
            <a:r>
              <a:rPr lang="en-US" dirty="0">
                <a:solidFill>
                  <a:srgbClr val="000000"/>
                </a:solidFill>
                <a:latin typeface="Times New Roman" panose="02020603050405020304" charset="0"/>
              </a:rPr>
              <a:t> and UPnP are identical at that layer.</a:t>
            </a:r>
            <a:endParaRPr lang="en-US" dirty="0">
              <a:solidFill>
                <a:srgbClr val="000000"/>
              </a:solidFill>
              <a:latin typeface="Times New Roman" panose="02020603050405020304" charset="0"/>
            </a:endParaRPr>
          </a:p>
          <a:p>
            <a:pPr>
              <a:buFont typeface="Arial" panose="020B0604020202020204" pitchFamily="34" charset="0"/>
              <a:buChar char="•"/>
            </a:pPr>
            <a:r>
              <a:rPr lang="en-US" dirty="0">
                <a:solidFill>
                  <a:srgbClr val="000000"/>
                </a:solidFill>
                <a:latin typeface="Times New Roman" panose="02020603050405020304" charset="0"/>
              </a:rPr>
              <a:t>Implementing </a:t>
            </a:r>
            <a:r>
              <a:rPr lang="en-US" i="1" dirty="0">
                <a:solidFill>
                  <a:srgbClr val="000000"/>
                </a:solidFill>
                <a:latin typeface="Times New Roman" panose="02020603050405020304" charset="0"/>
              </a:rPr>
              <a:t>Multicast DNS</a:t>
            </a:r>
            <a:r>
              <a:rPr lang="en-US" dirty="0">
                <a:solidFill>
                  <a:srgbClr val="000000"/>
                </a:solidFill>
                <a:latin typeface="Times New Roman" panose="02020603050405020304" charset="0"/>
              </a:rPr>
              <a:t> is an easy decision, because UPnP doesn't have any alternative to offer.</a:t>
            </a:r>
            <a:endParaRPr lang="en-US" dirty="0">
              <a:solidFill>
                <a:srgbClr val="000000"/>
              </a:solidFill>
              <a:latin typeface="Times New Roman" panose="02020603050405020304" charset="0"/>
            </a:endParaRPr>
          </a:p>
          <a:p>
            <a:pPr>
              <a:buFont typeface="Arial" panose="020B0604020202020204" pitchFamily="34" charset="0"/>
              <a:buChar char="•"/>
            </a:pPr>
            <a:r>
              <a:rPr lang="en-US" dirty="0">
                <a:solidFill>
                  <a:srgbClr val="000000"/>
                </a:solidFill>
                <a:latin typeface="Times New Roman" panose="02020603050405020304" charset="0"/>
              </a:rPr>
              <a:t>The only area of overlap is the service discovery layer, and it's important to remember that </a:t>
            </a:r>
            <a:r>
              <a:rPr lang="en-US" dirty="0" err="1">
                <a:solidFill>
                  <a:srgbClr val="000000"/>
                </a:solidFill>
                <a:latin typeface="Times New Roman" panose="02020603050405020304" charset="0"/>
              </a:rPr>
              <a:t>mDNS</a:t>
            </a:r>
            <a:r>
              <a:rPr lang="en-US" dirty="0">
                <a:solidFill>
                  <a:srgbClr val="000000"/>
                </a:solidFill>
                <a:latin typeface="Times New Roman" panose="02020603050405020304" charset="0"/>
              </a:rPr>
              <a:t>-SD and SSDP are not mutually exclusive. Device designers don't have to choose between one and the other. If a device offers certain services via certain application-layer protocols, it can advertise those services via both SSDP and via </a:t>
            </a:r>
            <a:r>
              <a:rPr lang="en-US" dirty="0" err="1">
                <a:solidFill>
                  <a:srgbClr val="000000"/>
                </a:solidFill>
                <a:latin typeface="Times New Roman" panose="02020603050405020304" charset="0"/>
              </a:rPr>
              <a:t>mDNS</a:t>
            </a:r>
            <a:r>
              <a:rPr lang="en-US" dirty="0">
                <a:solidFill>
                  <a:srgbClr val="000000"/>
                </a:solidFill>
                <a:latin typeface="Times New Roman" panose="02020603050405020304" charset="0"/>
              </a:rPr>
              <a:t>-SD, and let the marketplace determine which works most reliably. There's really no sense in making a great product, and then have it die in the marketplace, as so many have over the last five years, because SSDP — an insignificant part of what the product does — let it down</a:t>
            </a:r>
            <a:endParaRPr lang="en-US" b="0" i="0" dirty="0">
              <a:solidFill>
                <a:srgbClr val="000000"/>
              </a:solidFill>
              <a:effectLst/>
              <a:latin typeface="Times New Roman" panose="02020603050405020304" charset="0"/>
            </a:endParaRPr>
          </a:p>
        </p:txBody>
      </p:sp>
      <p:sp>
        <p:nvSpPr>
          <p:cNvPr id="5" name="Rectangle 4"/>
          <p:cNvSpPr/>
          <p:nvPr/>
        </p:nvSpPr>
        <p:spPr>
          <a:xfrm>
            <a:off x="197963" y="5544475"/>
            <a:ext cx="6503768" cy="923330"/>
          </a:xfrm>
          <a:prstGeom prst="rect">
            <a:avLst/>
          </a:prstGeom>
        </p:spPr>
        <p:txBody>
          <a:bodyPr wrap="none">
            <a:spAutoFit/>
          </a:bodyPr>
          <a:lstStyle/>
          <a:p>
            <a:r>
              <a:rPr lang="en-US" dirty="0" smtClean="0"/>
              <a:t>Quote: </a:t>
            </a:r>
            <a:endParaRPr lang="en-US" dirty="0" smtClean="0"/>
          </a:p>
          <a:p>
            <a:r>
              <a:rPr lang="en-US" dirty="0" smtClean="0">
                <a:hlinkClick r:id="rId1"/>
              </a:rPr>
              <a:t>http</a:t>
            </a:r>
            <a:r>
              <a:rPr lang="en-US" dirty="0">
                <a:hlinkClick r:id="rId1"/>
              </a:rPr>
              <a:t>://</a:t>
            </a:r>
            <a:r>
              <a:rPr lang="en-US" dirty="0" smtClean="0">
                <a:hlinkClick r:id="rId1"/>
              </a:rPr>
              <a:t>www.zeroconf.org/zeroconfandupnp.html</a:t>
            </a:r>
            <a:endParaRPr lang="en-US" dirty="0" smtClean="0"/>
          </a:p>
          <a:p>
            <a:r>
              <a:rPr lang="en-US" dirty="0"/>
              <a:t>http://liu.diva-portal.org/smash/get/diva2:570004/FULLTEXT01.pdf</a:t>
            </a:r>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597535"/>
          </a:xfrm>
        </p:spPr>
        <p:txBody>
          <a:bodyPr>
            <a:normAutofit fontScale="90000"/>
          </a:bodyPr>
          <a:lstStyle/>
          <a:p>
            <a:r>
              <a:rPr lang="zh-CN" altLang="en-US"/>
              <a:t>rEFInd </a:t>
            </a:r>
            <a:r>
              <a:rPr lang="en-US" altLang="zh-CN"/>
              <a:t>- A </a:t>
            </a:r>
            <a:r>
              <a:rPr lang="zh-CN" altLang="en-US"/>
              <a:t>Boot Manager</a:t>
            </a:r>
            <a:endParaRPr lang="zh-CN" altLang="en-US"/>
          </a:p>
        </p:txBody>
      </p:sp>
      <p:sp>
        <p:nvSpPr>
          <p:cNvPr id="3" name="内容占位符 2"/>
          <p:cNvSpPr>
            <a:spLocks noGrp="1"/>
          </p:cNvSpPr>
          <p:nvPr>
            <p:ph idx="1"/>
          </p:nvPr>
        </p:nvSpPr>
        <p:spPr>
          <a:xfrm>
            <a:off x="838200" y="1268095"/>
            <a:ext cx="10515600" cy="4909185"/>
          </a:xfrm>
        </p:spPr>
        <p:txBody>
          <a:bodyPr/>
          <a:lstStyle/>
          <a:p>
            <a:r>
              <a:rPr lang="en-US" altLang="zh-CN"/>
              <a:t>Boot system by an Ubuntu USB</a:t>
            </a:r>
            <a:endParaRPr lang="en-US" altLang="zh-CN"/>
          </a:p>
          <a:p>
            <a:r>
              <a:rPr lang="en-US" altLang="zh-CN"/>
              <a:t>sudo blkid</a:t>
            </a:r>
            <a:endParaRPr lang="en-US" altLang="zh-CN"/>
          </a:p>
          <a:p>
            <a:r>
              <a:rPr lang="en-US" altLang="zh-CN"/>
              <a:t>sudo efibootmgr -v</a:t>
            </a:r>
            <a:endParaRPr lang="en-US" altLang="zh-CN"/>
          </a:p>
          <a:p>
            <a:r>
              <a:rPr lang="en-US" altLang="zh-CN"/>
              <a:t>sudo efibootmgr -c -l \\EF\\reFind\\refind_x64.efi -L rEFInd -p 2</a:t>
            </a:r>
            <a:endParaRPr lang="en-US" altLang="zh-CN"/>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Android-X86 Work Steps</a:t>
            </a:r>
            <a:endParaRPr lang="x-none" altLang="en-US"/>
          </a:p>
        </p:txBody>
      </p:sp>
      <p:sp>
        <p:nvSpPr>
          <p:cNvPr id="3" name="Content Placeholder 2"/>
          <p:cNvSpPr>
            <a:spLocks noGrp="1"/>
          </p:cNvSpPr>
          <p:nvPr>
            <p:ph idx="1"/>
          </p:nvPr>
        </p:nvSpPr>
        <p:spPr/>
        <p:txBody>
          <a:bodyPr/>
          <a:lstStyle/>
          <a:p>
            <a:r>
              <a:rPr lang="x-none" altLang="en-US"/>
              <a:t>mkdir android-x86</a:t>
            </a:r>
            <a:endParaRPr lang="x-none" altLang="en-US"/>
          </a:p>
          <a:p>
            <a:r>
              <a:rPr lang="x-none" altLang="en-US"/>
              <a:t>cd android-x86</a:t>
            </a:r>
            <a:endParaRPr lang="x-none" altLang="en-US"/>
          </a:p>
          <a:p>
            <a:r>
              <a:rPr lang="x-none" altLang="en-US"/>
              <a:t>repo init -u http://scm.osdn.net/gitroot/android-x86/manifest -b oreo-x86</a:t>
            </a:r>
            <a:endParaRPr lang="x-none" altLang="en-US"/>
          </a:p>
          <a:p>
            <a:r>
              <a:rPr lang="x-none" altLang="en-US"/>
              <a:t>export JAVA_HOME=~/aosp_root/prebuilt/java/linux_x86-64</a:t>
            </a:r>
            <a:endParaRPr lang="x-none" altLang="en-US"/>
          </a:p>
          <a:p>
            <a:r>
              <a:rPr lang="x-none" altLang="en-US"/>
              <a:t>source build/envsetup.sh</a:t>
            </a:r>
            <a:endParaRPr lang="x-none" altLang="en-US"/>
          </a:p>
          <a:p>
            <a:r>
              <a:rPr lang="x-none" altLang="en-US"/>
              <a:t>lunch android_x86_64-userdebug</a:t>
            </a:r>
            <a:endParaRPr lang="x-none" altLang="en-US"/>
          </a:p>
          <a:p>
            <a:r>
              <a:rPr lang="x-none" altLang="en-US"/>
              <a:t>make -jX iso_img</a:t>
            </a:r>
            <a:endParaRPr lang="x-none"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27380"/>
          </a:xfrm>
        </p:spPr>
        <p:txBody>
          <a:bodyPr>
            <a:normAutofit/>
          </a:bodyPr>
          <a:lstStyle/>
          <a:p>
            <a:r>
              <a:rPr lang="x-none" altLang="en-US" sz="3600"/>
              <a:t>Enabling USB IP Connection Between 2 Android Devices</a:t>
            </a:r>
            <a:endParaRPr lang="x-none" altLang="en-US" sz="3600"/>
          </a:p>
        </p:txBody>
      </p:sp>
      <p:sp>
        <p:nvSpPr>
          <p:cNvPr id="3" name="Content Placeholder 2"/>
          <p:cNvSpPr>
            <a:spLocks noGrp="1"/>
          </p:cNvSpPr>
          <p:nvPr>
            <p:ph idx="1"/>
          </p:nvPr>
        </p:nvSpPr>
        <p:spPr>
          <a:xfrm>
            <a:off x="838200" y="1259205"/>
            <a:ext cx="10515600" cy="5303520"/>
          </a:xfrm>
        </p:spPr>
        <p:txBody>
          <a:bodyPr>
            <a:normAutofit fontScale="55000" lnSpcReduction="20000"/>
          </a:bodyPr>
          <a:lstStyle/>
          <a:p>
            <a:r>
              <a:rPr lang="en-US"/>
              <a:t>1.在Baytrail的源码kernel/kernel/arch/x86/configs/x86_64_xxx_defconfig文件中开启CONFIG_USB_NET_RNDIS_HOST=yes,然后重新编译bootimage并更新；</a:t>
            </a:r>
            <a:endParaRPr lang="en-US"/>
          </a:p>
          <a:p>
            <a:r>
              <a:rPr lang="en-US"/>
              <a:t>2.连接好两个USB设备，其中Baytrail做host，Cherrytrail做slave</a:t>
            </a:r>
            <a:endParaRPr lang="en-US"/>
          </a:p>
          <a:p>
            <a:r>
              <a:rPr lang="en-US"/>
              <a:t>3.在Cherrytrail的机器上进入设置-&gt;更多-&gt;网络共享与便携式热点-&gt;USB网络共享，打开USB网络共享开关；</a:t>
            </a:r>
            <a:endParaRPr lang="en-US"/>
          </a:p>
          <a:p>
            <a:r>
              <a:rPr lang="en-US"/>
              <a:t>4.此时在Baytrail下执行cat proc/kmsg，类似如下信息：</a:t>
            </a:r>
            <a:endParaRPr lang="en-US"/>
          </a:p>
          <a:p>
            <a:r>
              <a:rPr lang="en-US"/>
              <a:t>    &lt;6&gt;[ 7758.553187] usb 1-5: USB disconnect, device number 9</a:t>
            </a:r>
            <a:endParaRPr lang="en-US"/>
          </a:p>
          <a:p>
            <a:r>
              <a:rPr lang="en-US"/>
              <a:t>    &lt;5&gt;[ 7758.753329] userif-3: sent link down event.</a:t>
            </a:r>
            <a:endParaRPr lang="en-US"/>
          </a:p>
          <a:p>
            <a:r>
              <a:rPr lang="en-US"/>
              <a:t>    &lt;5&gt;[ 7758.753332] userif-3: sent link up event.</a:t>
            </a:r>
            <a:endParaRPr lang="en-US"/>
          </a:p>
          <a:p>
            <a:r>
              <a:rPr lang="en-US"/>
              <a:t>    &lt;6&gt;[ 7762.341614] usb 1-5: new high-speed USB device number 10 using xhci_hcd</a:t>
            </a:r>
            <a:endParaRPr lang="en-US"/>
          </a:p>
          <a:p>
            <a:r>
              <a:rPr lang="en-US"/>
              <a:t>    &lt;6&gt;[ 7762.470836] usb 1-5: New USB device found, idVendor=8087, idProduct=0a63</a:t>
            </a:r>
            <a:endParaRPr lang="en-US"/>
          </a:p>
          <a:p>
            <a:r>
              <a:rPr lang="en-US"/>
              <a:t>    &lt;6&gt;[ 7762.470840] usb 1-5: Product: cht_ffd</a:t>
            </a:r>
            <a:endParaRPr lang="en-US"/>
          </a:p>
          <a:p>
            <a:r>
              <a:rPr lang="en-US"/>
              <a:t>    &lt;6&gt;[ 7762.470842] usb 1-5: SerialNumber: INV144600363</a:t>
            </a:r>
            <a:endParaRPr lang="en-US"/>
          </a:p>
          <a:p>
            <a:r>
              <a:rPr lang="en-US"/>
              <a:t>    &lt;6&gt;[ 7762.481040] rndis_host 1-5:1.0 enx024b4b660107: renamed from usb0</a:t>
            </a:r>
            <a:endParaRPr lang="en-US"/>
          </a:p>
          <a:p>
            <a:r>
              <a:rPr lang="en-US"/>
              <a:t>代表probe rndis_host设备成功，此时在终端Baytrail执行netcfg，找到usb0网卡设备，且ip默认为：192.168.42.119；</a:t>
            </a:r>
            <a:endParaRPr lang="en-US"/>
          </a:p>
          <a:p>
            <a:endParaRPr lang="en-US"/>
          </a:p>
          <a:p>
            <a:r>
              <a:rPr lang="en-US"/>
              <a:t>5.在Cherrytrail终端下执行netcfg，找到rndis0网卡设备，且ip默认为：192.168.42.129；</a:t>
            </a:r>
            <a:endParaRPr lang="en-US"/>
          </a:p>
          <a:p>
            <a:endParaRPr lang="en-US"/>
          </a:p>
          <a:p>
            <a:r>
              <a:rPr lang="en-US"/>
              <a:t>6.根据以上ip地址，执行Baytrail与Cherrytrail互ping成功则完成设置。</a:t>
            </a:r>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7810"/>
            <a:ext cx="10515600" cy="474345"/>
          </a:xfrm>
        </p:spPr>
        <p:txBody>
          <a:bodyPr>
            <a:normAutofit fontScale="90000"/>
          </a:bodyPr>
          <a:lstStyle/>
          <a:p>
            <a:r>
              <a:rPr lang="x-none" altLang="en-US"/>
              <a:t>Keystores used in Android - 1</a:t>
            </a:r>
            <a:endParaRPr lang="x-none" altLang="en-US"/>
          </a:p>
        </p:txBody>
      </p:sp>
      <p:sp>
        <p:nvSpPr>
          <p:cNvPr id="3" name="Content Placeholder 2"/>
          <p:cNvSpPr>
            <a:spLocks noGrp="1"/>
          </p:cNvSpPr>
          <p:nvPr>
            <p:ph idx="1"/>
          </p:nvPr>
        </p:nvSpPr>
        <p:spPr>
          <a:xfrm>
            <a:off x="838200" y="975360"/>
            <a:ext cx="10952480" cy="4114800"/>
          </a:xfrm>
        </p:spPr>
        <p:txBody>
          <a:bodyPr>
            <a:normAutofit fontScale="67500" lnSpcReduction="20000"/>
          </a:bodyPr>
          <a:lstStyle/>
          <a:p>
            <a:pPr fontAlgn="auto">
              <a:lnSpc>
                <a:spcPct val="150000"/>
              </a:lnSpc>
            </a:pPr>
            <a:r>
              <a:rPr lang="x-none" altLang="en-US"/>
              <a:t>Signing Builds for Release</a:t>
            </a:r>
            <a:endParaRPr lang="x-none" altLang="en-US"/>
          </a:p>
          <a:p>
            <a:pPr lvl="1" fontAlgn="auto">
              <a:lnSpc>
                <a:spcPct val="150000"/>
              </a:lnSpc>
            </a:pPr>
            <a:r>
              <a:rPr lang="x-none" altLang="en-US"/>
              <a:t>Each .apk must be signed w/ the same key so that the new one can  access the data that was manipulated by old version, i.e. upgrade app; If two or more applications want to share a user ID, they must be signed with the same key</a:t>
            </a:r>
            <a:endParaRPr lang="x-none" altLang="en-US"/>
          </a:p>
          <a:p>
            <a:pPr lvl="1" fontAlgn="auto">
              <a:lnSpc>
                <a:spcPct val="150000"/>
              </a:lnSpc>
            </a:pPr>
            <a:r>
              <a:rPr lang="x-none" altLang="en-US"/>
              <a:t>OTA update packages must be signed with the same key when fresh build and installation image.</a:t>
            </a:r>
            <a:endParaRPr lang="x-none" altLang="en-US"/>
          </a:p>
          <a:p>
            <a:pPr lvl="0" fontAlgn="auto">
              <a:lnSpc>
                <a:spcPct val="150000"/>
              </a:lnSpc>
            </a:pPr>
            <a:r>
              <a:rPr lang="x-none" altLang="en-US"/>
              <a:t>Release Key</a:t>
            </a:r>
            <a:endParaRPr lang="x-none" altLang="en-US"/>
          </a:p>
          <a:p>
            <a:pPr lvl="1" fontAlgn="auto">
              <a:lnSpc>
                <a:spcPct val="150000"/>
              </a:lnSpc>
            </a:pPr>
            <a:r>
              <a:rPr lang="x-none" altLang="en-US"/>
              <a:t>The Android tree includes public known sample-keys under build/target/product/security. To build your own Android OS signed image, you need to generate your own release keys via the right panel commands. </a:t>
            </a:r>
            <a:endParaRPr lang="x-none" altLang="en-US"/>
          </a:p>
          <a:p>
            <a:pPr lvl="1" fontAlgn="auto">
              <a:lnSpc>
                <a:spcPct val="150000"/>
              </a:lnSpc>
            </a:pPr>
            <a:r>
              <a:rPr lang="x-none" altLang="en-US"/>
              <a:t>Note: $subject should be changed to reflect your organization's information.</a:t>
            </a:r>
            <a:endParaRPr lang="x-none" altLang="en-US"/>
          </a:p>
          <a:p>
            <a:pPr lvl="0" fontAlgn="auto">
              <a:lnSpc>
                <a:spcPct val="150000"/>
              </a:lnSpc>
            </a:pPr>
            <a:r>
              <a:rPr lang="x-none" altLang="en-US"/>
              <a:t>Generate signed Android release image - Check the message inside TextBox</a:t>
            </a:r>
            <a:endParaRPr lang="x-none" altLang="en-US"/>
          </a:p>
        </p:txBody>
      </p:sp>
      <p:sp>
        <p:nvSpPr>
          <p:cNvPr id="4" name="Text Box 3"/>
          <p:cNvSpPr txBox="1"/>
          <p:nvPr/>
        </p:nvSpPr>
        <p:spPr>
          <a:xfrm>
            <a:off x="182880" y="5275580"/>
            <a:ext cx="8585200" cy="1188720"/>
          </a:xfrm>
          <a:prstGeom prst="rect">
            <a:avLst/>
          </a:prstGeom>
          <a:noFill/>
        </p:spPr>
        <p:txBody>
          <a:bodyPr wrap="square" rtlCol="0">
            <a:spAutoFit/>
          </a:bodyPr>
          <a:lstStyle/>
          <a:p>
            <a:pPr algn="l"/>
            <a:r>
              <a:rPr lang="en-US" sz="1200"/>
              <a:t>subject='/C=US/ST=California/L=Mountain </a:t>
            </a:r>
            <a:r>
              <a:rPr lang="x-none" altLang="en-US" sz="1200"/>
              <a:t>V</a:t>
            </a:r>
            <a:r>
              <a:rPr lang="en-US" sz="1200"/>
              <a:t>iew/O=Android/OU=Android/CN=Android/emailAddress=android@android.com'</a:t>
            </a:r>
            <a:endParaRPr lang="en-US" sz="1200"/>
          </a:p>
          <a:p>
            <a:pPr algn="l"/>
            <a:r>
              <a:rPr lang="en-US" sz="1200"/>
              <a:t>mkdir ~/.android-certs</a:t>
            </a:r>
            <a:endParaRPr lang="en-US" sz="1200"/>
          </a:p>
          <a:p>
            <a:pPr algn="l"/>
            <a:r>
              <a:rPr lang="en-US" sz="1200"/>
              <a:t>for x in releasekey platform shared media; do \</a:t>
            </a:r>
            <a:endParaRPr lang="en-US" sz="1200"/>
          </a:p>
          <a:p>
            <a:pPr algn="l"/>
            <a:r>
              <a:rPr lang="en-US" sz="1200"/>
              <a:t>    ./development/tools/make_key ~/.android-certs/$x "$subject"; \</a:t>
            </a:r>
            <a:endParaRPr lang="en-US" sz="1200"/>
          </a:p>
          <a:p>
            <a:pPr algn="l"/>
            <a:r>
              <a:rPr lang="en-US" sz="1200"/>
              <a:t>done</a:t>
            </a:r>
            <a:endParaRPr lang="en-US" sz="1200"/>
          </a:p>
          <a:p>
            <a:pPr algn="l"/>
            <a:endParaRPr lang="en-US" sz="1200"/>
          </a:p>
        </p:txBody>
      </p:sp>
      <p:sp>
        <p:nvSpPr>
          <p:cNvPr id="5" name="Text Box 4"/>
          <p:cNvSpPr txBox="1"/>
          <p:nvPr/>
        </p:nvSpPr>
        <p:spPr>
          <a:xfrm>
            <a:off x="8616315" y="4677410"/>
            <a:ext cx="3455670" cy="1188720"/>
          </a:xfrm>
          <a:prstGeom prst="rect">
            <a:avLst/>
          </a:prstGeom>
          <a:noFill/>
        </p:spPr>
        <p:txBody>
          <a:bodyPr wrap="none" rtlCol="0">
            <a:spAutoFit/>
          </a:bodyPr>
          <a:lstStyle/>
          <a:p>
            <a:pPr algn="l"/>
            <a:r>
              <a:rPr lang="en-US" sz="1200"/>
              <a:t>** Generate signed release Android image **</a:t>
            </a:r>
            <a:endParaRPr lang="en-US" sz="1200"/>
          </a:p>
          <a:p>
            <a:pPr algn="l"/>
            <a:r>
              <a:rPr lang="en-US" sz="1200"/>
              <a:t>make dist</a:t>
            </a:r>
            <a:endParaRPr lang="en-US" sz="1200"/>
          </a:p>
          <a:p>
            <a:pPr algn="l"/>
            <a:r>
              <a:rPr lang="en-US" sz="1200"/>
              <a:t>./build/tools/releasetools/sign_target_files_apks \</a:t>
            </a:r>
            <a:endParaRPr lang="en-US" sz="1200"/>
          </a:p>
          <a:p>
            <a:pPr algn="l"/>
            <a:r>
              <a:rPr lang="en-US" sz="1200"/>
              <a:t>    -o \    # explained in the next section</a:t>
            </a:r>
            <a:endParaRPr lang="en-US" sz="1200"/>
          </a:p>
          <a:p>
            <a:pPr algn="l"/>
            <a:r>
              <a:rPr lang="en-US" sz="1200"/>
              <a:t>    -d ~/.android-certs out/dist/*-target_files-*.zip \</a:t>
            </a:r>
            <a:endParaRPr lang="en-US" sz="1200"/>
          </a:p>
          <a:p>
            <a:pPr algn="l"/>
            <a:r>
              <a:rPr lang="en-US" sz="1200"/>
              <a:t>    signed-target_files.zip</a:t>
            </a:r>
            <a:endParaRPr lang="en-US" sz="12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7810"/>
            <a:ext cx="10515600" cy="474345"/>
          </a:xfrm>
        </p:spPr>
        <p:txBody>
          <a:bodyPr>
            <a:normAutofit fontScale="90000"/>
          </a:bodyPr>
          <a:lstStyle/>
          <a:p>
            <a:r>
              <a:rPr lang="x-none" altLang="en-US"/>
              <a:t>Keystores used in Android - 2</a:t>
            </a:r>
            <a:endParaRPr lang="x-none" altLang="en-US"/>
          </a:p>
        </p:txBody>
      </p:sp>
      <p:sp>
        <p:nvSpPr>
          <p:cNvPr id="3" name="Content Placeholder 2"/>
          <p:cNvSpPr>
            <a:spLocks noGrp="1"/>
          </p:cNvSpPr>
          <p:nvPr>
            <p:ph idx="1"/>
          </p:nvPr>
        </p:nvSpPr>
        <p:spPr>
          <a:xfrm>
            <a:off x="838200" y="975360"/>
            <a:ext cx="10952480" cy="4114800"/>
          </a:xfrm>
        </p:spPr>
        <p:txBody>
          <a:bodyPr>
            <a:normAutofit fontScale="92500" lnSpcReduction="10000"/>
          </a:bodyPr>
          <a:lstStyle/>
          <a:p>
            <a:pPr fontAlgn="auto">
              <a:lnSpc>
                <a:spcPct val="150000"/>
              </a:lnSpc>
            </a:pPr>
            <a:r>
              <a:rPr lang="x-none" altLang="en-US"/>
              <a:t>A signed target-files zip can be converted into a signed OTA update zip using the following procedure:</a:t>
            </a:r>
            <a:endParaRPr lang="x-none" altLang="en-US"/>
          </a:p>
          <a:p>
            <a:pPr fontAlgn="auto">
              <a:lnSpc>
                <a:spcPct val="150000"/>
              </a:lnSpc>
            </a:pPr>
            <a:r>
              <a:rPr lang="x-none" altLang="en-US"/>
              <a:t>./build/tools/releasetools/ota_from_target_files \</a:t>
            </a:r>
            <a:endParaRPr lang="x-none" altLang="en-US"/>
          </a:p>
          <a:p>
            <a:pPr fontAlgn="auto">
              <a:lnSpc>
                <a:spcPct val="150000"/>
              </a:lnSpc>
            </a:pPr>
            <a:r>
              <a:rPr lang="x-none" altLang="en-US"/>
              <a:t>    -k ~/.android-certs/releasekey \</a:t>
            </a:r>
            <a:endParaRPr lang="x-none" altLang="en-US"/>
          </a:p>
          <a:p>
            <a:pPr fontAlgn="auto">
              <a:lnSpc>
                <a:spcPct val="150000"/>
              </a:lnSpc>
            </a:pPr>
            <a:r>
              <a:rPr lang="x-none" altLang="en-US"/>
              <a:t>    signed-target_files.zip \</a:t>
            </a:r>
            <a:endParaRPr lang="x-none" altLang="en-US"/>
          </a:p>
          <a:p>
            <a:pPr fontAlgn="auto">
              <a:lnSpc>
                <a:spcPct val="150000"/>
              </a:lnSpc>
            </a:pPr>
            <a:r>
              <a:rPr lang="x-none" altLang="en-US"/>
              <a:t>    signed-ota_update.zip</a:t>
            </a:r>
            <a:endParaRPr lang="x-none"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53" y="1332793"/>
            <a:ext cx="10515600" cy="664685"/>
          </a:xfrm>
        </p:spPr>
        <p:txBody>
          <a:bodyPr>
            <a:noAutofit/>
          </a:bodyPr>
          <a:lstStyle/>
          <a:p>
            <a:r>
              <a:rPr lang="en-US" sz="2000" dirty="0" smtClean="0"/>
              <a:t>BKM to resolve Android Studio Build </a:t>
            </a:r>
            <a:r>
              <a:rPr lang="en-US" sz="2000" dirty="0"/>
              <a:t>Failures</a:t>
            </a:r>
            <a:br>
              <a:rPr lang="en-US" sz="2000" dirty="0"/>
            </a:br>
            <a:r>
              <a:rPr lang="en-US" sz="2000" dirty="0"/>
              <a:t>http://blog.csdn.net/raywang2009/article/details/46429299</a:t>
            </a:r>
            <a:br>
              <a:rPr lang="en-US" sz="2000" dirty="0"/>
            </a:br>
            <a:endParaRPr lang="en-US" sz="2000" dirty="0"/>
          </a:p>
        </p:txBody>
      </p:sp>
      <p:sp>
        <p:nvSpPr>
          <p:cNvPr id="4" name="TextBox 3"/>
          <p:cNvSpPr txBox="1"/>
          <p:nvPr/>
        </p:nvSpPr>
        <p:spPr>
          <a:xfrm flipH="1">
            <a:off x="97653" y="2370338"/>
            <a:ext cx="11967099" cy="2954655"/>
          </a:xfrm>
          <a:prstGeom prst="rect">
            <a:avLst/>
          </a:prstGeom>
          <a:noFill/>
        </p:spPr>
        <p:txBody>
          <a:bodyPr wrap="square" rtlCol="0">
            <a:spAutoFit/>
          </a:bodyPr>
          <a:lstStyle/>
          <a:p>
            <a:r>
              <a:rPr lang="en-US" sz="2400" b="1" dirty="0" smtClean="0"/>
              <a:t>BKM to gracefully disable specific hardware module in Android building</a:t>
            </a:r>
            <a:endParaRPr lang="en-US" sz="2400" b="1" dirty="0" smtClean="0"/>
          </a:p>
          <a:p>
            <a:r>
              <a:rPr lang="en-US" dirty="0" smtClean="0"/>
              <a:t>Reference: </a:t>
            </a:r>
            <a:r>
              <a:rPr lang="en-US" dirty="0" smtClean="0">
                <a:hlinkClick r:id="rId1"/>
              </a:rPr>
              <a:t>https</a:t>
            </a:r>
            <a:r>
              <a:rPr lang="en-US" dirty="0">
                <a:hlinkClick r:id="rId1"/>
              </a:rPr>
              <a:t>://groups.google.com/forum/#!</a:t>
            </a:r>
            <a:r>
              <a:rPr lang="en-US" dirty="0" smtClean="0">
                <a:hlinkClick r:id="rId1"/>
              </a:rPr>
              <a:t>topic/android-porting/tWogIKYnCrI</a:t>
            </a:r>
            <a:endParaRPr lang="en-US" dirty="0" smtClean="0"/>
          </a:p>
          <a:p>
            <a:r>
              <a:rPr lang="en-US" dirty="0"/>
              <a:t>To remove any </a:t>
            </a:r>
            <a:r>
              <a:rPr lang="en-US" dirty="0" smtClean="0"/>
              <a:t>hardware feature from Android you can remove that hardware related permission from the android.hardware.*.xml file in …/frameworks/native/data/</a:t>
            </a:r>
            <a:r>
              <a:rPr lang="en-US" dirty="0" err="1" smtClean="0"/>
              <a:t>etc</a:t>
            </a:r>
            <a:r>
              <a:rPr lang="en-US" dirty="0" smtClean="0"/>
              <a:t>/ directory. So take GPS support for example, removing &lt;feature name=“</a:t>
            </a:r>
            <a:r>
              <a:rPr lang="en-US" dirty="0" err="1" smtClean="0"/>
              <a:t>android.hardware.location.gps</a:t>
            </a:r>
            <a:r>
              <a:rPr lang="en-US" dirty="0" smtClean="0"/>
              <a:t>” /&gt; from file: …/frameworks/native/data/</a:t>
            </a:r>
            <a:r>
              <a:rPr lang="en-US" dirty="0" err="1" smtClean="0"/>
              <a:t>etc</a:t>
            </a:r>
            <a:r>
              <a:rPr lang="en-US" dirty="0" smtClean="0"/>
              <a:t>/android.hardware.location.gps.xml</a:t>
            </a:r>
            <a:endParaRPr lang="en-US" dirty="0" smtClean="0"/>
          </a:p>
          <a:p>
            <a:endParaRPr lang="en-US" dirty="0"/>
          </a:p>
          <a:p>
            <a:r>
              <a:rPr lang="en-US" dirty="0" smtClean="0"/>
              <a:t>Check the device.mk of the specific model, there exists a line as the following:</a:t>
            </a:r>
            <a:endParaRPr lang="en-US" dirty="0" smtClean="0"/>
          </a:p>
          <a:p>
            <a:r>
              <a:rPr lang="en-US" dirty="0" smtClean="0"/>
              <a:t>PRODUCT_COPY_FILES += \</a:t>
            </a:r>
            <a:endParaRPr lang="en-US" dirty="0" smtClean="0"/>
          </a:p>
          <a:p>
            <a:r>
              <a:rPr lang="en-US" dirty="0" smtClean="0"/>
              <a:t>Frameworks/native/data/</a:t>
            </a:r>
            <a:r>
              <a:rPr lang="en-US" dirty="0" err="1" smtClean="0"/>
              <a:t>etc</a:t>
            </a:r>
            <a:r>
              <a:rPr lang="en-US" dirty="0" smtClean="0"/>
              <a:t>/</a:t>
            </a:r>
            <a:r>
              <a:rPr lang="en-US" dirty="0" err="1" smtClean="0"/>
              <a:t>android.hardware.location.gps.xml:system</a:t>
            </a:r>
            <a:r>
              <a:rPr lang="en-US" dirty="0" smtClean="0"/>
              <a:t>/</a:t>
            </a:r>
            <a:r>
              <a:rPr lang="en-US" dirty="0" err="1" smtClean="0"/>
              <a:t>etc</a:t>
            </a:r>
            <a:r>
              <a:rPr lang="en-US" dirty="0" smtClean="0"/>
              <a:t>/permission/android.hardware.location.gps.xml \</a:t>
            </a:r>
            <a:endParaRPr lang="en-US" dirty="0" smtClean="0"/>
          </a:p>
          <a:p>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3479" y="474345"/>
            <a:ext cx="8025413" cy="6278642"/>
          </a:xfrm>
          <a:prstGeom prst="rect">
            <a:avLst/>
          </a:prstGeom>
        </p:spPr>
        <p:txBody>
          <a:bodyPr wrap="square">
            <a:spAutoFit/>
          </a:bodyPr>
          <a:lstStyle/>
          <a:p>
            <a:r>
              <a:rPr lang="en-US" sz="2400" b="1" dirty="0" smtClean="0"/>
              <a:t>How to pre-install APK into Android system partition</a:t>
            </a:r>
            <a:endParaRPr lang="en-US" sz="2400" b="1" dirty="0" smtClean="0"/>
          </a:p>
          <a:p>
            <a:r>
              <a:rPr lang="en-US" dirty="0" smtClean="0"/>
              <a:t>---------------------------------------------------------------------</a:t>
            </a:r>
            <a:br>
              <a:rPr lang="en-US" dirty="0"/>
            </a:br>
            <a:r>
              <a:rPr lang="en-US" dirty="0">
                <a:solidFill>
                  <a:srgbClr val="000000"/>
                </a:solidFill>
                <a:latin typeface="Times New Roman" panose="02020603050405020304" charset="0"/>
              </a:rPr>
              <a:t>Android.mk</a:t>
            </a:r>
            <a:br>
              <a:rPr lang="en-US" dirty="0">
                <a:solidFill>
                  <a:srgbClr val="000000"/>
                </a:solidFill>
                <a:latin typeface="Times New Roman" panose="02020603050405020304" charset="0"/>
              </a:rPr>
            </a:br>
            <a:r>
              <a:rPr lang="en-US" dirty="0" smtClean="0">
                <a:solidFill>
                  <a:srgbClr val="000000"/>
                </a:solidFill>
                <a:latin typeface="Times New Roman" panose="02020603050405020304" charset="0"/>
              </a:rPr>
              <a:t>--------------</a:t>
            </a:r>
            <a:br>
              <a:rPr lang="en-US" dirty="0"/>
            </a:br>
            <a:r>
              <a:rPr lang="en-US" dirty="0">
                <a:solidFill>
                  <a:srgbClr val="000000"/>
                </a:solidFill>
                <a:latin typeface="Times New Roman" panose="02020603050405020304" charset="0"/>
              </a:rPr>
              <a:t>LOCAL_PATH := $(call my-</a:t>
            </a:r>
            <a:r>
              <a:rPr lang="en-US" dirty="0" err="1">
                <a:solidFill>
                  <a:srgbClr val="000000"/>
                </a:solidFill>
                <a:latin typeface="Times New Roman" panose="02020603050405020304" charset="0"/>
              </a:rPr>
              <a:t>dir</a:t>
            </a:r>
            <a:r>
              <a:rPr lang="en-US" dirty="0">
                <a:solidFill>
                  <a:srgbClr val="000000"/>
                </a:solidFill>
                <a:latin typeface="Times New Roman" panose="02020603050405020304" charset="0"/>
              </a:rPr>
              <a:t>)</a:t>
            </a:r>
            <a:br>
              <a:rPr lang="en-US" dirty="0"/>
            </a:br>
            <a:br>
              <a:rPr lang="en-US" dirty="0"/>
            </a:br>
            <a:r>
              <a:rPr lang="en-US" dirty="0">
                <a:solidFill>
                  <a:srgbClr val="000000"/>
                </a:solidFill>
                <a:latin typeface="Times New Roman" panose="02020603050405020304" charset="0"/>
              </a:rPr>
              <a:t>include $(CLEAR_VARS)</a:t>
            </a:r>
            <a:br>
              <a:rPr lang="en-US" dirty="0"/>
            </a:br>
            <a:r>
              <a:rPr lang="en-US" dirty="0">
                <a:solidFill>
                  <a:srgbClr val="000000"/>
                </a:solidFill>
                <a:latin typeface="Times New Roman" panose="02020603050405020304" charset="0"/>
              </a:rPr>
              <a:t>LOCAL_MODULE := </a:t>
            </a:r>
            <a:r>
              <a:rPr lang="en-US" dirty="0" err="1">
                <a:solidFill>
                  <a:srgbClr val="000000"/>
                </a:solidFill>
                <a:latin typeface="Times New Roman" panose="02020603050405020304" charset="0"/>
              </a:rPr>
              <a:t>Wallpaperz</a:t>
            </a:r>
            <a:br>
              <a:rPr lang="en-US" dirty="0"/>
            </a:br>
            <a:r>
              <a:rPr lang="en-US" dirty="0">
                <a:solidFill>
                  <a:srgbClr val="000000"/>
                </a:solidFill>
                <a:latin typeface="Times New Roman" panose="02020603050405020304" charset="0"/>
              </a:rPr>
              <a:t>LOCAL_SRC_FILES := </a:t>
            </a:r>
            <a:r>
              <a:rPr lang="en-US" dirty="0" err="1">
                <a:solidFill>
                  <a:srgbClr val="000000"/>
                </a:solidFill>
                <a:latin typeface="Times New Roman" panose="02020603050405020304" charset="0"/>
              </a:rPr>
              <a:t>Wallpaperz.apk</a:t>
            </a:r>
            <a:br>
              <a:rPr lang="en-US" dirty="0"/>
            </a:br>
            <a:r>
              <a:rPr lang="en-US" dirty="0">
                <a:solidFill>
                  <a:srgbClr val="000000"/>
                </a:solidFill>
                <a:latin typeface="Times New Roman" panose="02020603050405020304" charset="0"/>
              </a:rPr>
              <a:t>LOCAL_MODULE_SUFFIX := .</a:t>
            </a:r>
            <a:r>
              <a:rPr lang="en-US" dirty="0" err="1">
                <a:solidFill>
                  <a:srgbClr val="000000"/>
                </a:solidFill>
                <a:latin typeface="Times New Roman" panose="02020603050405020304" charset="0"/>
              </a:rPr>
              <a:t>apk</a:t>
            </a:r>
            <a:br>
              <a:rPr lang="en-US" dirty="0"/>
            </a:br>
            <a:r>
              <a:rPr lang="en-US" dirty="0">
                <a:solidFill>
                  <a:srgbClr val="000000"/>
                </a:solidFill>
                <a:latin typeface="Times New Roman" panose="02020603050405020304" charset="0"/>
              </a:rPr>
              <a:t>LOCAL_MODULE_CLASS := APPS</a:t>
            </a:r>
            <a:br>
              <a:rPr lang="en-US" dirty="0"/>
            </a:br>
            <a:r>
              <a:rPr lang="en-US" dirty="0">
                <a:solidFill>
                  <a:srgbClr val="000000"/>
                </a:solidFill>
                <a:latin typeface="Times New Roman" panose="02020603050405020304" charset="0"/>
              </a:rPr>
              <a:t>LOCAL_CERTIFICATE := PRESIGNED</a:t>
            </a:r>
            <a:br>
              <a:rPr lang="en-US" dirty="0"/>
            </a:br>
            <a:r>
              <a:rPr lang="en-US" dirty="0">
                <a:solidFill>
                  <a:srgbClr val="000000"/>
                </a:solidFill>
                <a:latin typeface="Times New Roman" panose="02020603050405020304" charset="0"/>
              </a:rPr>
              <a:t>LOCAL_MODULE_PATH := $(TARGET_OUT)/app</a:t>
            </a:r>
            <a:br>
              <a:rPr lang="en-US" dirty="0"/>
            </a:br>
            <a:r>
              <a:rPr lang="en-US" dirty="0">
                <a:solidFill>
                  <a:srgbClr val="000000"/>
                </a:solidFill>
                <a:latin typeface="Times New Roman" panose="02020603050405020304" charset="0"/>
              </a:rPr>
              <a:t>include $(BUILD_PREBUILT)</a:t>
            </a:r>
            <a:br>
              <a:rPr lang="en-US" dirty="0"/>
            </a:br>
            <a:br>
              <a:rPr lang="en-US" dirty="0"/>
            </a:br>
            <a:br>
              <a:rPr lang="en-US" dirty="0"/>
            </a:br>
            <a:r>
              <a:rPr lang="en-US" dirty="0">
                <a:latin typeface="Times New Roman" panose="02020603050405020304" charset="0"/>
              </a:rPr>
              <a:t>--------------------------------------------------------</a:t>
            </a:r>
            <a:br>
              <a:rPr lang="en-US" dirty="0"/>
            </a:br>
            <a:r>
              <a:rPr lang="en-US" dirty="0">
                <a:solidFill>
                  <a:srgbClr val="000000"/>
                </a:solidFill>
                <a:latin typeface="Times New Roman" panose="02020603050405020304" charset="0"/>
              </a:rPr>
              <a:t>Then for device.mk I added the following:</a:t>
            </a:r>
            <a:br>
              <a:rPr lang="en-US" dirty="0"/>
            </a:br>
            <a:br>
              <a:rPr lang="en-US" dirty="0"/>
            </a:br>
            <a:br>
              <a:rPr lang="en-US" dirty="0"/>
            </a:br>
            <a:r>
              <a:rPr lang="en-US" dirty="0">
                <a:solidFill>
                  <a:srgbClr val="000000"/>
                </a:solidFill>
                <a:latin typeface="Times New Roman" panose="02020603050405020304" charset="0"/>
              </a:rPr>
              <a:t>PRODUCT_PACKAGES += \</a:t>
            </a:r>
            <a:br>
              <a:rPr lang="en-US" dirty="0"/>
            </a:br>
            <a:r>
              <a:rPr lang="en-US" dirty="0" err="1">
                <a:solidFill>
                  <a:srgbClr val="000000"/>
                </a:solidFill>
                <a:latin typeface="Times New Roman" panose="02020603050405020304" charset="0"/>
              </a:rPr>
              <a:t>Wallpaperz</a:t>
            </a:r>
            <a:endParaRPr lang="en-US" dirty="0">
              <a:effectLs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10515600" cy="655807"/>
          </a:xfrm>
        </p:spPr>
        <p:txBody>
          <a:bodyPr>
            <a:normAutofit fontScale="90000"/>
          </a:bodyPr>
          <a:lstStyle/>
          <a:p>
            <a:r>
              <a:rPr lang="en-US" sz="3600" dirty="0" smtClean="0"/>
              <a:t>OpenCL</a:t>
            </a:r>
            <a:r>
              <a:rPr lang="zh-CN" altLang="en-US" sz="3600" dirty="0" smtClean="0"/>
              <a:t>开发</a:t>
            </a:r>
            <a:br>
              <a:rPr lang="zh-CN" altLang="en-US" dirty="0" smtClean="0"/>
            </a:br>
            <a:r>
              <a:rPr lang="zh-CN" altLang="en-US" sz="2400" dirty="0" smtClean="0"/>
              <a:t>http://blog.csdn.net/leonwei/article/details/8880012</a:t>
            </a:r>
            <a:endParaRPr lang="zh-CN" altLang="en-US" sz="2400" dirty="0" smtClean="0"/>
          </a:p>
        </p:txBody>
      </p:sp>
      <p:sp>
        <p:nvSpPr>
          <p:cNvPr id="4" name="Rectangle 3"/>
          <p:cNvSpPr/>
          <p:nvPr/>
        </p:nvSpPr>
        <p:spPr>
          <a:xfrm>
            <a:off x="253013" y="1145921"/>
            <a:ext cx="2428870" cy="369332"/>
          </a:xfrm>
          <a:prstGeom prst="rect">
            <a:avLst/>
          </a:prstGeom>
        </p:spPr>
        <p:txBody>
          <a:bodyPr wrap="none">
            <a:spAutoFit/>
          </a:bodyPr>
          <a:lstStyle/>
          <a:p>
            <a:r>
              <a:rPr lang="en-US" dirty="0">
                <a:solidFill>
                  <a:srgbClr val="000000"/>
                </a:solidFill>
                <a:latin typeface="Arial" panose="020B0604020202020204" pitchFamily="34" charset="0"/>
              </a:rPr>
              <a:t>OpenCL</a:t>
            </a:r>
            <a:r>
              <a:rPr lang="zh-CN" altLang="en-US" dirty="0">
                <a:solidFill>
                  <a:srgbClr val="000000"/>
                </a:solidFill>
                <a:latin typeface="Arial" panose="020B0604020202020204" pitchFamily="34" charset="0"/>
              </a:rPr>
              <a:t>硬件层的抽象</a:t>
            </a:r>
            <a:endParaRPr lang="en-US" dirty="0"/>
          </a:p>
        </p:txBody>
      </p:sp>
      <p:pic>
        <p:nvPicPr>
          <p:cNvPr id="2050" name="Picture 2" descr="http://img.blog.csdn.net/2013050315071360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12854" y="1376494"/>
            <a:ext cx="4366366" cy="328428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11738" y="1669489"/>
            <a:ext cx="7076656" cy="1755140"/>
          </a:xfrm>
          <a:prstGeom prst="rect">
            <a:avLst/>
          </a:prstGeom>
        </p:spPr>
        <p:txBody>
          <a:bodyPr wrap="square">
            <a:spAutoFit/>
          </a:bodyPr>
          <a:lstStyle/>
          <a:p>
            <a:r>
              <a:rPr lang="zh-CN" altLang="en-US" dirty="0" smtClean="0">
                <a:solidFill>
                  <a:srgbClr val="000000"/>
                </a:solidFill>
                <a:latin typeface="Arial" panose="020B0604020202020204" pitchFamily="34" charset="0"/>
              </a:rPr>
              <a:t>它</a:t>
            </a:r>
            <a:r>
              <a:rPr lang="zh-CN" altLang="en-US" dirty="0">
                <a:solidFill>
                  <a:srgbClr val="000000"/>
                </a:solidFill>
                <a:latin typeface="Arial" panose="020B0604020202020204" pitchFamily="34" charset="0"/>
              </a:rPr>
              <a:t>是一个</a:t>
            </a:r>
            <a:r>
              <a:rPr lang="en-US" dirty="0">
                <a:solidFill>
                  <a:srgbClr val="000000"/>
                </a:solidFill>
                <a:latin typeface="Arial" panose="020B0604020202020204" pitchFamily="34" charset="0"/>
              </a:rPr>
              <a:t>Host（</a:t>
            </a:r>
            <a:r>
              <a:rPr lang="zh-CN" altLang="en-US" dirty="0">
                <a:solidFill>
                  <a:srgbClr val="000000"/>
                </a:solidFill>
                <a:latin typeface="Arial" panose="020B0604020202020204" pitchFamily="34" charset="0"/>
              </a:rPr>
              <a:t>控制处理单元，通常由一个</a:t>
            </a:r>
            <a:r>
              <a:rPr lang="en-US" dirty="0">
                <a:solidFill>
                  <a:srgbClr val="000000"/>
                </a:solidFill>
                <a:latin typeface="Arial" panose="020B0604020202020204" pitchFamily="34" charset="0"/>
              </a:rPr>
              <a:t>CPU</a:t>
            </a:r>
            <a:r>
              <a:rPr lang="zh-CN" altLang="en-US" dirty="0">
                <a:solidFill>
                  <a:srgbClr val="000000"/>
                </a:solidFill>
                <a:latin typeface="Arial" panose="020B0604020202020204" pitchFamily="34" charset="0"/>
              </a:rPr>
              <a:t>担任）和一堆</a:t>
            </a:r>
            <a:r>
              <a:rPr lang="en-US" dirty="0">
                <a:solidFill>
                  <a:srgbClr val="000000"/>
                </a:solidFill>
                <a:latin typeface="Arial" panose="020B0604020202020204" pitchFamily="34" charset="0"/>
              </a:rPr>
              <a:t>Computer Device（</a:t>
            </a:r>
            <a:r>
              <a:rPr lang="zh-CN" altLang="en-US" dirty="0">
                <a:solidFill>
                  <a:srgbClr val="000000"/>
                </a:solidFill>
                <a:latin typeface="Arial" panose="020B0604020202020204" pitchFamily="34" charset="0"/>
              </a:rPr>
              <a:t>计算处理单元，通常由一些</a:t>
            </a:r>
            <a:r>
              <a:rPr lang="en-US" dirty="0">
                <a:solidFill>
                  <a:srgbClr val="000000"/>
                </a:solidFill>
                <a:latin typeface="Arial" panose="020B0604020202020204" pitchFamily="34" charset="0"/>
              </a:rPr>
              <a:t>GPU、CPU</a:t>
            </a:r>
            <a:r>
              <a:rPr lang="zh-CN" altLang="en-US" dirty="0">
                <a:solidFill>
                  <a:srgbClr val="000000"/>
                </a:solidFill>
                <a:latin typeface="Arial" panose="020B0604020202020204" pitchFamily="34" charset="0"/>
              </a:rPr>
              <a:t>其他支持的芯片担任），其中</a:t>
            </a:r>
            <a:r>
              <a:rPr lang="en-US" dirty="0">
                <a:solidFill>
                  <a:srgbClr val="000000"/>
                </a:solidFill>
                <a:latin typeface="Arial" panose="020B0604020202020204" pitchFamily="34" charset="0"/>
              </a:rPr>
              <a:t>Compute Device</a:t>
            </a:r>
            <a:r>
              <a:rPr lang="zh-CN" altLang="en-US" dirty="0">
                <a:solidFill>
                  <a:srgbClr val="000000"/>
                </a:solidFill>
                <a:latin typeface="Arial" panose="020B0604020202020204" pitchFamily="34" charset="0"/>
              </a:rPr>
              <a:t>切分成很多</a:t>
            </a:r>
            <a:r>
              <a:rPr lang="en-US" dirty="0">
                <a:solidFill>
                  <a:srgbClr val="000000"/>
                </a:solidFill>
                <a:latin typeface="Arial" panose="020B0604020202020204" pitchFamily="34" charset="0"/>
              </a:rPr>
              <a:t>Processing </a:t>
            </a:r>
            <a:r>
              <a:rPr lang="en-US" dirty="0" smtClean="0">
                <a:solidFill>
                  <a:srgbClr val="000000"/>
                </a:solidFill>
                <a:latin typeface="Arial" panose="020B0604020202020204" pitchFamily="34" charset="0"/>
              </a:rPr>
              <a:t>Element</a:t>
            </a:r>
            <a:r>
              <a:rPr lang="zh-CN" altLang="en-US" dirty="0" smtClean="0">
                <a:solidFill>
                  <a:srgbClr val="000000"/>
                </a:solidFill>
                <a:latin typeface="Arial" panose="020B0604020202020204" pitchFamily="34" charset="0"/>
              </a:rPr>
              <a:t>，</a:t>
            </a:r>
            <a:r>
              <a:rPr lang="zh-CN" altLang="en-US" dirty="0">
                <a:solidFill>
                  <a:srgbClr val="000000"/>
                </a:solidFill>
                <a:latin typeface="Arial" panose="020B0604020202020204" pitchFamily="34" charset="0"/>
              </a:rPr>
              <a:t>其中很多个</a:t>
            </a:r>
            <a:r>
              <a:rPr lang="en-US" dirty="0">
                <a:solidFill>
                  <a:srgbClr val="000000"/>
                </a:solidFill>
                <a:latin typeface="Arial" panose="020B0604020202020204" pitchFamily="34" charset="0"/>
              </a:rPr>
              <a:t>Processing Element</a:t>
            </a:r>
            <a:r>
              <a:rPr lang="zh-CN" altLang="en-US" dirty="0">
                <a:solidFill>
                  <a:srgbClr val="000000"/>
                </a:solidFill>
                <a:latin typeface="Arial" panose="020B0604020202020204" pitchFamily="34" charset="0"/>
              </a:rPr>
              <a:t>可以组成组为一个</a:t>
            </a:r>
            <a:r>
              <a:rPr lang="en-US" dirty="0">
                <a:solidFill>
                  <a:srgbClr val="000000"/>
                </a:solidFill>
                <a:latin typeface="Arial" panose="020B0604020202020204" pitchFamily="34" charset="0"/>
              </a:rPr>
              <a:t>Computer Unit，</a:t>
            </a:r>
            <a:r>
              <a:rPr lang="zh-CN" altLang="en-US" dirty="0">
                <a:solidFill>
                  <a:srgbClr val="000000"/>
                </a:solidFill>
                <a:latin typeface="Arial" panose="020B0604020202020204" pitchFamily="34" charset="0"/>
              </a:rPr>
              <a:t>一个</a:t>
            </a:r>
            <a:r>
              <a:rPr lang="en-US" dirty="0">
                <a:solidFill>
                  <a:srgbClr val="000000"/>
                </a:solidFill>
                <a:latin typeface="Arial" panose="020B0604020202020204" pitchFamily="34" charset="0"/>
              </a:rPr>
              <a:t>Unit</a:t>
            </a:r>
            <a:r>
              <a:rPr lang="zh-CN" altLang="en-US" dirty="0">
                <a:solidFill>
                  <a:srgbClr val="000000"/>
                </a:solidFill>
                <a:latin typeface="Arial" panose="020B0604020202020204" pitchFamily="34" charset="0"/>
              </a:rPr>
              <a:t>内的</a:t>
            </a:r>
            <a:r>
              <a:rPr lang="en-US" dirty="0">
                <a:solidFill>
                  <a:srgbClr val="000000"/>
                </a:solidFill>
                <a:latin typeface="Arial" panose="020B0604020202020204" pitchFamily="34" charset="0"/>
              </a:rPr>
              <a:t>element</a:t>
            </a:r>
            <a:r>
              <a:rPr lang="zh-CN" altLang="en-US" dirty="0">
                <a:solidFill>
                  <a:srgbClr val="000000"/>
                </a:solidFill>
                <a:latin typeface="Arial" panose="020B0604020202020204" pitchFamily="34" charset="0"/>
              </a:rPr>
              <a:t>之间可以方便的共享</a:t>
            </a:r>
            <a:r>
              <a:rPr lang="en-US" dirty="0">
                <a:solidFill>
                  <a:srgbClr val="000000"/>
                </a:solidFill>
                <a:latin typeface="Arial" panose="020B0604020202020204" pitchFamily="34" charset="0"/>
              </a:rPr>
              <a:t>memory，</a:t>
            </a:r>
            <a:r>
              <a:rPr lang="zh-CN" altLang="en-US" dirty="0">
                <a:solidFill>
                  <a:srgbClr val="000000"/>
                </a:solidFill>
                <a:latin typeface="Arial" panose="020B0604020202020204" pitchFamily="34" charset="0"/>
              </a:rPr>
              <a:t>也只有一个</a:t>
            </a:r>
            <a:r>
              <a:rPr lang="en-US" dirty="0">
                <a:solidFill>
                  <a:srgbClr val="000000"/>
                </a:solidFill>
                <a:latin typeface="Arial" panose="020B0604020202020204" pitchFamily="34" charset="0"/>
              </a:rPr>
              <a:t>Unit</a:t>
            </a:r>
            <a:r>
              <a:rPr lang="zh-CN" altLang="en-US" dirty="0">
                <a:solidFill>
                  <a:srgbClr val="000000"/>
                </a:solidFill>
                <a:latin typeface="Arial" panose="020B0604020202020204" pitchFamily="34" charset="0"/>
              </a:rPr>
              <a:t>内的</a:t>
            </a:r>
            <a:r>
              <a:rPr lang="en-US" dirty="0">
                <a:solidFill>
                  <a:srgbClr val="000000"/>
                </a:solidFill>
                <a:latin typeface="Arial" panose="020B0604020202020204" pitchFamily="34" charset="0"/>
              </a:rPr>
              <a:t>element</a:t>
            </a:r>
            <a:r>
              <a:rPr lang="zh-CN" altLang="en-US" dirty="0">
                <a:solidFill>
                  <a:srgbClr val="000000"/>
                </a:solidFill>
                <a:latin typeface="Arial" panose="020B0604020202020204" pitchFamily="34" charset="0"/>
              </a:rPr>
              <a:t>可以实现同步等操作。</a:t>
            </a:r>
            <a:endParaRPr lang="en-US" dirty="0"/>
          </a:p>
        </p:txBody>
      </p:sp>
      <p:pic>
        <p:nvPicPr>
          <p:cNvPr id="2052" name="Picture 4" descr="http://img.blog.csdn.net/201305031522416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198" y="3766295"/>
            <a:ext cx="4893846" cy="286912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549265" y="5660390"/>
            <a:ext cx="6462395" cy="932180"/>
          </a:xfrm>
          <a:prstGeom prst="rect">
            <a:avLst/>
          </a:prstGeom>
        </p:spPr>
        <p:txBody>
          <a:bodyPr wrap="square">
            <a:spAutoFit/>
          </a:bodyPr>
          <a:lstStyle/>
          <a:p>
            <a:r>
              <a:rPr lang="zh-CN" altLang="en-US" dirty="0">
                <a:solidFill>
                  <a:srgbClr val="000000"/>
                </a:solidFill>
                <a:latin typeface="Arial" panose="020B0604020202020204" pitchFamily="34" charset="0"/>
              </a:rPr>
              <a:t>这是一个高效优雅的内存组织方式。数据可以沿着</a:t>
            </a:r>
            <a:r>
              <a:rPr lang="en-US" altLang="zh-CN" dirty="0">
                <a:solidFill>
                  <a:srgbClr val="000000"/>
                </a:solidFill>
                <a:latin typeface="Arial" panose="020B0604020202020204" pitchFamily="34" charset="0"/>
              </a:rPr>
              <a:t>Host-》</a:t>
            </a:r>
            <a:r>
              <a:rPr lang="en-US" altLang="zh-CN" dirty="0" err="1">
                <a:solidFill>
                  <a:srgbClr val="000000"/>
                </a:solidFill>
                <a:latin typeface="Arial" panose="020B0604020202020204" pitchFamily="34" charset="0"/>
              </a:rPr>
              <a:t>gloabal</a:t>
            </a:r>
            <a:r>
              <a:rPr lang="en-US" altLang="zh-CN" dirty="0">
                <a:solidFill>
                  <a:srgbClr val="000000"/>
                </a:solidFill>
                <a:latin typeface="Arial" panose="020B0604020202020204" pitchFamily="34" charset="0"/>
              </a:rPr>
              <a:t>-》local-》private</a:t>
            </a:r>
            <a:r>
              <a:rPr lang="zh-CN" altLang="en-US" dirty="0">
                <a:solidFill>
                  <a:srgbClr val="000000"/>
                </a:solidFill>
                <a:latin typeface="Arial" panose="020B0604020202020204" pitchFamily="34" charset="0"/>
              </a:rPr>
              <a:t>的通道流动（这其中可能跨越了很多个硬件）。</a:t>
            </a:r>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規劃你的應用程</a:t>
            </a:r>
            <a:r>
              <a:rPr lang="zh-TW" altLang="en-US" b="1" dirty="0" smtClean="0"/>
              <a:t>式</a:t>
            </a:r>
            <a:endParaRPr lang="en-US" dirty="0"/>
          </a:p>
        </p:txBody>
      </p:sp>
      <p:pic>
        <p:nvPicPr>
          <p:cNvPr id="6146" name="Picture 2" descr="AndroidTutorial5_01_04_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1458176"/>
            <a:ext cx="2857500" cy="187642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AndroidTutorial5_01_04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3431" y="1458176"/>
            <a:ext cx="4406998" cy="17375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973431" y="3334601"/>
            <a:ext cx="4246742" cy="646331"/>
          </a:xfrm>
          <a:prstGeom prst="rect">
            <a:avLst/>
          </a:prstGeom>
          <a:noFill/>
        </p:spPr>
        <p:txBody>
          <a:bodyPr wrap="square" rtlCol="0">
            <a:spAutoFit/>
          </a:bodyPr>
          <a:lstStyle/>
          <a:p>
            <a:r>
              <a:rPr lang="zh-TW" altLang="en-US" dirty="0"/>
              <a:t>由左到右依照順序是「觸控」、「快速觸控兩次」、「長按」和「觸控後滑動」</a:t>
            </a:r>
            <a:endParaRPr lang="en-US" dirty="0"/>
          </a:p>
        </p:txBody>
      </p:sp>
      <p:pic>
        <p:nvPicPr>
          <p:cNvPr id="6150" name="Picture 6" descr="AndroidTutorial5_01_04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890" y="4183017"/>
            <a:ext cx="2857500" cy="2486026"/>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AndroidTutorial5_01_04_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3431" y="4183017"/>
            <a:ext cx="4406998" cy="24860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766928" y="1465856"/>
            <a:ext cx="3205113" cy="2031325"/>
          </a:xfrm>
          <a:prstGeom prst="rect">
            <a:avLst/>
          </a:prstGeom>
          <a:noFill/>
        </p:spPr>
        <p:txBody>
          <a:bodyPr wrap="square" rtlCol="0">
            <a:spAutoFit/>
          </a:bodyPr>
          <a:lstStyle/>
          <a:p>
            <a:r>
              <a:rPr lang="en-US" dirty="0" smtClean="0"/>
              <a:t>References:</a:t>
            </a:r>
            <a:endParaRPr lang="en-US" dirty="0" smtClean="0"/>
          </a:p>
          <a:p>
            <a:r>
              <a:rPr lang="en-US" dirty="0">
                <a:hlinkClick r:id="rId5"/>
              </a:rPr>
              <a:t>http://www.smashingmagazine.com/tag/icons</a:t>
            </a:r>
            <a:r>
              <a:rPr lang="en-US" dirty="0" smtClean="0">
                <a:hlinkClick r:id="rId5"/>
              </a:rPr>
              <a:t>/</a:t>
            </a:r>
            <a:endParaRPr lang="en-US" dirty="0" smtClean="0"/>
          </a:p>
          <a:p>
            <a:r>
              <a:rPr lang="en-US" dirty="0">
                <a:hlinkClick r:id="rId6"/>
              </a:rPr>
              <a:t>https://</a:t>
            </a:r>
            <a:r>
              <a:rPr lang="en-US" dirty="0" smtClean="0">
                <a:hlinkClick r:id="rId6"/>
              </a:rPr>
              <a:t>developer.android.com/design/style/color.html</a:t>
            </a:r>
            <a:endParaRPr lang="en-US" dirty="0" smtClean="0"/>
          </a:p>
          <a:p>
            <a:r>
              <a:rPr lang="en-US" dirty="0">
                <a:hlinkClick r:id="rId7"/>
              </a:rPr>
              <a:t>https://kuler.adobe.com/create/color-wheel/</a:t>
            </a:r>
            <a:endParaRPr 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672"/>
            <a:ext cx="10515600" cy="629174"/>
          </a:xfrm>
        </p:spPr>
        <p:txBody>
          <a:bodyPr>
            <a:normAutofit fontScale="90000"/>
          </a:bodyPr>
          <a:lstStyle/>
          <a:p>
            <a:r>
              <a:rPr lang="en-US" b="1" dirty="0"/>
              <a:t>Android</a:t>
            </a:r>
            <a:r>
              <a:rPr lang="zh-CN" altLang="en-US" b="1" dirty="0"/>
              <a:t>應用程式資源介</a:t>
            </a:r>
            <a:r>
              <a:rPr lang="zh-CN" altLang="en-US" b="1" dirty="0" smtClean="0"/>
              <a:t>紹</a:t>
            </a:r>
            <a:endParaRPr lang="en-US" dirty="0"/>
          </a:p>
        </p:txBody>
      </p:sp>
      <p:sp>
        <p:nvSpPr>
          <p:cNvPr id="3" name="Rectangle 1"/>
          <p:cNvSpPr>
            <a:spLocks noChangeArrowheads="1"/>
          </p:cNvSpPr>
          <p:nvPr/>
        </p:nvSpPr>
        <p:spPr bwMode="auto">
          <a:xfrm>
            <a:off x="369455" y="961289"/>
            <a:ext cx="5800525" cy="523220"/>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0" i="0" u="none" strike="noStrike" cap="none" normalizeH="0" baseline="0" dirty="0" err="1" smtClean="0">
                <a:ln>
                  <a:noFill/>
                </a:ln>
                <a:solidFill>
                  <a:srgbClr val="242729"/>
                </a:solidFill>
                <a:effectLst/>
                <a:latin typeface="Arial" panose="020B0604020202020204" pitchFamily="34" charset="0"/>
                <a:cs typeface="Arial" panose="020B0604020202020204" pitchFamily="34" charset="0"/>
              </a:rPr>
              <a:t>compileSdkVersion</a:t>
            </a:r>
            <a:endParaRPr kumimoji="0" lang="en-US" altLang="en-US" sz="12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The </a:t>
            </a:r>
            <a:r>
              <a:rPr kumimoji="0" lang="en-US" altLang="en-US" sz="900" b="0" i="0" u="none" strike="noStrike" cap="none" normalizeH="0" baseline="0" dirty="0" err="1" smtClean="0">
                <a:ln>
                  <a:noFill/>
                </a:ln>
                <a:solidFill>
                  <a:srgbClr val="242729"/>
                </a:solidFill>
                <a:effectLst/>
                <a:latin typeface="Consolas" panose="020B0609020204030204" pitchFamily="49" charset="0"/>
                <a:cs typeface="Arial" panose="020B0604020202020204" pitchFamily="34" charset="0"/>
              </a:rPr>
              <a:t>compileSdkVersion</a:t>
            </a:r>
            <a:r>
              <a:rPr kumimoji="0" lang="en-US" altLang="en-US"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 is the version of the API the app is compiled against.</a:t>
            </a:r>
            <a:endParaRPr kumimoji="0" lang="en-US" altLang="en-US"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3"/>
          <p:cNvSpPr>
            <a:spLocks noChangeArrowheads="1"/>
          </p:cNvSpPr>
          <p:nvPr/>
        </p:nvSpPr>
        <p:spPr bwMode="auto">
          <a:xfrm>
            <a:off x="369455" y="1803515"/>
            <a:ext cx="5800526" cy="6924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targetSdkVersion</a:t>
            </a:r>
            <a:endParaRPr kumimoji="0" lang="en-US" altLang="en-US" sz="1200" b="0" i="0" u="none" strike="noStrike" cap="none" normalizeH="0" baseline="0" smtClean="0">
              <a:ln>
                <a:noFill/>
              </a:ln>
              <a:solidFill>
                <a:srgbClr val="242729"/>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The </a:t>
            </a:r>
            <a:r>
              <a:rPr kumimoji="0" lang="en-US" altLang="en-US" sz="900" b="0" i="0" u="none" strike="noStrike" cap="none" normalizeH="0" baseline="0" smtClean="0">
                <a:ln>
                  <a:noFill/>
                </a:ln>
                <a:solidFill>
                  <a:srgbClr val="242729"/>
                </a:solidFill>
                <a:effectLst/>
                <a:latin typeface="Consolas" panose="020B0609020204030204" pitchFamily="49" charset="0"/>
                <a:cs typeface="Arial" panose="020B0604020202020204" pitchFamily="34" charset="0"/>
              </a:rPr>
              <a:t>targetSdkVersion</a:t>
            </a:r>
            <a:r>
              <a:rPr kumimoji="0" lang="en-US" altLang="en-US"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has nothing to do with how your app is compiled or what APIs you can utilize. The </a:t>
            </a:r>
            <a:r>
              <a:rPr kumimoji="0" lang="en-US" altLang="en-US" sz="900" b="0" i="0" u="none" strike="noStrike" cap="none" normalizeH="0" baseline="0" smtClean="0">
                <a:ln>
                  <a:noFill/>
                </a:ln>
                <a:solidFill>
                  <a:srgbClr val="242729"/>
                </a:solidFill>
                <a:effectLst/>
                <a:latin typeface="Consolas" panose="020B0609020204030204" pitchFamily="49" charset="0"/>
                <a:cs typeface="Arial" panose="020B0604020202020204" pitchFamily="34" charset="0"/>
              </a:rPr>
              <a:t>targetSdkVersion</a:t>
            </a:r>
            <a:r>
              <a:rPr kumimoji="0" lang="en-US" altLang="en-US"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is supposed to indicate that you have tested your app on (presumably up to and including) the version you specify.</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48304"/>
            <a:ext cx="10515600" cy="1325563"/>
          </a:xfrm>
        </p:spPr>
        <p:txBody>
          <a:bodyPr/>
          <a:lstStyle/>
          <a:p>
            <a:r>
              <a:rPr lang="zh-CN" altLang="en-US" b="1" dirty="0"/>
              <a:t>一般資</a:t>
            </a:r>
            <a:r>
              <a:rPr lang="zh-CN" altLang="en-US" b="1" dirty="0" smtClean="0"/>
              <a:t>源</a:t>
            </a:r>
            <a:endParaRPr lang="zh-TW" altLang="en-US" b="1" dirty="0"/>
          </a:p>
        </p:txBody>
      </p:sp>
      <p:sp>
        <p:nvSpPr>
          <p:cNvPr id="3" name="Content Placeholder 2"/>
          <p:cNvSpPr>
            <a:spLocks noGrp="1"/>
          </p:cNvSpPr>
          <p:nvPr>
            <p:ph idx="1"/>
          </p:nvPr>
        </p:nvSpPr>
        <p:spPr>
          <a:xfrm>
            <a:off x="838200" y="1310326"/>
            <a:ext cx="10515600" cy="3007150"/>
          </a:xfrm>
        </p:spPr>
        <p:txBody>
          <a:bodyPr>
            <a:normAutofit fontScale="70000" lnSpcReduction="20000"/>
          </a:bodyPr>
          <a:lstStyle/>
          <a:p>
            <a:r>
              <a:rPr lang="en-US" altLang="zh-TW" dirty="0"/>
              <a:t>Android</a:t>
            </a:r>
            <a:r>
              <a:rPr lang="zh-TW" altLang="en-US" dirty="0"/>
              <a:t>把應用程式比較常用的一般資源放在「</a:t>
            </a:r>
            <a:r>
              <a:rPr lang="en-US" altLang="zh-TW" dirty="0"/>
              <a:t>res/values</a:t>
            </a:r>
            <a:r>
              <a:rPr lang="zh-TW" altLang="en-US" dirty="0"/>
              <a:t>」目錄，這個目錄可以建立需要的</a:t>
            </a:r>
            <a:r>
              <a:rPr lang="en-US" altLang="zh-TW" dirty="0"/>
              <a:t>XML</a:t>
            </a:r>
            <a:r>
              <a:rPr lang="zh-TW" altLang="en-US" dirty="0"/>
              <a:t>格式檔案，在檔案中使用規定的標籤建立需要的資源，包含文字、顏色、尺寸、陣列和樣式資源</a:t>
            </a:r>
            <a:r>
              <a:rPr lang="zh-TW" altLang="en-US" dirty="0" smtClean="0"/>
              <a:t>。</a:t>
            </a:r>
            <a:endParaRPr lang="en-US" altLang="zh-TW" dirty="0" smtClean="0"/>
          </a:p>
          <a:p>
            <a:r>
              <a:rPr lang="en-US" dirty="0"/>
              <a:t>res/values</a:t>
            </a:r>
            <a:r>
              <a:rPr lang="zh-CN" altLang="en-US" dirty="0"/>
              <a:t>目錄建立這些檔案儲存不同種類的一般資源：</a:t>
            </a:r>
            <a:endParaRPr lang="zh-CN" altLang="en-US" dirty="0"/>
          </a:p>
          <a:p>
            <a:pPr lvl="1"/>
            <a:r>
              <a:rPr lang="en-US" dirty="0"/>
              <a:t>strings.xml – </a:t>
            </a:r>
            <a:r>
              <a:rPr lang="zh-CN" altLang="en-US" dirty="0"/>
              <a:t>文字資源。</a:t>
            </a:r>
            <a:endParaRPr lang="zh-CN" altLang="en-US" dirty="0"/>
          </a:p>
          <a:p>
            <a:pPr lvl="1"/>
            <a:r>
              <a:rPr lang="en-US" dirty="0"/>
              <a:t>colors.xml – </a:t>
            </a:r>
            <a:r>
              <a:rPr lang="zh-CN" altLang="en-US" dirty="0"/>
              <a:t>顏色資源。</a:t>
            </a:r>
            <a:endParaRPr lang="zh-CN" altLang="en-US" dirty="0"/>
          </a:p>
          <a:p>
            <a:pPr lvl="1"/>
            <a:r>
              <a:rPr lang="en-US" dirty="0"/>
              <a:t>dimens.xml – </a:t>
            </a:r>
            <a:r>
              <a:rPr lang="zh-CN" altLang="en-US" dirty="0"/>
              <a:t>尺寸資源。</a:t>
            </a:r>
            <a:endParaRPr lang="zh-CN" altLang="en-US" dirty="0"/>
          </a:p>
          <a:p>
            <a:pPr lvl="1"/>
            <a:r>
              <a:rPr lang="en-US" dirty="0"/>
              <a:t>arrays.xml – </a:t>
            </a:r>
            <a:r>
              <a:rPr lang="zh-CN" altLang="en-US" dirty="0"/>
              <a:t>陣列資源。</a:t>
            </a:r>
            <a:endParaRPr lang="zh-CN" altLang="en-US" dirty="0"/>
          </a:p>
          <a:p>
            <a:pPr lvl="1"/>
            <a:r>
              <a:rPr lang="en-US" dirty="0"/>
              <a:t>styles.xml – </a:t>
            </a:r>
            <a:r>
              <a:rPr lang="zh-CN" altLang="en-US" dirty="0"/>
              <a:t>樣式資源</a:t>
            </a:r>
            <a:r>
              <a:rPr lang="zh-CN" altLang="en-US" dirty="0" smtClean="0"/>
              <a:t>。</a:t>
            </a:r>
            <a:endParaRPr lang="en-US" altLang="zh-CN" dirty="0" smtClean="0"/>
          </a:p>
          <a:p>
            <a:r>
              <a:rPr lang="zh-TW" altLang="en-US" dirty="0"/>
              <a:t>在「</a:t>
            </a:r>
            <a:r>
              <a:rPr lang="en-US" altLang="zh-TW" dirty="0"/>
              <a:t>res/values</a:t>
            </a:r>
            <a:r>
              <a:rPr lang="zh-TW" altLang="en-US" dirty="0"/>
              <a:t>」目錄的</a:t>
            </a:r>
            <a:r>
              <a:rPr lang="en-US" altLang="zh-TW" dirty="0"/>
              <a:t>XML</a:t>
            </a:r>
            <a:r>
              <a:rPr lang="zh-TW" altLang="en-US" dirty="0"/>
              <a:t>檔案，使用規定的格式建立一般資源，最外層使用「</a:t>
            </a:r>
            <a:r>
              <a:rPr lang="en-US" altLang="zh-TW" dirty="0"/>
              <a:t>resources</a:t>
            </a:r>
            <a:r>
              <a:rPr lang="zh-TW" altLang="en-US" dirty="0"/>
              <a:t>」標籤，裡面包含一般資源的標</a:t>
            </a:r>
            <a:r>
              <a:rPr lang="zh-TW" altLang="en-US" dirty="0" smtClean="0"/>
              <a:t>籤</a:t>
            </a:r>
            <a:r>
              <a:rPr lang="en-US" altLang="zh-TW" dirty="0" smtClean="0"/>
              <a:t>, For example,</a:t>
            </a:r>
            <a:endParaRPr lang="zh-CN" altLang="en-US" dirty="0"/>
          </a:p>
          <a:p>
            <a:endParaRPr lang="en-US" dirty="0"/>
          </a:p>
        </p:txBody>
      </p:sp>
      <p:sp>
        <p:nvSpPr>
          <p:cNvPr id="5" name="Rectangle 2"/>
          <p:cNvSpPr>
            <a:spLocks noChangeArrowheads="1"/>
          </p:cNvSpPr>
          <p:nvPr/>
        </p:nvSpPr>
        <p:spPr bwMode="auto">
          <a:xfrm>
            <a:off x="838200" y="4852822"/>
            <a:ext cx="5289223"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文字資源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&lt;color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顏色資源名稱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顏色資源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&lt;/color&gt;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尺寸資源名稱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尺寸資源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 name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一般陣列資源名稱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&lt;/array&gt;</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000000"/>
                </a:solidFill>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TextBox 5"/>
          <p:cNvSpPr txBox="1"/>
          <p:nvPr/>
        </p:nvSpPr>
        <p:spPr>
          <a:xfrm>
            <a:off x="4553146" y="4600280"/>
            <a:ext cx="7541444" cy="923330"/>
          </a:xfrm>
          <a:prstGeom prst="rect">
            <a:avLst/>
          </a:prstGeom>
          <a:noFill/>
        </p:spPr>
        <p:txBody>
          <a:bodyPr wrap="square" rtlCol="0">
            <a:spAutoFit/>
          </a:bodyPr>
          <a:lstStyle/>
          <a:p>
            <a:r>
              <a:rPr lang="zh-TW" altLang="en-US" b="1" dirty="0"/>
              <a:t>建立文字資</a:t>
            </a:r>
            <a:r>
              <a:rPr lang="zh-TW" altLang="en-US" b="1" dirty="0" smtClean="0"/>
              <a:t>源</a:t>
            </a:r>
            <a:r>
              <a:rPr lang="en-US" altLang="zh-TW" b="1" dirty="0" smtClean="0"/>
              <a:t>: &lt;string name=“</a:t>
            </a:r>
            <a:r>
              <a:rPr lang="en-US" altLang="zh-TW" b="1" dirty="0" err="1" smtClean="0"/>
              <a:t>app_name</a:t>
            </a:r>
            <a:r>
              <a:rPr lang="en-US" altLang="zh-TW" b="1" dirty="0" smtClean="0"/>
              <a:t>”&gt;My Example&lt;/string&gt;</a:t>
            </a:r>
            <a:endParaRPr lang="en-US" altLang="zh-TW" b="1" dirty="0" smtClean="0"/>
          </a:p>
          <a:p>
            <a:r>
              <a:rPr lang="zh-TW" altLang="en-US" b="1" dirty="0"/>
              <a:t>建立顏色資</a:t>
            </a:r>
            <a:r>
              <a:rPr lang="zh-TW" altLang="en-US" b="1" dirty="0" smtClean="0"/>
              <a:t>源</a:t>
            </a:r>
            <a:r>
              <a:rPr lang="en-US" altLang="zh-TW" b="1" dirty="0" smtClean="0"/>
              <a:t>: &lt;color name=“</a:t>
            </a:r>
            <a:r>
              <a:rPr lang="en-US" altLang="zh-TW" b="1" dirty="0" err="1" smtClean="0"/>
              <a:t>light_gray</a:t>
            </a:r>
            <a:r>
              <a:rPr lang="en-US" altLang="zh-TW" b="1" dirty="0" smtClean="0"/>
              <a:t>”&gt;#</a:t>
            </a:r>
            <a:r>
              <a:rPr lang="en-US" altLang="zh-TW" b="1" dirty="0" err="1" smtClean="0"/>
              <a:t>cccccc</a:t>
            </a:r>
            <a:r>
              <a:rPr lang="en-US" altLang="zh-TW" b="1" dirty="0" smtClean="0"/>
              <a:t>&lt;/color&gt;</a:t>
            </a:r>
            <a:endParaRPr lang="en-US" altLang="zh-TW" b="1" dirty="0" smtClean="0"/>
          </a:p>
          <a:p>
            <a:r>
              <a:rPr lang="zh-TW" altLang="en-US" b="1" dirty="0"/>
              <a:t>建立尺寸資</a:t>
            </a:r>
            <a:r>
              <a:rPr lang="zh-TW" altLang="en-US" b="1" dirty="0" smtClean="0"/>
              <a:t>源</a:t>
            </a:r>
            <a:r>
              <a:rPr lang="en-US" altLang="zh-TW" b="1" dirty="0" smtClean="0"/>
              <a:t>: &lt;</a:t>
            </a:r>
            <a:r>
              <a:rPr lang="en-US" altLang="zh-TW" b="1" dirty="0" err="1" smtClean="0"/>
              <a:t>dimen</a:t>
            </a:r>
            <a:r>
              <a:rPr lang="en-US" altLang="zh-TW" b="1" dirty="0" smtClean="0"/>
              <a:t> name=“</a:t>
            </a:r>
            <a:r>
              <a:rPr lang="en-US" altLang="zh-TW" b="1" dirty="0" err="1" smtClean="0"/>
              <a:t>activity_vertical_margin</a:t>
            </a:r>
            <a:r>
              <a:rPr lang="en-US" altLang="zh-TW" b="1" dirty="0" smtClean="0"/>
              <a:t>”&gt;16dp&lt;/</a:t>
            </a:r>
            <a:r>
              <a:rPr lang="en-US" altLang="zh-TW" b="1" dirty="0" err="1" smtClean="0"/>
              <a:t>dimen</a:t>
            </a:r>
            <a:r>
              <a:rPr lang="en-US" altLang="zh-TW" b="1" dirty="0" smtClean="0"/>
              <a:t>&gt;</a:t>
            </a:r>
            <a:endParaRPr lang="en-US" altLang="zh-TW" b="1" dirty="0" smtClean="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圖形資</a:t>
            </a:r>
            <a:r>
              <a:rPr lang="zh-CN" altLang="en-US" b="1" dirty="0" smtClean="0"/>
              <a:t>源</a:t>
            </a:r>
            <a:endParaRPr lang="en-US" dirty="0"/>
          </a:p>
        </p:txBody>
      </p:sp>
      <p:sp>
        <p:nvSpPr>
          <p:cNvPr id="3" name="Content Placeholder 2"/>
          <p:cNvSpPr>
            <a:spLocks noGrp="1"/>
          </p:cNvSpPr>
          <p:nvPr>
            <p:ph idx="1"/>
          </p:nvPr>
        </p:nvSpPr>
        <p:spPr>
          <a:xfrm>
            <a:off x="838200" y="1825626"/>
            <a:ext cx="10515600" cy="1398342"/>
          </a:xfrm>
        </p:spPr>
        <p:txBody>
          <a:bodyPr>
            <a:normAutofit fontScale="85000" lnSpcReduction="10000"/>
          </a:bodyPr>
          <a:lstStyle/>
          <a:p>
            <a:r>
              <a:rPr lang="zh-TW" altLang="en-US" dirty="0"/>
              <a:t>應用程式需要的圖形資源都會放在應用程式專案的「</a:t>
            </a:r>
            <a:r>
              <a:rPr lang="en-US" altLang="zh-TW" dirty="0"/>
              <a:t>res/</a:t>
            </a:r>
            <a:r>
              <a:rPr lang="en-US" altLang="zh-TW" dirty="0" err="1"/>
              <a:t>drawable</a:t>
            </a:r>
            <a:r>
              <a:rPr lang="zh-TW" altLang="en-US" dirty="0"/>
              <a:t>」目錄</a:t>
            </a:r>
            <a:r>
              <a:rPr lang="zh-TW" altLang="en-US" dirty="0" smtClean="0"/>
              <a:t>。</a:t>
            </a:r>
            <a:endParaRPr lang="en-US" altLang="zh-TW" dirty="0" smtClean="0"/>
          </a:p>
          <a:p>
            <a:r>
              <a:rPr lang="en-US" altLang="zh-TW" dirty="0"/>
              <a:t>Android</a:t>
            </a:r>
            <a:r>
              <a:rPr lang="zh-TW" altLang="en-US" dirty="0"/>
              <a:t>系統的圖形資源可以接受</a:t>
            </a:r>
            <a:r>
              <a:rPr lang="en-US" altLang="zh-TW" dirty="0"/>
              <a:t>PNG</a:t>
            </a:r>
            <a:r>
              <a:rPr lang="zh-TW" altLang="en-US" dirty="0"/>
              <a:t>、</a:t>
            </a:r>
            <a:r>
              <a:rPr lang="en-US" altLang="zh-TW" dirty="0"/>
              <a:t>JPG</a:t>
            </a:r>
            <a:r>
              <a:rPr lang="zh-TW" altLang="en-US" dirty="0"/>
              <a:t>和</a:t>
            </a:r>
            <a:r>
              <a:rPr lang="en-US" altLang="zh-TW" dirty="0"/>
              <a:t>GIF</a:t>
            </a:r>
            <a:r>
              <a:rPr lang="zh-TW" altLang="en-US" dirty="0"/>
              <a:t>格式的圖檔，檔案名稱必須是小寫的英文字母和底線，沒有包含副檔名的檔案名稱就是資源名稱。</a:t>
            </a:r>
            <a:endParaRPr lang="en-US" dirty="0"/>
          </a:p>
        </p:txBody>
      </p:sp>
      <p:sp>
        <p:nvSpPr>
          <p:cNvPr id="4" name="Content Placeholder 2"/>
          <p:cNvSpPr txBox="1"/>
          <p:nvPr/>
        </p:nvSpPr>
        <p:spPr>
          <a:xfrm>
            <a:off x="838200" y="3223968"/>
            <a:ext cx="9391383" cy="192306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b="1" dirty="0"/>
              <a:t>圖檔圖形資源</a:t>
            </a:r>
            <a:endParaRPr lang="zh-TW" altLang="en-US" b="1" dirty="0"/>
          </a:p>
          <a:p>
            <a:pPr lvl="1"/>
            <a:r>
              <a:rPr lang="it-IT" dirty="0"/>
              <a:t>應用程式需要的基本圖形檔案，可以在Android開發人員網站下載，網址是</a:t>
            </a:r>
            <a:r>
              <a:rPr lang="it-IT" dirty="0">
                <a:hlinkClick r:id="rId1"/>
              </a:rPr>
              <a:t>http://developer.android.com/design/downloads/index.html</a:t>
            </a:r>
            <a:r>
              <a:rPr lang="it-IT" dirty="0"/>
              <a:t>，在網頁選擇「Action Bar Icon Pack</a:t>
            </a:r>
            <a:r>
              <a:rPr lang="it-IT" dirty="0" smtClean="0"/>
              <a:t>」</a:t>
            </a:r>
            <a:endParaRPr lang="it-IT" dirty="0" smtClean="0"/>
          </a:p>
          <a:p>
            <a:pPr lvl="1"/>
            <a:r>
              <a:rPr lang="zh-CN" altLang="en-US" dirty="0"/>
              <a:t>將應用程式需要的圖檔複製到</a:t>
            </a:r>
            <a:r>
              <a:rPr lang="en-US" dirty="0"/>
              <a:t>res/</a:t>
            </a:r>
            <a:r>
              <a:rPr lang="en-US" dirty="0" err="1"/>
              <a:t>drawable</a:t>
            </a:r>
            <a:r>
              <a:rPr lang="zh-CN" altLang="en-US" dirty="0"/>
              <a:t>目錄以後，就可以</a:t>
            </a:r>
            <a:r>
              <a:rPr lang="zh-CN" altLang="en-US" dirty="0" smtClean="0"/>
              <a:t>在</a:t>
            </a:r>
            <a:r>
              <a:rPr lang="en-US" altLang="zh-CN" dirty="0" smtClean="0"/>
              <a:t>res/layout/activity_main.xml</a:t>
            </a:r>
            <a:r>
              <a:rPr lang="zh-CN" altLang="en-US" dirty="0" smtClean="0"/>
              <a:t>資</a:t>
            </a:r>
            <a:r>
              <a:rPr lang="zh-CN" altLang="en-US" dirty="0"/>
              <a:t>源檔案中用「</a:t>
            </a:r>
            <a:r>
              <a:rPr lang="en-US" altLang="zh-CN" dirty="0"/>
              <a:t>@</a:t>
            </a:r>
            <a:r>
              <a:rPr lang="en-US" dirty="0" err="1"/>
              <a:t>drawable</a:t>
            </a:r>
            <a:r>
              <a:rPr lang="en-US" dirty="0"/>
              <a:t>/</a:t>
            </a:r>
            <a:r>
              <a:rPr lang="zh-CN" altLang="en-US" dirty="0"/>
              <a:t>資源名稱」的格式使用這些圖形資源</a:t>
            </a:r>
            <a:r>
              <a:rPr lang="zh-CN" altLang="en-US" dirty="0" smtClean="0"/>
              <a:t>。</a:t>
            </a:r>
            <a:r>
              <a:rPr lang="en-US" altLang="zh-CN" dirty="0" smtClean="0"/>
              <a:t>For example,</a:t>
            </a:r>
            <a:endParaRPr lang="en-US" altLang="zh-CN" dirty="0" smtClean="0"/>
          </a:p>
          <a:p>
            <a:pPr lvl="1"/>
            <a:endParaRPr lang="it-IT" dirty="0" smtClean="0"/>
          </a:p>
          <a:p>
            <a:endParaRPr lang="en-US" dirty="0"/>
          </a:p>
        </p:txBody>
      </p:sp>
      <p:pic>
        <p:nvPicPr>
          <p:cNvPr id="1028" name="Picture 4" descr="AndroidTutorial5_02_01_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950" y="4449451"/>
            <a:ext cx="1676400" cy="225889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838200" y="5338633"/>
            <a:ext cx="372437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加入圖示按鈕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&lt;ImageButton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android:layout_centerInParent=</a:t>
            </a:r>
            <a:r>
              <a:rPr kumimoji="0" lang="en-US" altLang="en-US" sz="900" b="0" i="0" u="none" strike="noStrike" cap="none" normalizeH="0" baseline="0" smtClean="0">
                <a:ln>
                  <a:noFill/>
                </a:ln>
                <a:solidFill>
                  <a:srgbClr val="0000FF"/>
                </a:solidFill>
                <a:effectLst/>
                <a:latin typeface="Consolas" panose="020B0609020204030204" pitchFamily="49" charset="0"/>
              </a:rPr>
              <a:t>"true"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android:src=</a:t>
            </a:r>
            <a:r>
              <a:rPr kumimoji="0" lang="en-US" altLang="en-US" sz="900" b="0" i="0" u="none" strike="noStrike" cap="none" normalizeH="0" baseline="0" smtClean="0">
                <a:ln>
                  <a:noFill/>
                </a:ln>
                <a:solidFill>
                  <a:srgbClr val="0000FF"/>
                </a:solidFill>
                <a:effectLst/>
                <a:latin typeface="Consolas" panose="020B0609020204030204" pitchFamily="49" charset="0"/>
              </a:rPr>
              <a:t>"@drawable/alarm_icon"</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圖形資</a:t>
            </a:r>
            <a:r>
              <a:rPr lang="zh-CN" altLang="en-US" b="1" dirty="0" smtClean="0"/>
              <a:t>源</a:t>
            </a:r>
            <a:endParaRPr lang="en-US" dirty="0"/>
          </a:p>
        </p:txBody>
      </p:sp>
      <p:sp>
        <p:nvSpPr>
          <p:cNvPr id="4" name="Content Placeholder 2"/>
          <p:cNvSpPr txBox="1"/>
          <p:nvPr/>
        </p:nvSpPr>
        <p:spPr>
          <a:xfrm>
            <a:off x="838200" y="1545996"/>
            <a:ext cx="5930245" cy="36561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b="1" dirty="0"/>
              <a:t>繪圖圖形資源</a:t>
            </a:r>
            <a:endParaRPr lang="zh-TW" altLang="en-US" b="1" dirty="0"/>
          </a:p>
          <a:p>
            <a:pPr lvl="1"/>
            <a:r>
              <a:rPr lang="zh-TW" altLang="en-US" dirty="0"/>
              <a:t>繪圖圖形資源是一個</a:t>
            </a:r>
            <a:r>
              <a:rPr lang="en-US" altLang="zh-TW" dirty="0"/>
              <a:t>XML</a:t>
            </a:r>
            <a:r>
              <a:rPr lang="zh-TW" altLang="en-US" dirty="0"/>
              <a:t>格式的檔案，儲存在專案的「</a:t>
            </a:r>
            <a:r>
              <a:rPr lang="en-US" altLang="zh-TW" dirty="0"/>
              <a:t>res/</a:t>
            </a:r>
            <a:r>
              <a:rPr lang="en-US" altLang="zh-TW" dirty="0" err="1"/>
              <a:t>drawable</a:t>
            </a:r>
            <a:r>
              <a:rPr lang="zh-TW" altLang="en-US" dirty="0"/>
              <a:t>」目錄，檔案名稱就是資源名稱。</a:t>
            </a:r>
            <a:endParaRPr lang="it-IT" dirty="0" smtClean="0"/>
          </a:p>
          <a:p>
            <a:pPr lvl="1"/>
            <a:r>
              <a:rPr lang="zh-TW" altLang="en-US" dirty="0"/>
              <a:t>這個繪圖圖形資源檔案的內容，最外層是「</a:t>
            </a:r>
            <a:r>
              <a:rPr lang="en-US" altLang="zh-TW" dirty="0"/>
              <a:t>shape</a:t>
            </a:r>
            <a:r>
              <a:rPr lang="zh-TW" altLang="en-US" dirty="0"/>
              <a:t>」標籤，標籤中的「</a:t>
            </a:r>
            <a:r>
              <a:rPr lang="en-US" altLang="zh-TW" dirty="0" err="1"/>
              <a:t>android:shape</a:t>
            </a:r>
            <a:r>
              <a:rPr lang="zh-TW" altLang="en-US" dirty="0"/>
              <a:t>」設定決定繪圖的種類，可以設定為下列這些設定值：</a:t>
            </a:r>
            <a:r>
              <a:rPr lang="en-US" altLang="zh-CN" dirty="0" smtClean="0"/>
              <a:t>For example, save as “rectangle_drawable.xml”</a:t>
            </a:r>
            <a:endParaRPr lang="en-US" altLang="zh-CN" dirty="0" smtClean="0"/>
          </a:p>
          <a:p>
            <a:pPr lvl="1"/>
            <a:r>
              <a:rPr lang="zh-CN" altLang="en-US" dirty="0"/>
              <a:t>儲存建立好的繪圖圖形資源檔案，就可以在</a:t>
            </a:r>
            <a:r>
              <a:rPr lang="en-US" dirty="0"/>
              <a:t>XML</a:t>
            </a:r>
            <a:r>
              <a:rPr lang="zh-CN" altLang="en-US" dirty="0"/>
              <a:t>資源檔案中用「</a:t>
            </a:r>
            <a:r>
              <a:rPr lang="en-US" altLang="zh-CN" dirty="0"/>
              <a:t>@</a:t>
            </a:r>
            <a:r>
              <a:rPr lang="en-US" dirty="0" err="1"/>
              <a:t>drawable</a:t>
            </a:r>
            <a:r>
              <a:rPr lang="en-US" dirty="0"/>
              <a:t>/</a:t>
            </a:r>
            <a:r>
              <a:rPr lang="zh-CN" altLang="en-US" dirty="0"/>
              <a:t>資源名稱」的格式使用這些資源。開啟「</a:t>
            </a:r>
            <a:r>
              <a:rPr lang="en-US" dirty="0"/>
              <a:t>res/layout/activity_main.xml</a:t>
            </a:r>
            <a:r>
              <a:rPr lang="en-US" dirty="0" smtClean="0"/>
              <a:t>」</a:t>
            </a:r>
            <a:endParaRPr lang="en-US" dirty="0" smtClean="0"/>
          </a:p>
          <a:p>
            <a:pPr marL="457200" lvl="1" indent="0">
              <a:buNone/>
            </a:pPr>
            <a:endParaRPr lang="en-US" altLang="zh-CN" dirty="0" smtClean="0"/>
          </a:p>
        </p:txBody>
      </p:sp>
      <p:sp>
        <p:nvSpPr>
          <p:cNvPr id="6" name="Rectangle 2"/>
          <p:cNvSpPr>
            <a:spLocks noChangeArrowheads="1"/>
          </p:cNvSpPr>
          <p:nvPr/>
        </p:nvSpPr>
        <p:spPr bwMode="auto">
          <a:xfrm>
            <a:off x="7220932" y="1826843"/>
            <a:ext cx="4788816"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&lt;shape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android:shape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"rectangle"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"oval"</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"line"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"ring"</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&lt;corners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android:topLeftRadius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android:topRightRadius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android:bottomLeftRadius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android:bottomRightRadius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&lt;gradient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android:angle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android:centerX</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android:endColor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android:gradientRadius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android:startColor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android:type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"linear"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"radial"</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"sweep"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android:useLevel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&lt;padding</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&lt;size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&lt;solid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&lt;stroke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android:dashWidth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android:dashGap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&lt;/shape&gt;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3"/>
          <p:cNvSpPr>
            <a:spLocks noChangeArrowheads="1"/>
          </p:cNvSpPr>
          <p:nvPr/>
        </p:nvSpPr>
        <p:spPr bwMode="auto">
          <a:xfrm>
            <a:off x="838200" y="5202134"/>
            <a:ext cx="6099928" cy="96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"@string/title"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1" i="0" u="none" strike="noStrike" cap="none" normalizeH="0" baseline="0" dirty="0" err="1" smtClean="0">
                <a:ln>
                  <a:noFill/>
                </a:ln>
                <a:effectLst/>
                <a:latin typeface="Consolas" panose="020B0609020204030204" pitchFamily="49" charset="0"/>
              </a:rPr>
              <a:t>retangle_drawable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android:textSize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48304"/>
            <a:ext cx="10515600" cy="1325563"/>
          </a:xfrm>
        </p:spPr>
        <p:txBody>
          <a:bodyPr/>
          <a:lstStyle/>
          <a:p>
            <a:r>
              <a:rPr lang="zh-CN" altLang="en-US" b="1" dirty="0"/>
              <a:t>選單資源</a:t>
            </a:r>
            <a:endParaRPr lang="zh-CN" altLang="en-US" b="1" dirty="0"/>
          </a:p>
        </p:txBody>
      </p:sp>
      <p:sp>
        <p:nvSpPr>
          <p:cNvPr id="3" name="Content Placeholder 2"/>
          <p:cNvSpPr>
            <a:spLocks noGrp="1"/>
          </p:cNvSpPr>
          <p:nvPr>
            <p:ph idx="1"/>
          </p:nvPr>
        </p:nvSpPr>
        <p:spPr>
          <a:xfrm>
            <a:off x="838200" y="1310326"/>
            <a:ext cx="10515600" cy="3403076"/>
          </a:xfrm>
        </p:spPr>
        <p:txBody>
          <a:bodyPr>
            <a:normAutofit fontScale="85000" lnSpcReduction="20000"/>
          </a:bodyPr>
          <a:lstStyle/>
          <a:p>
            <a:r>
              <a:rPr lang="zh-TW" altLang="en-US" dirty="0"/>
              <a:t>選單資源是一個</a:t>
            </a:r>
            <a:r>
              <a:rPr lang="en-US" altLang="zh-TW" dirty="0"/>
              <a:t>XML</a:t>
            </a:r>
            <a:r>
              <a:rPr lang="zh-TW" altLang="en-US" dirty="0"/>
              <a:t>格式的檔案，放在專案的「</a:t>
            </a:r>
            <a:r>
              <a:rPr lang="en-US" altLang="zh-TW" dirty="0"/>
              <a:t>res\menu</a:t>
            </a:r>
            <a:r>
              <a:rPr lang="zh-TW" altLang="en-US" dirty="0"/>
              <a:t>」目錄，檔案名稱就是它的資源名稱，設定檔最外層的標籤是「</a:t>
            </a:r>
            <a:r>
              <a:rPr lang="en-US" altLang="zh-TW" dirty="0"/>
              <a:t>menu</a:t>
            </a:r>
            <a:r>
              <a:rPr lang="zh-TW" altLang="en-US" dirty="0"/>
              <a:t>」，裡面可以包含設定選單項目的「</a:t>
            </a:r>
            <a:r>
              <a:rPr lang="en-US" altLang="zh-TW" dirty="0"/>
              <a:t>item</a:t>
            </a:r>
            <a:r>
              <a:rPr lang="zh-TW" altLang="en-US" dirty="0"/>
              <a:t>」標籤，選單項目標籤裡面有這些設定值</a:t>
            </a:r>
            <a:r>
              <a:rPr lang="zh-TW" altLang="en-US" dirty="0" smtClean="0"/>
              <a:t>：</a:t>
            </a:r>
            <a:endParaRPr lang="en-US" altLang="zh-TW" dirty="0" smtClean="0"/>
          </a:p>
          <a:p>
            <a:r>
              <a:rPr lang="en-US" dirty="0" err="1"/>
              <a:t>android:id</a:t>
            </a:r>
            <a:r>
              <a:rPr lang="en-US" dirty="0"/>
              <a:t> – </a:t>
            </a:r>
            <a:r>
              <a:rPr lang="zh-CN" altLang="en-US" dirty="0"/>
              <a:t>選單項目的資源名稱。</a:t>
            </a:r>
            <a:endParaRPr lang="zh-CN" altLang="en-US" dirty="0"/>
          </a:p>
          <a:p>
            <a:r>
              <a:rPr lang="en-US" dirty="0" err="1"/>
              <a:t>android:title</a:t>
            </a:r>
            <a:r>
              <a:rPr lang="en-US" dirty="0"/>
              <a:t> – </a:t>
            </a:r>
            <a:r>
              <a:rPr lang="zh-CN" altLang="en-US" dirty="0"/>
              <a:t>選單項目的文字。</a:t>
            </a:r>
            <a:endParaRPr lang="zh-CN" altLang="en-US" dirty="0"/>
          </a:p>
          <a:p>
            <a:r>
              <a:rPr lang="en-US" dirty="0" err="1"/>
              <a:t>android:icon</a:t>
            </a:r>
            <a:r>
              <a:rPr lang="en-US" dirty="0"/>
              <a:t> – </a:t>
            </a:r>
            <a:r>
              <a:rPr lang="zh-CN" altLang="en-US" dirty="0"/>
              <a:t>選單項目的圖示，指定一個圖形資源。</a:t>
            </a:r>
            <a:endParaRPr lang="zh-CN" altLang="en-US" dirty="0"/>
          </a:p>
          <a:p>
            <a:r>
              <a:rPr lang="en-US" dirty="0" err="1"/>
              <a:t>android:showAsAction</a:t>
            </a:r>
            <a:r>
              <a:rPr lang="en-US" dirty="0"/>
              <a:t> – </a:t>
            </a:r>
            <a:r>
              <a:rPr lang="zh-CN" altLang="en-US" dirty="0"/>
              <a:t>設定選單項目的樣式，可以設定為「</a:t>
            </a:r>
            <a:r>
              <a:rPr lang="en-US" dirty="0" err="1"/>
              <a:t>ifRoom</a:t>
            </a:r>
            <a:r>
              <a:rPr lang="en-US" dirty="0"/>
              <a:t>」、「never」、「</a:t>
            </a:r>
            <a:r>
              <a:rPr lang="en-US" dirty="0" err="1"/>
              <a:t>withText</a:t>
            </a:r>
            <a:r>
              <a:rPr lang="en-US" dirty="0"/>
              <a:t>」、「always」</a:t>
            </a:r>
            <a:r>
              <a:rPr lang="zh-CN" altLang="en-US" dirty="0"/>
              <a:t>和「</a:t>
            </a:r>
            <a:r>
              <a:rPr lang="en-US" dirty="0" err="1"/>
              <a:t>collapseActionView</a:t>
            </a:r>
            <a:r>
              <a:rPr lang="en-US" dirty="0"/>
              <a:t>」。</a:t>
            </a:r>
            <a:r>
              <a:rPr lang="zh-CN" altLang="en-US" dirty="0"/>
              <a:t>設定為</a:t>
            </a:r>
            <a:r>
              <a:rPr lang="en-US" dirty="0"/>
              <a:t>never</a:t>
            </a:r>
            <a:r>
              <a:rPr lang="zh-CN" altLang="en-US" dirty="0"/>
              <a:t>表示使用一般選單的樣式，其它的設定將選單顯示在</a:t>
            </a:r>
            <a:r>
              <a:rPr lang="en-US" dirty="0"/>
              <a:t>Action Bar。</a:t>
            </a:r>
            <a:endParaRPr lang="en-US" dirty="0"/>
          </a:p>
          <a:p>
            <a:r>
              <a:rPr lang="en-US" dirty="0" err="1"/>
              <a:t>android:onClick</a:t>
            </a:r>
            <a:r>
              <a:rPr lang="en-US" dirty="0"/>
              <a:t> – </a:t>
            </a:r>
            <a:r>
              <a:rPr lang="zh-CN" altLang="en-US" dirty="0"/>
              <a:t>選擇選單以後呼叫的方法名稱</a:t>
            </a:r>
            <a:r>
              <a:rPr lang="zh-CN" altLang="en-US" dirty="0" smtClean="0"/>
              <a:t>。</a:t>
            </a:r>
            <a:r>
              <a:rPr lang="en-US" altLang="zh-CN" dirty="0" smtClean="0"/>
              <a:t>For example,</a:t>
            </a:r>
            <a:endParaRPr lang="zh-CN" altLang="en-US" dirty="0"/>
          </a:p>
          <a:p>
            <a:endParaRPr lang="en-US" dirty="0"/>
          </a:p>
        </p:txBody>
      </p:sp>
      <p:sp>
        <p:nvSpPr>
          <p:cNvPr id="5" name="Rectangle 2"/>
          <p:cNvSpPr>
            <a:spLocks noChangeArrowheads="1"/>
          </p:cNvSpPr>
          <p:nvPr/>
        </p:nvSpPr>
        <p:spPr bwMode="auto">
          <a:xfrm>
            <a:off x="838200" y="4713961"/>
            <a:ext cx="10515600" cy="207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android:id=</a:t>
            </a:r>
            <a:r>
              <a:rPr kumimoji="0" lang="en-US" altLang="en-US" sz="900" b="0" i="0" u="none" strike="noStrike" cap="none" normalizeH="0" baseline="0" smtClean="0">
                <a:ln>
                  <a:noFill/>
                </a:ln>
                <a:solidFill>
                  <a:srgbClr val="0000FF"/>
                </a:solidFill>
                <a:effectLst/>
                <a:latin typeface="Consolas" panose="020B0609020204030204" pitchFamily="49" charset="0"/>
              </a:rPr>
              <a:t>"@+id/share_item"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app:showAsAction=</a:t>
            </a:r>
            <a:r>
              <a:rPr kumimoji="0" lang="en-US" altLang="en-US" sz="900" b="0" i="0" u="none" strike="noStrike" cap="none" normalizeH="0" baseline="0" smtClean="0">
                <a:ln>
                  <a:noFill/>
                </a:ln>
                <a:solidFill>
                  <a:srgbClr val="0000FF"/>
                </a:solidFill>
                <a:effectLst/>
                <a:latin typeface="Consolas" panose="020B0609020204030204" pitchFamily="49" charset="0"/>
              </a:rPr>
              <a:t>"always"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"SHARE"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android:icon=</a:t>
            </a:r>
            <a:r>
              <a:rPr kumimoji="0" lang="en-US" altLang="en-US" sz="900" b="0" i="0" u="none" strike="noStrike" cap="none" normalizeH="0" baseline="0" smtClean="0">
                <a:ln>
                  <a:noFill/>
                </a:ln>
                <a:solidFill>
                  <a:srgbClr val="0000FF"/>
                </a:solidFill>
                <a:effectLst/>
                <a:latin typeface="Consolas" panose="020B0609020204030204" pitchFamily="49" charset="0"/>
              </a:rPr>
              <a:t>"@android:drawable/ic_menu_share"</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&lt;menu&gt;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android:id=</a:t>
            </a:r>
            <a:r>
              <a:rPr kumimoji="0" lang="en-US" altLang="en-US" sz="900" b="0" i="0" u="none" strike="noStrike" cap="none" normalizeH="0" baseline="0" smtClean="0">
                <a:ln>
                  <a:noFill/>
                </a:ln>
                <a:solidFill>
                  <a:srgbClr val="0000FF"/>
                </a:solidFill>
                <a:effectLst/>
                <a:latin typeface="Consolas" panose="020B0609020204030204" pitchFamily="49" charset="0"/>
              </a:rPr>
              <a:t>"@+id/googleplus_item"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"Google+"</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android:id=</a:t>
            </a:r>
            <a:r>
              <a:rPr kumimoji="0" lang="en-US" altLang="en-US" sz="900" b="0" i="0" u="none" strike="noStrike" cap="none" normalizeH="0" baseline="0" smtClean="0">
                <a:ln>
                  <a:noFill/>
                </a:ln>
                <a:solidFill>
                  <a:srgbClr val="0000FF"/>
                </a:solidFill>
                <a:effectLst/>
                <a:latin typeface="Consolas" panose="020B0609020204030204" pitchFamily="49" charset="0"/>
              </a:rPr>
              <a:t>"@+id/facebook_item"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"Facebook"</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&lt;/menu&gt;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48304"/>
            <a:ext cx="10515600" cy="1325563"/>
          </a:xfrm>
        </p:spPr>
        <p:txBody>
          <a:bodyPr/>
          <a:lstStyle/>
          <a:p>
            <a:r>
              <a:rPr lang="zh-TW" altLang="en-US" b="1" dirty="0"/>
              <a:t>設計與使用動態資源</a:t>
            </a:r>
            <a:endParaRPr lang="zh-TW" altLang="en-US" b="1" dirty="0"/>
          </a:p>
        </p:txBody>
      </p:sp>
      <p:sp>
        <p:nvSpPr>
          <p:cNvPr id="3" name="Content Placeholder 2"/>
          <p:cNvSpPr>
            <a:spLocks noGrp="1"/>
          </p:cNvSpPr>
          <p:nvPr>
            <p:ph idx="1"/>
          </p:nvPr>
        </p:nvSpPr>
        <p:spPr>
          <a:xfrm>
            <a:off x="838200" y="1310326"/>
            <a:ext cx="10515600" cy="3403076"/>
          </a:xfrm>
        </p:spPr>
        <p:txBody>
          <a:bodyPr>
            <a:normAutofit/>
          </a:bodyPr>
          <a:lstStyle/>
          <a:p>
            <a:r>
              <a:rPr lang="zh-CN" altLang="en-US" dirty="0"/>
              <a:t>完整的資源設定請參考</a:t>
            </a:r>
            <a:r>
              <a:rPr lang="en-US" dirty="0"/>
              <a:t>Android</a:t>
            </a:r>
            <a:r>
              <a:rPr lang="zh-CN" altLang="en-US" dirty="0"/>
              <a:t>開發人員網站，網址是：</a:t>
            </a:r>
            <a:r>
              <a:rPr lang="en-US" dirty="0">
                <a:hlinkClick r:id="rId1"/>
              </a:rPr>
              <a:t>http://developer.android.com/guide/topics/resources/index.html</a:t>
            </a:r>
            <a:endParaRPr lang="en-US" dirty="0"/>
          </a:p>
        </p:txBody>
      </p:sp>
      <p:pic>
        <p:nvPicPr>
          <p:cNvPr id="4098" name="Picture 2" descr="AndroidTutorial5_02_01_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414833"/>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ndroidTutorial5_02_01_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2857" y="2414833"/>
            <a:ext cx="2857500" cy="1600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p:cNvSpPr>
            <a:spLocks noChangeArrowheads="1"/>
          </p:cNvSpPr>
          <p:nvPr/>
        </p:nvSpPr>
        <p:spPr bwMode="auto">
          <a:xfrm>
            <a:off x="838200" y="4401831"/>
            <a:ext cx="5006419"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smtClean="0">
                <a:ln>
                  <a:noFill/>
                </a:ln>
                <a:solidFill>
                  <a:srgbClr val="0000FF"/>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 encoding=</a:t>
            </a:r>
            <a:r>
              <a:rPr kumimoji="0" lang="en-US" altLang="en-US" sz="900" b="0" i="0" u="none" strike="noStrike" cap="none" normalizeH="0" baseline="0" smtClean="0">
                <a:ln>
                  <a:noFill/>
                </a:ln>
                <a:solidFill>
                  <a:srgbClr val="0000FF"/>
                </a:solidFill>
                <a:effectLst/>
                <a:latin typeface="Consolas" panose="020B0609020204030204" pitchFamily="49" charset="0"/>
              </a:rPr>
              <a:t>"utf-8"</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"app_name"</a:t>
            </a:r>
            <a:r>
              <a:rPr kumimoji="0" lang="en-US" altLang="en-US" sz="900" b="0" i="0" u="none" strike="noStrike" cap="none" normalizeH="0" baseline="0" smtClean="0">
                <a:ln>
                  <a:noFill/>
                </a:ln>
                <a:solidFill>
                  <a:srgbClr val="000000"/>
                </a:solidFill>
                <a:effectLst/>
                <a:latin typeface="Consolas" panose="020B0609020204030204" pitchFamily="49" charset="0"/>
              </a:rPr>
              <a:t>&gt;MyAndroidTutorial&lt;/string&gt;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"hello_world"</a:t>
            </a:r>
            <a:r>
              <a:rPr kumimoji="0" lang="en-US" altLang="en-US" sz="900" b="0" i="0" u="none" strike="noStrike" cap="none" normalizeH="0" baseline="0" smtClean="0">
                <a:ln>
                  <a:noFill/>
                </a:ln>
                <a:solidFill>
                  <a:srgbClr val="000000"/>
                </a:solidFill>
                <a:effectLst/>
                <a:latin typeface="Consolas" panose="020B0609020204030204" pitchFamily="49" charset="0"/>
              </a:rPr>
              <a:t>&gt;Hello world!&lt;/string&gt;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"action_settings"</a:t>
            </a:r>
            <a:r>
              <a:rPr kumimoji="0" lang="en-US" altLang="en-US" sz="900" b="0" i="0" u="none" strike="noStrike" cap="none" normalizeH="0" baseline="0" smtClean="0">
                <a:ln>
                  <a:noFill/>
                </a:ln>
                <a:solidFill>
                  <a:srgbClr val="000000"/>
                </a:solidFill>
                <a:effectLst/>
                <a:latin typeface="Consolas" panose="020B0609020204030204" pitchFamily="49" charset="0"/>
              </a:rPr>
              <a:t>&gt;Settings&lt;/string&gt;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"title"</a:t>
            </a:r>
            <a:r>
              <a:rPr kumimoji="0" lang="en-US" altLang="en-US" sz="900" b="0" i="0" u="none" strike="noStrike" cap="none" normalizeH="0" baseline="0" smtClean="0">
                <a:ln>
                  <a:noFill/>
                </a:ln>
                <a:solidFill>
                  <a:srgbClr val="000000"/>
                </a:solidFill>
                <a:effectLst/>
                <a:latin typeface="Consolas" panose="020B0609020204030204" pitchFamily="49" charset="0"/>
              </a:rPr>
              <a:t>&gt;Title&lt;/string&gt;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"enter_title"</a:t>
            </a:r>
            <a:r>
              <a:rPr kumimoji="0" lang="en-US" altLang="en-US" sz="900" b="0" i="0" u="none" strike="noStrike" cap="none" normalizeH="0" baseline="0" smtClean="0">
                <a:ln>
                  <a:noFill/>
                </a:ln>
                <a:solidFill>
                  <a:srgbClr val="000000"/>
                </a:solidFill>
                <a:effectLst/>
                <a:latin typeface="Consolas" panose="020B0609020204030204" pitchFamily="49" charset="0"/>
              </a:rPr>
              <a:t>&gt;Enter title&lt;/string&gt;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"content"</a:t>
            </a:r>
            <a:r>
              <a:rPr kumimoji="0" lang="en-US" altLang="en-US" sz="900" b="0" i="0" u="none" strike="noStrike" cap="none" normalizeH="0" baseline="0" smtClean="0">
                <a:ln>
                  <a:noFill/>
                </a:ln>
                <a:solidFill>
                  <a:srgbClr val="000000"/>
                </a:solidFill>
                <a:effectLst/>
                <a:latin typeface="Consolas" panose="020B0609020204030204" pitchFamily="49" charset="0"/>
              </a:rPr>
              <a:t>&gt;Content&lt;/string&gt;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"enter_content"</a:t>
            </a:r>
            <a:r>
              <a:rPr kumimoji="0" lang="en-US" altLang="en-US" sz="900" b="0" i="0" u="none" strike="noStrike" cap="none" normalizeH="0" baseline="0" smtClean="0">
                <a:ln>
                  <a:noFill/>
                </a:ln>
                <a:solidFill>
                  <a:srgbClr val="000000"/>
                </a:solidFill>
                <a:effectLst/>
                <a:latin typeface="Consolas" panose="020B0609020204030204" pitchFamily="49" charset="0"/>
              </a:rPr>
              <a:t>&gt;Enter content&lt;/string&gt;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Android</a:t>
            </a:r>
            <a:r>
              <a:rPr lang="zh-CN" altLang="en-US" b="1" dirty="0"/>
              <a:t>應用程</a:t>
            </a:r>
            <a:r>
              <a:rPr lang="zh-CN" altLang="en-US" b="1" dirty="0" smtClean="0"/>
              <a:t>式</a:t>
            </a:r>
            <a:r>
              <a:rPr lang="zh-TW" altLang="en-US" b="1" dirty="0"/>
              <a:t>設計使用者介</a:t>
            </a:r>
            <a:r>
              <a:rPr lang="zh-TW" altLang="en-US" b="1" dirty="0" smtClean="0"/>
              <a:t>面</a:t>
            </a:r>
            <a:endParaRPr lang="en-US" dirty="0"/>
          </a:p>
        </p:txBody>
      </p:sp>
      <p:pic>
        <p:nvPicPr>
          <p:cNvPr id="7170" name="Picture 2" descr="AndroidTutorial5_02_02_0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1838700"/>
            <a:ext cx="6505280" cy="35722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畫面元件的基本設</a:t>
            </a:r>
            <a:r>
              <a:rPr lang="zh-TW" altLang="en-US" b="1" dirty="0" smtClean="0"/>
              <a:t>定</a:t>
            </a:r>
            <a:endParaRPr lang="en-US" dirty="0"/>
          </a:p>
        </p:txBody>
      </p:sp>
      <p:sp>
        <p:nvSpPr>
          <p:cNvPr id="3" name="Content Placeholder 2"/>
          <p:cNvSpPr>
            <a:spLocks noGrp="1"/>
          </p:cNvSpPr>
          <p:nvPr>
            <p:ph idx="1"/>
          </p:nvPr>
        </p:nvSpPr>
        <p:spPr>
          <a:xfrm>
            <a:off x="838200" y="1825624"/>
            <a:ext cx="10515600" cy="2275035"/>
          </a:xfrm>
        </p:spPr>
        <p:txBody>
          <a:bodyPr>
            <a:normAutofit lnSpcReduction="10000"/>
          </a:bodyPr>
          <a:lstStyle/>
          <a:p>
            <a:r>
              <a:rPr lang="en-US" altLang="zh-TW" dirty="0"/>
              <a:t>Android</a:t>
            </a:r>
            <a:r>
              <a:rPr lang="zh-TW" altLang="en-US" dirty="0"/>
              <a:t>的畫面元件是</a:t>
            </a:r>
            <a:r>
              <a:rPr lang="en-US" altLang="zh-TW" dirty="0"/>
              <a:t>View</a:t>
            </a:r>
            <a:r>
              <a:rPr lang="zh-TW" altLang="en-US" dirty="0"/>
              <a:t>和</a:t>
            </a:r>
            <a:r>
              <a:rPr lang="en-US" altLang="zh-TW" dirty="0" err="1"/>
              <a:t>ViewGroup</a:t>
            </a:r>
            <a:r>
              <a:rPr lang="zh-TW" altLang="en-US" dirty="0"/>
              <a:t>的子類別，提供各種應用程式畫面需要的元件</a:t>
            </a:r>
            <a:r>
              <a:rPr lang="zh-TW" altLang="en-US" dirty="0" smtClean="0"/>
              <a:t>。</a:t>
            </a:r>
            <a:r>
              <a:rPr lang="zh-CN" altLang="en-US" dirty="0"/>
              <a:t>對放到畫面中的元件，都有一些基本而且通用的設定，在大部份的情況下，一定要為畫面元件加入下列決定大小的設定：</a:t>
            </a:r>
            <a:endParaRPr lang="zh-CN" altLang="en-US" dirty="0"/>
          </a:p>
          <a:p>
            <a:pPr lvl="1"/>
            <a:r>
              <a:rPr lang="en-US" dirty="0" err="1"/>
              <a:t>android:layout_width</a:t>
            </a:r>
            <a:r>
              <a:rPr lang="en-US" dirty="0"/>
              <a:t>：</a:t>
            </a:r>
            <a:r>
              <a:rPr lang="zh-CN" altLang="en-US" dirty="0"/>
              <a:t>設定畫面元件的寬度</a:t>
            </a:r>
            <a:endParaRPr lang="zh-CN" altLang="en-US" dirty="0"/>
          </a:p>
          <a:p>
            <a:pPr lvl="1"/>
            <a:r>
              <a:rPr lang="en-US" dirty="0" err="1"/>
              <a:t>android:layout_height</a:t>
            </a:r>
            <a:r>
              <a:rPr lang="en-US" dirty="0"/>
              <a:t>：</a:t>
            </a:r>
            <a:r>
              <a:rPr lang="zh-CN" altLang="en-US" dirty="0"/>
              <a:t>設定畫面元件的高度</a:t>
            </a:r>
            <a:endParaRPr lang="zh-CN" altLang="en-US" dirty="0"/>
          </a:p>
          <a:p>
            <a:endParaRPr lang="en-US" dirty="0"/>
          </a:p>
        </p:txBody>
      </p:sp>
      <p:pic>
        <p:nvPicPr>
          <p:cNvPr id="8194" name="Picture 2" descr="AndroidTutorial5_02_02_0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199" y="4242062"/>
            <a:ext cx="3724373" cy="19230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84742" y="4364611"/>
            <a:ext cx="6608189" cy="2031325"/>
          </a:xfrm>
          <a:prstGeom prst="rect">
            <a:avLst/>
          </a:prstGeom>
          <a:noFill/>
        </p:spPr>
        <p:txBody>
          <a:bodyPr wrap="square" rtlCol="0">
            <a:spAutoFit/>
          </a:bodyPr>
          <a:lstStyle/>
          <a:p>
            <a:r>
              <a:rPr lang="zh-TW" altLang="en-US" dirty="0"/>
              <a:t>也可以為畫面元件指定固定的寬與高，在設定的時候使用這些單</a:t>
            </a:r>
            <a:r>
              <a:rPr lang="zh-TW" altLang="en-US" dirty="0" smtClean="0"/>
              <a:t>位</a:t>
            </a:r>
            <a:r>
              <a:rPr lang="en-US" altLang="zh-TW" dirty="0"/>
              <a:t>:</a:t>
            </a:r>
            <a:endParaRPr lang="en-US" altLang="zh-TW" dirty="0" smtClean="0"/>
          </a:p>
          <a:p>
            <a:pPr marL="285750" indent="-285750">
              <a:buFont typeface="Arial" panose="020B0604020202020204" pitchFamily="34" charset="0"/>
              <a:buChar char="•"/>
            </a:pPr>
            <a:r>
              <a:rPr lang="en-US" altLang="zh-TW" dirty="0" err="1"/>
              <a:t>px</a:t>
            </a:r>
            <a:r>
              <a:rPr lang="zh-TW" altLang="en-US" dirty="0"/>
              <a:t>：螢幕畫素。</a:t>
            </a:r>
            <a:endParaRPr lang="zh-TW" altLang="en-US" dirty="0"/>
          </a:p>
          <a:p>
            <a:pPr marL="285750" indent="-285750">
              <a:buFont typeface="Arial" panose="020B0604020202020204" pitchFamily="34" charset="0"/>
              <a:buChar char="•"/>
            </a:pPr>
            <a:r>
              <a:rPr lang="en-US" altLang="zh-TW" dirty="0" err="1"/>
              <a:t>dp</a:t>
            </a:r>
            <a:r>
              <a:rPr lang="zh-TW" altLang="en-US" dirty="0"/>
              <a:t>：每英吋畫面，</a:t>
            </a:r>
            <a:r>
              <a:rPr lang="en-US" altLang="zh-TW" dirty="0"/>
              <a:t>160dp</a:t>
            </a:r>
            <a:r>
              <a:rPr lang="zh-TW" altLang="en-US" dirty="0"/>
              <a:t>為一英吋。</a:t>
            </a:r>
            <a:endParaRPr lang="zh-TW" altLang="en-US" dirty="0"/>
          </a:p>
          <a:p>
            <a:pPr marL="285750" indent="-285750">
              <a:buFont typeface="Arial" panose="020B0604020202020204" pitchFamily="34" charset="0"/>
              <a:buChar char="•"/>
            </a:pPr>
            <a:r>
              <a:rPr lang="en-US" altLang="zh-TW" dirty="0" err="1"/>
              <a:t>sp</a:t>
            </a:r>
            <a:r>
              <a:rPr lang="zh-TW" altLang="en-US" dirty="0"/>
              <a:t>：和</a:t>
            </a:r>
            <a:r>
              <a:rPr lang="en-US" altLang="zh-TW" dirty="0" err="1"/>
              <a:t>dp</a:t>
            </a:r>
            <a:r>
              <a:rPr lang="zh-TW" altLang="en-US" dirty="0"/>
              <a:t>一樣，不過會根據裝置設定的字型大小自動調整。</a:t>
            </a:r>
            <a:endParaRPr lang="zh-TW" altLang="en-US" dirty="0"/>
          </a:p>
          <a:p>
            <a:pPr marL="285750" indent="-285750">
              <a:buFont typeface="Arial" panose="020B0604020202020204" pitchFamily="34" charset="0"/>
              <a:buChar char="•"/>
            </a:pPr>
            <a:r>
              <a:rPr lang="en-US" altLang="zh-TW" dirty="0"/>
              <a:t>in</a:t>
            </a:r>
            <a:r>
              <a:rPr lang="zh-TW" altLang="en-US" dirty="0"/>
              <a:t>：英吋。</a:t>
            </a:r>
            <a:endParaRPr lang="zh-TW" altLang="en-US" dirty="0"/>
          </a:p>
          <a:p>
            <a:pPr marL="285750" indent="-285750">
              <a:buFont typeface="Arial" panose="020B0604020202020204" pitchFamily="34" charset="0"/>
              <a:buChar char="•"/>
            </a:pPr>
            <a:r>
              <a:rPr lang="en-US" altLang="zh-TW" dirty="0"/>
              <a:t>mm</a:t>
            </a:r>
            <a:r>
              <a:rPr lang="zh-TW" altLang="en-US" dirty="0"/>
              <a:t>：公厘</a:t>
            </a:r>
            <a:r>
              <a:rPr lang="zh-TW" altLang="en-US" dirty="0" smtClean="0"/>
              <a:t>。</a:t>
            </a:r>
            <a:endParaRPr lang="zh-TW" alt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畫面元件的基本設</a:t>
            </a:r>
            <a:r>
              <a:rPr lang="zh-TW" altLang="en-US" b="1" dirty="0" smtClean="0"/>
              <a:t>定</a:t>
            </a:r>
            <a:endParaRPr lang="en-US" dirty="0"/>
          </a:p>
        </p:txBody>
      </p:sp>
      <p:sp>
        <p:nvSpPr>
          <p:cNvPr id="3" name="Content Placeholder 2"/>
          <p:cNvSpPr>
            <a:spLocks noGrp="1"/>
          </p:cNvSpPr>
          <p:nvPr>
            <p:ph idx="1"/>
          </p:nvPr>
        </p:nvSpPr>
        <p:spPr>
          <a:xfrm>
            <a:off x="838201" y="1825624"/>
            <a:ext cx="5025272" cy="2275035"/>
          </a:xfrm>
        </p:spPr>
        <p:txBody>
          <a:bodyPr>
            <a:normAutofit fontScale="85000" lnSpcReduction="20000"/>
          </a:bodyPr>
          <a:lstStyle/>
          <a:p>
            <a:r>
              <a:rPr lang="zh-TW" altLang="en-US" dirty="0"/>
              <a:t>設定與其它元件的間隔距</a:t>
            </a:r>
            <a:r>
              <a:rPr lang="zh-TW" altLang="en-US" dirty="0" smtClean="0"/>
              <a:t>離</a:t>
            </a:r>
            <a:endParaRPr lang="en-US" altLang="zh-TW" dirty="0" smtClean="0"/>
          </a:p>
          <a:p>
            <a:pPr lvl="1"/>
            <a:r>
              <a:rPr lang="en-US" dirty="0" err="1"/>
              <a:t>android:marginTop</a:t>
            </a:r>
            <a:r>
              <a:rPr lang="en-US" dirty="0"/>
              <a:t>：</a:t>
            </a:r>
            <a:r>
              <a:rPr lang="zh-CN" altLang="en-US" dirty="0"/>
              <a:t>設定上方的間隔。</a:t>
            </a:r>
            <a:endParaRPr lang="zh-CN" altLang="en-US" dirty="0"/>
          </a:p>
          <a:p>
            <a:pPr lvl="1"/>
            <a:r>
              <a:rPr lang="en-US" dirty="0" err="1"/>
              <a:t>android:marginBottom</a:t>
            </a:r>
            <a:r>
              <a:rPr lang="en-US" dirty="0"/>
              <a:t>：</a:t>
            </a:r>
            <a:r>
              <a:rPr lang="zh-CN" altLang="en-US" dirty="0"/>
              <a:t>設定下方的間隔。</a:t>
            </a:r>
            <a:endParaRPr lang="zh-CN" altLang="en-US" dirty="0"/>
          </a:p>
          <a:p>
            <a:pPr lvl="1"/>
            <a:r>
              <a:rPr lang="en-US" dirty="0" err="1"/>
              <a:t>android:marginLeft</a:t>
            </a:r>
            <a:r>
              <a:rPr lang="en-US" dirty="0"/>
              <a:t>：</a:t>
            </a:r>
            <a:r>
              <a:rPr lang="zh-CN" altLang="en-US" dirty="0"/>
              <a:t>設定左側的間隔。</a:t>
            </a:r>
            <a:endParaRPr lang="zh-CN" altLang="en-US" dirty="0"/>
          </a:p>
          <a:p>
            <a:pPr lvl="1"/>
            <a:r>
              <a:rPr lang="en-US" dirty="0" err="1"/>
              <a:t>android:marginRight</a:t>
            </a:r>
            <a:r>
              <a:rPr lang="en-US" dirty="0"/>
              <a:t>：</a:t>
            </a:r>
            <a:r>
              <a:rPr lang="zh-CN" altLang="en-US" dirty="0"/>
              <a:t>設定右側的間隔。</a:t>
            </a:r>
            <a:endParaRPr lang="zh-CN" altLang="en-US" dirty="0"/>
          </a:p>
          <a:p>
            <a:pPr lvl="1"/>
            <a:r>
              <a:rPr lang="en-US" dirty="0" err="1"/>
              <a:t>android:margin</a:t>
            </a:r>
            <a:r>
              <a:rPr lang="en-US" dirty="0"/>
              <a:t>：</a:t>
            </a:r>
            <a:r>
              <a:rPr lang="zh-CN" altLang="en-US" dirty="0"/>
              <a:t>設定上、下、左、右為同樣的間隔。</a:t>
            </a:r>
            <a:endParaRPr lang="zh-CN" altLang="en-US" dirty="0"/>
          </a:p>
          <a:p>
            <a:endParaRPr lang="en-US" dirty="0"/>
          </a:p>
        </p:txBody>
      </p:sp>
      <p:sp>
        <p:nvSpPr>
          <p:cNvPr id="6" name="Content Placeholder 2"/>
          <p:cNvSpPr txBox="1"/>
          <p:nvPr/>
        </p:nvSpPr>
        <p:spPr>
          <a:xfrm>
            <a:off x="6328528" y="1825624"/>
            <a:ext cx="5025272" cy="227503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t>控制畫面元件內容的間隔距離設定，讓一個元件的內容與它使用的空間有一點間</a:t>
            </a:r>
            <a:r>
              <a:rPr lang="zh-TW" altLang="en-US" dirty="0" smtClean="0"/>
              <a:t>隔</a:t>
            </a:r>
            <a:endParaRPr lang="en-US" altLang="zh-TW" dirty="0" smtClean="0"/>
          </a:p>
          <a:p>
            <a:pPr lvl="1"/>
            <a:r>
              <a:rPr lang="en-US" dirty="0" err="1"/>
              <a:t>android:paddingTop</a:t>
            </a:r>
            <a:r>
              <a:rPr lang="en-US" dirty="0"/>
              <a:t>：</a:t>
            </a:r>
            <a:r>
              <a:rPr lang="zh-CN" altLang="en-US" dirty="0"/>
              <a:t>設定內容上方的間隔。</a:t>
            </a:r>
            <a:endParaRPr lang="zh-CN" altLang="en-US" dirty="0"/>
          </a:p>
          <a:p>
            <a:pPr lvl="1"/>
            <a:r>
              <a:rPr lang="en-US" dirty="0" err="1"/>
              <a:t>android:paddingBottom</a:t>
            </a:r>
            <a:r>
              <a:rPr lang="en-US" dirty="0"/>
              <a:t>：</a:t>
            </a:r>
            <a:r>
              <a:rPr lang="zh-CN" altLang="en-US" dirty="0"/>
              <a:t>設定內容下方的間隔。</a:t>
            </a:r>
            <a:endParaRPr lang="zh-CN" altLang="en-US" dirty="0"/>
          </a:p>
          <a:p>
            <a:pPr lvl="1"/>
            <a:r>
              <a:rPr lang="en-US" dirty="0" err="1"/>
              <a:t>android:paddingLeft</a:t>
            </a:r>
            <a:r>
              <a:rPr lang="en-US" dirty="0"/>
              <a:t>：</a:t>
            </a:r>
            <a:r>
              <a:rPr lang="zh-CN" altLang="en-US" dirty="0"/>
              <a:t>設定內容左側的間隔。</a:t>
            </a:r>
            <a:endParaRPr lang="zh-CN" altLang="en-US" dirty="0"/>
          </a:p>
          <a:p>
            <a:pPr lvl="1"/>
            <a:r>
              <a:rPr lang="en-US" dirty="0" err="1"/>
              <a:t>android:paddingRight</a:t>
            </a:r>
            <a:r>
              <a:rPr lang="en-US" dirty="0"/>
              <a:t>：</a:t>
            </a:r>
            <a:r>
              <a:rPr lang="zh-CN" altLang="en-US" dirty="0"/>
              <a:t>設定內容右側的間隔。</a:t>
            </a:r>
            <a:endParaRPr lang="zh-CN" altLang="en-US" dirty="0"/>
          </a:p>
          <a:p>
            <a:pPr lvl="1"/>
            <a:r>
              <a:rPr lang="en-US" dirty="0" err="1"/>
              <a:t>android:padding</a:t>
            </a:r>
            <a:r>
              <a:rPr lang="en-US" dirty="0"/>
              <a:t>：</a:t>
            </a:r>
            <a:r>
              <a:rPr lang="zh-CN" altLang="en-US" dirty="0"/>
              <a:t>設定內容上、下、左、右為同樣的間隔。</a:t>
            </a:r>
            <a:endParaRPr lang="zh-CN" altLang="en-US" dirty="0"/>
          </a:p>
          <a:p>
            <a:endParaRPr lang="en-US" dirty="0"/>
          </a:p>
        </p:txBody>
      </p:sp>
      <p:sp>
        <p:nvSpPr>
          <p:cNvPr id="5" name="TextBox 4"/>
          <p:cNvSpPr txBox="1"/>
          <p:nvPr/>
        </p:nvSpPr>
        <p:spPr>
          <a:xfrm>
            <a:off x="838202" y="4235595"/>
            <a:ext cx="8060702" cy="2308324"/>
          </a:xfrm>
          <a:prstGeom prst="rect">
            <a:avLst/>
          </a:prstGeom>
          <a:noFill/>
        </p:spPr>
        <p:txBody>
          <a:bodyPr wrap="square" rtlCol="0">
            <a:spAutoFit/>
          </a:bodyPr>
          <a:lstStyle/>
          <a:p>
            <a:r>
              <a:rPr lang="zh-TW" altLang="en-US" dirty="0"/>
              <a:t>畫面元件還有一個可以控制內容位置的設定，設定名稱是「</a:t>
            </a:r>
            <a:r>
              <a:rPr lang="en-US" altLang="zh-TW" dirty="0" err="1"/>
              <a:t>android:gravity</a:t>
            </a:r>
            <a:r>
              <a:rPr lang="zh-TW" altLang="en-US" dirty="0" smtClean="0"/>
              <a:t>」</a:t>
            </a:r>
            <a:endParaRPr lang="en-US" altLang="zh-TW" dirty="0" smtClean="0"/>
          </a:p>
          <a:p>
            <a:pPr marL="285750" indent="-285750">
              <a:buFont typeface="Arial" panose="020B0604020202020204" pitchFamily="34" charset="0"/>
              <a:buChar char="•"/>
            </a:pPr>
            <a:r>
              <a:rPr lang="en-US" altLang="zh-TW" dirty="0"/>
              <a:t>top</a:t>
            </a:r>
            <a:r>
              <a:rPr lang="zh-TW" altLang="en-US" dirty="0"/>
              <a:t>、</a:t>
            </a:r>
            <a:r>
              <a:rPr lang="en-US" altLang="zh-TW" dirty="0"/>
              <a:t>bottom</a:t>
            </a:r>
            <a:r>
              <a:rPr lang="zh-TW" altLang="en-US" dirty="0"/>
              <a:t>、</a:t>
            </a:r>
            <a:r>
              <a:rPr lang="en-US" altLang="zh-TW" dirty="0"/>
              <a:t>left</a:t>
            </a:r>
            <a:r>
              <a:rPr lang="zh-TW" altLang="en-US" dirty="0"/>
              <a:t>、</a:t>
            </a:r>
            <a:r>
              <a:rPr lang="en-US" altLang="zh-TW" dirty="0"/>
              <a:t>right</a:t>
            </a:r>
            <a:r>
              <a:rPr lang="zh-TW" altLang="en-US" dirty="0"/>
              <a:t>：設定畫面元件的內容對齊上、下、左、右。</a:t>
            </a:r>
            <a:endParaRPr lang="zh-TW" altLang="en-US" dirty="0"/>
          </a:p>
          <a:p>
            <a:pPr marL="285750" indent="-285750">
              <a:buFont typeface="Arial" panose="020B0604020202020204" pitchFamily="34" charset="0"/>
              <a:buChar char="•"/>
            </a:pPr>
            <a:r>
              <a:rPr lang="en-US" altLang="zh-TW" dirty="0" err="1"/>
              <a:t>center</a:t>
            </a:r>
            <a:r>
              <a:rPr lang="en-US" altLang="zh-TW" i="1" dirty="0" err="1"/>
              <a:t>vertical</a:t>
            </a:r>
            <a:r>
              <a:rPr lang="zh-TW" altLang="en-US" i="1" dirty="0"/>
              <a:t>、</a:t>
            </a:r>
            <a:r>
              <a:rPr lang="en-US" altLang="zh-TW" i="1" dirty="0" err="1"/>
              <a:t>center</a:t>
            </a:r>
            <a:r>
              <a:rPr lang="en-US" altLang="zh-TW" dirty="0" err="1"/>
              <a:t>horizontal</a:t>
            </a:r>
            <a:r>
              <a:rPr lang="zh-TW" altLang="en-US" dirty="0"/>
              <a:t>：設定畫面元件的內容對齊垂直或水平的中央。</a:t>
            </a:r>
            <a:endParaRPr lang="zh-TW" altLang="en-US" dirty="0"/>
          </a:p>
          <a:p>
            <a:pPr marL="285750" indent="-285750">
              <a:buFont typeface="Arial" panose="020B0604020202020204" pitchFamily="34" charset="0"/>
              <a:buChar char="•"/>
            </a:pPr>
            <a:r>
              <a:rPr lang="en-US" altLang="zh-TW" dirty="0"/>
              <a:t>center</a:t>
            </a:r>
            <a:r>
              <a:rPr lang="zh-TW" altLang="en-US" dirty="0"/>
              <a:t>：設定畫面元件的內容對齊垂直與水平的中央。</a:t>
            </a:r>
            <a:endParaRPr lang="zh-TW" altLang="en-US" dirty="0"/>
          </a:p>
          <a:p>
            <a:pPr marL="285750" indent="-285750">
              <a:buFont typeface="Arial" panose="020B0604020202020204" pitchFamily="34" charset="0"/>
              <a:buChar char="•"/>
            </a:pPr>
            <a:r>
              <a:rPr lang="en-US" altLang="zh-TW" dirty="0" err="1"/>
              <a:t>fill</a:t>
            </a:r>
            <a:r>
              <a:rPr lang="en-US" altLang="zh-TW" i="1" dirty="0" err="1"/>
              <a:t>vertical</a:t>
            </a:r>
            <a:r>
              <a:rPr lang="zh-TW" altLang="en-US" i="1" dirty="0"/>
              <a:t>、</a:t>
            </a:r>
            <a:r>
              <a:rPr lang="en-US" altLang="zh-TW" i="1" dirty="0" err="1"/>
              <a:t>fill</a:t>
            </a:r>
            <a:r>
              <a:rPr lang="en-US" altLang="zh-TW" dirty="0" err="1"/>
              <a:t>horizontal</a:t>
            </a:r>
            <a:r>
              <a:rPr lang="zh-TW" altLang="en-US" dirty="0"/>
              <a:t>：設定畫面元件的內容佔滿垂直或水平空間。</a:t>
            </a:r>
            <a:endParaRPr lang="zh-TW" altLang="en-US" dirty="0"/>
          </a:p>
          <a:p>
            <a:pPr marL="285750" indent="-285750">
              <a:buFont typeface="Arial" panose="020B0604020202020204" pitchFamily="34" charset="0"/>
              <a:buChar char="•"/>
            </a:pPr>
            <a:r>
              <a:rPr lang="en-US" altLang="zh-TW" dirty="0"/>
              <a:t>fill</a:t>
            </a:r>
            <a:r>
              <a:rPr lang="zh-TW" altLang="en-US" dirty="0"/>
              <a:t>：設定畫面元件的內容佔滿垂直與水平空間。</a:t>
            </a:r>
            <a:endParaRPr lang="zh-TW" altLang="en-US" dirty="0"/>
          </a:p>
          <a:p>
            <a:endParaRPr lang="en-US" dirty="0"/>
          </a:p>
        </p:txBody>
      </p:sp>
      <p:pic>
        <p:nvPicPr>
          <p:cNvPr id="9218" name="Picture 2" descr="AndroidTutorial5_02_02_0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988490" y="4384413"/>
            <a:ext cx="2857500" cy="1085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10515600" cy="655807"/>
          </a:xfrm>
        </p:spPr>
        <p:txBody>
          <a:bodyPr>
            <a:normAutofit fontScale="90000"/>
          </a:bodyPr>
          <a:lstStyle/>
          <a:p>
            <a:r>
              <a:rPr lang="en-US" dirty="0" smtClean="0"/>
              <a:t>OpenCL</a:t>
            </a:r>
            <a:r>
              <a:rPr lang="zh-CN" altLang="en-US" dirty="0" smtClean="0"/>
              <a:t>开发</a:t>
            </a:r>
            <a:endParaRPr lang="en-US" dirty="0"/>
          </a:p>
        </p:txBody>
      </p:sp>
      <p:sp>
        <p:nvSpPr>
          <p:cNvPr id="3" name="Rectangle 2"/>
          <p:cNvSpPr/>
          <p:nvPr/>
        </p:nvSpPr>
        <p:spPr>
          <a:xfrm>
            <a:off x="313678" y="772353"/>
            <a:ext cx="5740893" cy="3693319"/>
          </a:xfrm>
          <a:prstGeom prst="rect">
            <a:avLst/>
          </a:prstGeom>
        </p:spPr>
        <p:txBody>
          <a:bodyPr wrap="square">
            <a:spAutoFit/>
          </a:bodyPr>
          <a:lstStyle/>
          <a:p>
            <a:r>
              <a:rPr lang="en-US" u="sng" dirty="0" smtClean="0">
                <a:solidFill>
                  <a:srgbClr val="000000"/>
                </a:solidFill>
                <a:latin typeface="Arial" panose="020B0604020202020204" pitchFamily="34" charset="0"/>
              </a:rPr>
              <a:t>Setup</a:t>
            </a:r>
            <a:r>
              <a:rPr lang="zh-CN" altLang="en-US" u="sng" dirty="0" smtClean="0">
                <a:solidFill>
                  <a:srgbClr val="000000"/>
                </a:solidFill>
                <a:latin typeface="Arial" panose="020B0604020202020204" pitchFamily="34" charset="0"/>
              </a:rPr>
              <a:t>相关</a:t>
            </a:r>
            <a:endParaRPr lang="zh-CN" altLang="en-US" u="sng" dirty="0">
              <a:solidFill>
                <a:srgbClr val="000000"/>
              </a:solidFill>
              <a:latin typeface="Arial" panose="020B0604020202020204" pitchFamily="34" charset="0"/>
            </a:endParaRPr>
          </a:p>
          <a:p>
            <a:r>
              <a:rPr lang="zh-CN" altLang="en-US" dirty="0">
                <a:solidFill>
                  <a:srgbClr val="000000"/>
                </a:solidFill>
                <a:latin typeface="Arial" panose="020B0604020202020204" pitchFamily="34" charset="0"/>
              </a:rPr>
              <a:t>  </a:t>
            </a:r>
            <a:r>
              <a:rPr lang="en-US"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对应一个硬件（标准中特别说明多</a:t>
            </a:r>
            <a:r>
              <a:rPr lang="en-US" dirty="0">
                <a:solidFill>
                  <a:srgbClr val="000000"/>
                </a:solidFill>
                <a:latin typeface="Arial" panose="020B0604020202020204" pitchFamily="34" charset="0"/>
              </a:rPr>
              <a:t>core</a:t>
            </a:r>
            <a:r>
              <a:rPr lang="zh-CN" altLang="en-US" dirty="0">
                <a:solidFill>
                  <a:srgbClr val="000000"/>
                </a:solidFill>
                <a:latin typeface="Arial" panose="020B0604020202020204" pitchFamily="34" charset="0"/>
              </a:rPr>
              <a:t>的</a:t>
            </a:r>
            <a:r>
              <a:rPr lang="en-US" dirty="0">
                <a:solidFill>
                  <a:srgbClr val="000000"/>
                </a:solidFill>
                <a:latin typeface="Arial" panose="020B0604020202020204" pitchFamily="34" charset="0"/>
              </a:rPr>
              <a:t>CPU</a:t>
            </a:r>
            <a:r>
              <a:rPr lang="zh-CN" altLang="en-US" dirty="0">
                <a:solidFill>
                  <a:srgbClr val="000000"/>
                </a:solidFill>
                <a:latin typeface="Arial" panose="020B0604020202020204" pitchFamily="34" charset="0"/>
              </a:rPr>
              <a:t>是一个整个</a:t>
            </a:r>
            <a:r>
              <a:rPr lang="en-US" dirty="0">
                <a:solidFill>
                  <a:srgbClr val="000000"/>
                </a:solidFill>
                <a:latin typeface="Arial" panose="020B0604020202020204" pitchFamily="34" charset="0"/>
              </a:rPr>
              <a:t>Device）</a:t>
            </a:r>
            <a:endParaRPr lang="en-US" dirty="0">
              <a:solidFill>
                <a:srgbClr val="000000"/>
              </a:solidFill>
              <a:latin typeface="Arial" panose="020B0604020202020204" pitchFamily="34" charset="0"/>
            </a:endParaRPr>
          </a:p>
          <a:p>
            <a:r>
              <a:rPr lang="en-US" dirty="0">
                <a:solidFill>
                  <a:srgbClr val="000000"/>
                </a:solidFill>
                <a:latin typeface="Arial" panose="020B0604020202020204" pitchFamily="34" charset="0"/>
              </a:rPr>
              <a:t> </a:t>
            </a:r>
            <a:endParaRPr lang="en-US" dirty="0">
              <a:solidFill>
                <a:srgbClr val="000000"/>
              </a:solidFill>
              <a:latin typeface="Arial" panose="020B0604020202020204" pitchFamily="34" charset="0"/>
            </a:endParaRPr>
          </a:p>
          <a:p>
            <a:r>
              <a:rPr lang="en-US" dirty="0">
                <a:solidFill>
                  <a:srgbClr val="000000"/>
                </a:solidFill>
                <a:latin typeface="Arial" panose="020B0604020202020204" pitchFamily="34" charset="0"/>
              </a:rPr>
              <a:t>  Context：</a:t>
            </a:r>
            <a:r>
              <a:rPr lang="zh-CN" altLang="en-US" dirty="0">
                <a:solidFill>
                  <a:srgbClr val="000000"/>
                </a:solidFill>
                <a:latin typeface="Arial" panose="020B0604020202020204" pitchFamily="34" charset="0"/>
              </a:rPr>
              <a:t>环境上下文，一个</a:t>
            </a:r>
            <a:r>
              <a:rPr lang="en-US" dirty="0">
                <a:solidFill>
                  <a:srgbClr val="000000"/>
                </a:solidFill>
                <a:latin typeface="Arial" panose="020B0604020202020204" pitchFamily="34" charset="0"/>
              </a:rPr>
              <a:t>Context</a:t>
            </a:r>
            <a:r>
              <a:rPr lang="zh-CN" altLang="en-US" dirty="0">
                <a:solidFill>
                  <a:srgbClr val="000000"/>
                </a:solidFill>
                <a:latin typeface="Arial" panose="020B0604020202020204" pitchFamily="34" charset="0"/>
              </a:rPr>
              <a:t>包含几个</a:t>
            </a:r>
            <a:r>
              <a:rPr lang="en-US"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单个</a:t>
            </a:r>
            <a:r>
              <a:rPr lang="en-US" dirty="0" err="1">
                <a:solidFill>
                  <a:srgbClr val="000000"/>
                </a:solidFill>
                <a:latin typeface="Arial" panose="020B0604020202020204" pitchFamily="34" charset="0"/>
              </a:rPr>
              <a:t>Cpu</a:t>
            </a:r>
            <a:r>
              <a:rPr lang="zh-CN" altLang="en-US" dirty="0">
                <a:solidFill>
                  <a:srgbClr val="000000"/>
                </a:solidFill>
                <a:latin typeface="Arial" panose="020B0604020202020204" pitchFamily="34" charset="0"/>
              </a:rPr>
              <a:t>或</a:t>
            </a:r>
            <a:r>
              <a:rPr lang="en-US" dirty="0">
                <a:solidFill>
                  <a:srgbClr val="000000"/>
                </a:solidFill>
                <a:latin typeface="Arial" panose="020B0604020202020204" pitchFamily="34" charset="0"/>
              </a:rPr>
              <a:t>GPU），</a:t>
            </a:r>
            <a:r>
              <a:rPr lang="zh-CN" altLang="en-US" dirty="0">
                <a:solidFill>
                  <a:srgbClr val="000000"/>
                </a:solidFill>
                <a:latin typeface="Arial" panose="020B0604020202020204" pitchFamily="34" charset="0"/>
              </a:rPr>
              <a:t>一个</a:t>
            </a:r>
            <a:r>
              <a:rPr lang="en-US" dirty="0">
                <a:solidFill>
                  <a:srgbClr val="000000"/>
                </a:solidFill>
                <a:latin typeface="Arial" panose="020B0604020202020204" pitchFamily="34" charset="0"/>
              </a:rPr>
              <a:t>Context</a:t>
            </a:r>
            <a:r>
              <a:rPr lang="zh-CN" altLang="en-US" dirty="0">
                <a:solidFill>
                  <a:srgbClr val="000000"/>
                </a:solidFill>
                <a:latin typeface="Arial" panose="020B0604020202020204" pitchFamily="34" charset="0"/>
              </a:rPr>
              <a:t>就是这些</a:t>
            </a:r>
            <a:r>
              <a:rPr lang="en-US"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的一个联系纽带，只有在一个</a:t>
            </a:r>
            <a:r>
              <a:rPr lang="en-US" dirty="0">
                <a:solidFill>
                  <a:srgbClr val="000000"/>
                </a:solidFill>
                <a:latin typeface="Arial" panose="020B0604020202020204" pitchFamily="34" charset="0"/>
              </a:rPr>
              <a:t>Context</a:t>
            </a:r>
            <a:r>
              <a:rPr lang="zh-CN" altLang="en-US" dirty="0">
                <a:solidFill>
                  <a:srgbClr val="000000"/>
                </a:solidFill>
                <a:latin typeface="Arial" panose="020B0604020202020204" pitchFamily="34" charset="0"/>
              </a:rPr>
              <a:t>上的那些</a:t>
            </a:r>
            <a:r>
              <a:rPr lang="en-US"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才能彼此交流工作，你的机器上可以同时存在很多</a:t>
            </a:r>
            <a:r>
              <a:rPr lang="en-US" dirty="0">
                <a:solidFill>
                  <a:srgbClr val="000000"/>
                </a:solidFill>
                <a:latin typeface="Arial" panose="020B0604020202020204" pitchFamily="34" charset="0"/>
              </a:rPr>
              <a:t>Context。</a:t>
            </a:r>
            <a:r>
              <a:rPr lang="zh-CN" altLang="en-US" dirty="0">
                <a:solidFill>
                  <a:srgbClr val="000000"/>
                </a:solidFill>
                <a:latin typeface="Arial" panose="020B0604020202020204" pitchFamily="34" charset="0"/>
              </a:rPr>
              <a:t>你可以用一个</a:t>
            </a:r>
            <a:r>
              <a:rPr lang="en-US" dirty="0" smtClean="0">
                <a:solidFill>
                  <a:srgbClr val="000000"/>
                </a:solidFill>
                <a:latin typeface="Arial" panose="020B0604020202020204" pitchFamily="34" charset="0"/>
              </a:rPr>
              <a:t>CPU</a:t>
            </a:r>
            <a:r>
              <a:rPr lang="zh-CN" altLang="en-US" dirty="0" smtClean="0">
                <a:solidFill>
                  <a:srgbClr val="000000"/>
                </a:solidFill>
                <a:latin typeface="Arial" panose="020B0604020202020204" pitchFamily="34" charset="0"/>
              </a:rPr>
              <a:t>创</a:t>
            </a:r>
            <a:r>
              <a:rPr lang="zh-CN" altLang="en-US" dirty="0">
                <a:solidFill>
                  <a:srgbClr val="000000"/>
                </a:solidFill>
                <a:latin typeface="Arial" panose="020B0604020202020204" pitchFamily="34" charset="0"/>
              </a:rPr>
              <a:t>建</a:t>
            </a:r>
            <a:r>
              <a:rPr lang="en-US" dirty="0">
                <a:solidFill>
                  <a:srgbClr val="000000"/>
                </a:solidFill>
                <a:latin typeface="Arial" panose="020B0604020202020204" pitchFamily="34" charset="0"/>
              </a:rPr>
              <a:t>context，</a:t>
            </a:r>
            <a:r>
              <a:rPr lang="zh-CN" altLang="en-US" dirty="0">
                <a:solidFill>
                  <a:srgbClr val="000000"/>
                </a:solidFill>
                <a:latin typeface="Arial" panose="020B0604020202020204" pitchFamily="34" charset="0"/>
              </a:rPr>
              <a:t>也可以用一个</a:t>
            </a:r>
            <a:r>
              <a:rPr lang="en-US" dirty="0">
                <a:solidFill>
                  <a:srgbClr val="000000"/>
                </a:solidFill>
                <a:latin typeface="Arial" panose="020B0604020202020204" pitchFamily="34" charset="0"/>
              </a:rPr>
              <a:t>CPU</a:t>
            </a:r>
            <a:r>
              <a:rPr lang="zh-CN" altLang="en-US" dirty="0">
                <a:solidFill>
                  <a:srgbClr val="000000"/>
                </a:solidFill>
                <a:latin typeface="Arial" panose="020B0604020202020204" pitchFamily="34" charset="0"/>
              </a:rPr>
              <a:t>和一个</a:t>
            </a:r>
            <a:r>
              <a:rPr lang="en-US" dirty="0">
                <a:solidFill>
                  <a:srgbClr val="000000"/>
                </a:solidFill>
                <a:latin typeface="Arial" panose="020B0604020202020204" pitchFamily="34" charset="0"/>
              </a:rPr>
              <a:t>GPU</a:t>
            </a:r>
            <a:r>
              <a:rPr lang="zh-CN" altLang="en-US" dirty="0">
                <a:solidFill>
                  <a:srgbClr val="000000"/>
                </a:solidFill>
                <a:latin typeface="Arial" panose="020B0604020202020204" pitchFamily="34" charset="0"/>
              </a:rPr>
              <a:t>创建一个。</a:t>
            </a:r>
            <a:endParaRPr lang="zh-CN" altLang="en-US" dirty="0">
              <a:solidFill>
                <a:srgbClr val="000000"/>
              </a:solidFill>
              <a:latin typeface="Arial" panose="020B0604020202020204" pitchFamily="34" charset="0"/>
            </a:endParaRPr>
          </a:p>
          <a:p>
            <a:r>
              <a:rPr lang="zh-CN" altLang="en-US" dirty="0">
                <a:solidFill>
                  <a:srgbClr val="000000"/>
                </a:solidFill>
                <a:latin typeface="Arial" panose="020B0604020202020204" pitchFamily="34" charset="0"/>
              </a:rPr>
              <a:t> </a:t>
            </a:r>
            <a:endParaRPr lang="zh-CN" altLang="en-US" dirty="0">
              <a:solidFill>
                <a:srgbClr val="000000"/>
              </a:solidFill>
              <a:latin typeface="Arial" panose="020B0604020202020204" pitchFamily="34" charset="0"/>
            </a:endParaRPr>
          </a:p>
          <a:p>
            <a:r>
              <a:rPr lang="en-US" u="sng" dirty="0">
                <a:solidFill>
                  <a:srgbClr val="000000"/>
                </a:solidFill>
                <a:latin typeface="Arial" panose="020B0604020202020204" pitchFamily="34" charset="0"/>
              </a:rPr>
              <a:t>Command </a:t>
            </a:r>
            <a:r>
              <a:rPr lang="en-US" u="sng" dirty="0" smtClean="0">
                <a:solidFill>
                  <a:srgbClr val="000000"/>
                </a:solidFill>
                <a:latin typeface="Arial" panose="020B0604020202020204" pitchFamily="34" charset="0"/>
              </a:rPr>
              <a:t>Queue</a:t>
            </a:r>
            <a:r>
              <a:rPr lang="en-US" dirty="0">
                <a:solidFill>
                  <a:srgbClr val="000000"/>
                </a:solidFill>
                <a:latin typeface="Arial" panose="020B0604020202020204" pitchFamily="34" charset="0"/>
              </a:rPr>
              <a:t>：</a:t>
            </a:r>
            <a:r>
              <a:rPr lang="zh-CN" altLang="en-US" dirty="0">
                <a:solidFill>
                  <a:srgbClr val="000000"/>
                </a:solidFill>
                <a:latin typeface="Arial" panose="020B0604020202020204" pitchFamily="34" charset="0"/>
              </a:rPr>
              <a:t>这是个给每个</a:t>
            </a:r>
            <a:r>
              <a:rPr lang="en-US" dirty="0">
                <a:solidFill>
                  <a:srgbClr val="000000"/>
                </a:solidFill>
                <a:latin typeface="Arial" panose="020B0604020202020204" pitchFamily="34" charset="0"/>
              </a:rPr>
              <a:t>Device</a:t>
            </a:r>
            <a:r>
              <a:rPr lang="zh-CN" altLang="en-US" dirty="0">
                <a:solidFill>
                  <a:srgbClr val="000000"/>
                </a:solidFill>
                <a:latin typeface="Arial" panose="020B0604020202020204" pitchFamily="34" charset="0"/>
              </a:rPr>
              <a:t>提交的指令序列</a:t>
            </a:r>
            <a:endParaRPr lang="zh-CN" altLang="en-US" b="0" i="0" dirty="0">
              <a:solidFill>
                <a:srgbClr val="000000"/>
              </a:solidFill>
              <a:effectLst/>
              <a:latin typeface="Arial" panose="020B0604020202020204" pitchFamily="34" charset="0"/>
            </a:endParaRPr>
          </a:p>
        </p:txBody>
      </p:sp>
      <p:sp>
        <p:nvSpPr>
          <p:cNvPr id="7" name="Rectangle 6"/>
          <p:cNvSpPr/>
          <p:nvPr/>
        </p:nvSpPr>
        <p:spPr>
          <a:xfrm>
            <a:off x="6818050" y="772353"/>
            <a:ext cx="5060272" cy="1477328"/>
          </a:xfrm>
          <a:prstGeom prst="rect">
            <a:avLst/>
          </a:prstGeom>
        </p:spPr>
        <p:txBody>
          <a:bodyPr wrap="square">
            <a:spAutoFit/>
          </a:bodyPr>
          <a:lstStyle/>
          <a:p>
            <a:r>
              <a:rPr lang="zh-CN" altLang="en-US" b="1" u="sng" dirty="0">
                <a:solidFill>
                  <a:srgbClr val="000000"/>
                </a:solidFill>
                <a:latin typeface="Arial" panose="020B0604020202020204" pitchFamily="34" charset="0"/>
              </a:rPr>
              <a:t>内存相</a:t>
            </a:r>
            <a:r>
              <a:rPr lang="zh-CN" altLang="en-US" b="1" u="sng" dirty="0" smtClean="0">
                <a:solidFill>
                  <a:srgbClr val="000000"/>
                </a:solidFill>
                <a:latin typeface="Arial" panose="020B0604020202020204" pitchFamily="34" charset="0"/>
              </a:rPr>
              <a:t>关</a:t>
            </a:r>
            <a:endParaRPr lang="zh-CN" altLang="en-US" b="1" u="sng" dirty="0">
              <a:solidFill>
                <a:srgbClr val="000000"/>
              </a:solidFill>
              <a:latin typeface="Arial" panose="020B0604020202020204" pitchFamily="34" charset="0"/>
            </a:endParaRPr>
          </a:p>
          <a:p>
            <a:r>
              <a:rPr lang="en-US" altLang="zh-CN" dirty="0">
                <a:solidFill>
                  <a:srgbClr val="000000"/>
                </a:solidFill>
                <a:latin typeface="Arial" panose="020B0604020202020204" pitchFamily="34" charset="0"/>
              </a:rPr>
              <a:t>Buffers</a:t>
            </a:r>
            <a:r>
              <a:rPr lang="zh-CN" altLang="en-US" dirty="0">
                <a:solidFill>
                  <a:srgbClr val="000000"/>
                </a:solidFill>
                <a:latin typeface="Arial" panose="020B0604020202020204" pitchFamily="34" charset="0"/>
              </a:rPr>
              <a:t>：这个好理解，一块内存</a:t>
            </a:r>
            <a:endParaRPr lang="zh-CN" altLang="en-US" dirty="0">
              <a:solidFill>
                <a:srgbClr val="000000"/>
              </a:solidFill>
              <a:latin typeface="Arial" panose="020B0604020202020204" pitchFamily="34" charset="0"/>
            </a:endParaRPr>
          </a:p>
          <a:p>
            <a:r>
              <a:rPr lang="en-US" altLang="zh-CN" dirty="0">
                <a:solidFill>
                  <a:srgbClr val="000000"/>
                </a:solidFill>
                <a:latin typeface="Arial" panose="020B0604020202020204" pitchFamily="34" charset="0"/>
              </a:rPr>
              <a:t>Images</a:t>
            </a:r>
            <a:r>
              <a:rPr lang="zh-CN" altLang="en-US" dirty="0">
                <a:solidFill>
                  <a:srgbClr val="000000"/>
                </a:solidFill>
                <a:latin typeface="Arial" panose="020B0604020202020204" pitchFamily="34" charset="0"/>
              </a:rPr>
              <a:t>：毕竟并行计算大多数的应用前景在图形图像上，所以原生带有几个类型，表示各种维度的图像。</a:t>
            </a:r>
            <a:endParaRPr lang="zh-CN" altLang="en-US" b="0" i="0" dirty="0">
              <a:solidFill>
                <a:srgbClr val="000000"/>
              </a:solidFill>
              <a:effectLst/>
              <a:latin typeface="Arial" panose="020B0604020202020204" pitchFamily="34" charset="0"/>
            </a:endParaRPr>
          </a:p>
        </p:txBody>
      </p:sp>
      <p:sp>
        <p:nvSpPr>
          <p:cNvPr id="8" name="Rectangle 7"/>
          <p:cNvSpPr/>
          <p:nvPr/>
        </p:nvSpPr>
        <p:spPr>
          <a:xfrm>
            <a:off x="6818050" y="2480503"/>
            <a:ext cx="5060272" cy="3693319"/>
          </a:xfrm>
          <a:prstGeom prst="rect">
            <a:avLst/>
          </a:prstGeom>
        </p:spPr>
        <p:txBody>
          <a:bodyPr wrap="square">
            <a:spAutoFit/>
          </a:bodyPr>
          <a:lstStyle/>
          <a:p>
            <a:r>
              <a:rPr lang="en-US" altLang="zh-CN" b="1" u="sng" dirty="0" smtClean="0">
                <a:solidFill>
                  <a:srgbClr val="000000"/>
                </a:solidFill>
                <a:latin typeface="Arial" panose="020B0604020202020204" pitchFamily="34" charset="0"/>
              </a:rPr>
              <a:t>GPU</a:t>
            </a:r>
            <a:r>
              <a:rPr lang="zh-CN" altLang="en-US" b="1" u="sng" dirty="0" smtClean="0">
                <a:solidFill>
                  <a:srgbClr val="000000"/>
                </a:solidFill>
                <a:latin typeface="Arial" panose="020B0604020202020204" pitchFamily="34" charset="0"/>
              </a:rPr>
              <a:t>代</a:t>
            </a:r>
            <a:r>
              <a:rPr lang="zh-CN" altLang="en-US" b="1" u="sng" dirty="0">
                <a:solidFill>
                  <a:srgbClr val="000000"/>
                </a:solidFill>
                <a:latin typeface="Arial" panose="020B0604020202020204" pitchFamily="34" charset="0"/>
              </a:rPr>
              <a:t>码执行相</a:t>
            </a:r>
            <a:r>
              <a:rPr lang="zh-CN" altLang="en-US" b="1" u="sng" dirty="0" smtClean="0">
                <a:solidFill>
                  <a:srgbClr val="000000"/>
                </a:solidFill>
                <a:latin typeface="Arial" panose="020B0604020202020204" pitchFamily="34" charset="0"/>
              </a:rPr>
              <a:t>关</a:t>
            </a:r>
            <a:endParaRPr lang="zh-CN" altLang="en-US" b="1" u="sng" dirty="0">
              <a:solidFill>
                <a:srgbClr val="000000"/>
              </a:solidFill>
              <a:latin typeface="Arial" panose="020B0604020202020204" pitchFamily="34" charset="0"/>
            </a:endParaRPr>
          </a:p>
          <a:p>
            <a:r>
              <a:rPr lang="en-US" altLang="zh-CN" dirty="0" smtClean="0">
                <a:solidFill>
                  <a:srgbClr val="000000"/>
                </a:solidFill>
                <a:latin typeface="Arial" panose="020B0604020202020204" pitchFamily="34" charset="0"/>
              </a:rPr>
              <a:t>Program</a:t>
            </a:r>
            <a:r>
              <a:rPr lang="zh-CN" altLang="en-US" dirty="0">
                <a:solidFill>
                  <a:srgbClr val="000000"/>
                </a:solidFill>
                <a:latin typeface="Arial" panose="020B0604020202020204" pitchFamily="34" charset="0"/>
              </a:rPr>
              <a:t>：这是所有代码的集合，可能包含</a:t>
            </a:r>
            <a:r>
              <a:rPr lang="en-US" altLang="zh-CN" dirty="0">
                <a:solidFill>
                  <a:srgbClr val="000000"/>
                </a:solidFill>
                <a:latin typeface="Arial" panose="020B0604020202020204" pitchFamily="34" charset="0"/>
              </a:rPr>
              <a:t>Kernel</a:t>
            </a:r>
            <a:r>
              <a:rPr lang="zh-CN" altLang="en-US" dirty="0">
                <a:solidFill>
                  <a:srgbClr val="000000"/>
                </a:solidFill>
                <a:latin typeface="Arial" panose="020B0604020202020204" pitchFamily="34" charset="0"/>
              </a:rPr>
              <a:t>是和其他库，</a:t>
            </a:r>
            <a:r>
              <a:rPr lang="en-US" altLang="zh-CN" dirty="0" err="1">
                <a:solidFill>
                  <a:srgbClr val="000000"/>
                </a:solidFill>
                <a:latin typeface="Arial" panose="020B0604020202020204" pitchFamily="34" charset="0"/>
              </a:rPr>
              <a:t>OpenCl</a:t>
            </a:r>
            <a:r>
              <a:rPr lang="zh-CN" altLang="en-US" dirty="0">
                <a:solidFill>
                  <a:srgbClr val="000000"/>
                </a:solidFill>
                <a:latin typeface="Arial" panose="020B0604020202020204" pitchFamily="34" charset="0"/>
              </a:rPr>
              <a:t>是一个动态编译的语言，代码编译后生成一个中间文件（可实现为虚拟机代码或者汇编代码，看不同实现），在使用时连接进入程序读入处理器。</a:t>
            </a:r>
            <a:endParaRPr lang="zh-CN" altLang="en-US" dirty="0">
              <a:solidFill>
                <a:srgbClr val="000000"/>
              </a:solidFill>
              <a:latin typeface="Arial" panose="020B0604020202020204" pitchFamily="34" charset="0"/>
            </a:endParaRPr>
          </a:p>
          <a:p>
            <a:r>
              <a:rPr lang="zh-CN" altLang="en-US" dirty="0">
                <a:solidFill>
                  <a:srgbClr val="000000"/>
                </a:solidFill>
                <a:latin typeface="Arial" panose="020B0604020202020204" pitchFamily="34" charset="0"/>
              </a:rPr>
              <a:t> </a:t>
            </a:r>
            <a:r>
              <a:rPr lang="en-US" altLang="zh-CN" dirty="0">
                <a:solidFill>
                  <a:srgbClr val="000000"/>
                </a:solidFill>
                <a:latin typeface="Arial" panose="020B0604020202020204" pitchFamily="34" charset="0"/>
              </a:rPr>
              <a:t>Kernel</a:t>
            </a:r>
            <a:r>
              <a:rPr lang="zh-CN" altLang="en-US" dirty="0">
                <a:solidFill>
                  <a:srgbClr val="000000"/>
                </a:solidFill>
                <a:latin typeface="Arial" panose="020B0604020202020204" pitchFamily="34" charset="0"/>
              </a:rPr>
              <a:t>：这是在</a:t>
            </a:r>
            <a:r>
              <a:rPr lang="en-US" altLang="zh-CN" dirty="0">
                <a:solidFill>
                  <a:srgbClr val="000000"/>
                </a:solidFill>
                <a:latin typeface="Arial" panose="020B0604020202020204" pitchFamily="34" charset="0"/>
              </a:rPr>
              <a:t>element</a:t>
            </a:r>
            <a:r>
              <a:rPr lang="zh-CN" altLang="en-US" dirty="0">
                <a:solidFill>
                  <a:srgbClr val="000000"/>
                </a:solidFill>
                <a:latin typeface="Arial" panose="020B0604020202020204" pitchFamily="34" charset="0"/>
              </a:rPr>
              <a:t>跑的核函数及其参数组和，如果把计算设备看做好多人同时为你做一个事情，那么</a:t>
            </a:r>
            <a:r>
              <a:rPr lang="en-US" altLang="zh-CN" dirty="0">
                <a:solidFill>
                  <a:srgbClr val="000000"/>
                </a:solidFill>
                <a:latin typeface="Arial" panose="020B0604020202020204" pitchFamily="34" charset="0"/>
              </a:rPr>
              <a:t>Kernel</a:t>
            </a:r>
            <a:r>
              <a:rPr lang="zh-CN" altLang="en-US" dirty="0">
                <a:solidFill>
                  <a:srgbClr val="000000"/>
                </a:solidFill>
                <a:latin typeface="Arial" panose="020B0604020202020204" pitchFamily="34" charset="0"/>
              </a:rPr>
              <a:t>就是他们每个人做的那个事情，这个事情每个人都是同样的做，但是参数可能是不同的，这就是所谓的单指令多数据体系。</a:t>
            </a:r>
            <a:endParaRPr lang="zh-CN" altLang="en-US" dirty="0">
              <a:solidFill>
                <a:srgbClr val="000000"/>
              </a:solidFill>
              <a:latin typeface="Arial" panose="020B0604020202020204" pitchFamily="34" charset="0"/>
            </a:endParaRPr>
          </a:p>
          <a:p>
            <a:r>
              <a:rPr lang="zh-CN" altLang="en-US" dirty="0">
                <a:solidFill>
                  <a:srgbClr val="000000"/>
                </a:solidFill>
                <a:latin typeface="Arial" panose="020B0604020202020204" pitchFamily="34" charset="0"/>
              </a:rPr>
              <a:t> </a:t>
            </a:r>
            <a:r>
              <a:rPr lang="en-US" altLang="zh-CN" dirty="0" err="1">
                <a:solidFill>
                  <a:srgbClr val="000000"/>
                </a:solidFill>
                <a:latin typeface="Arial" panose="020B0604020202020204" pitchFamily="34" charset="0"/>
              </a:rPr>
              <a:t>WorkI</a:t>
            </a:r>
            <a:r>
              <a:rPr lang="en-US" altLang="zh-CN" dirty="0">
                <a:solidFill>
                  <a:srgbClr val="000000"/>
                </a:solidFill>
                <a:latin typeface="Arial" panose="020B0604020202020204" pitchFamily="34" charset="0"/>
              </a:rPr>
              <a:t> tem</a:t>
            </a:r>
            <a:r>
              <a:rPr lang="zh-CN" altLang="en-US" dirty="0">
                <a:solidFill>
                  <a:srgbClr val="000000"/>
                </a:solidFill>
                <a:latin typeface="Arial" panose="020B0604020202020204" pitchFamily="34" charset="0"/>
              </a:rPr>
              <a:t>：这就是代表硬件上的一个</a:t>
            </a:r>
            <a:r>
              <a:rPr lang="en-US" altLang="zh-CN" dirty="0">
                <a:solidFill>
                  <a:srgbClr val="000000"/>
                </a:solidFill>
                <a:latin typeface="Arial" panose="020B0604020202020204" pitchFamily="34" charset="0"/>
              </a:rPr>
              <a:t>Processing Element</a:t>
            </a:r>
            <a:r>
              <a:rPr lang="zh-CN" altLang="en-US" dirty="0">
                <a:solidFill>
                  <a:srgbClr val="000000"/>
                </a:solidFill>
                <a:latin typeface="Arial" panose="020B0604020202020204" pitchFamily="34" charset="0"/>
              </a:rPr>
              <a:t>，最基本的计算单元。</a:t>
            </a:r>
            <a:endParaRPr lang="zh-CN" altLang="en-US" b="0" i="0" dirty="0">
              <a:solidFill>
                <a:srgbClr val="000000"/>
              </a:solidFill>
              <a:effectLst/>
              <a:latin typeface="Arial" panose="020B0604020202020204" pitchFamily="34" charset="0"/>
            </a:endParaRPr>
          </a:p>
        </p:txBody>
      </p:sp>
      <p:sp>
        <p:nvSpPr>
          <p:cNvPr id="9" name="Rectangle 8"/>
          <p:cNvSpPr/>
          <p:nvPr/>
        </p:nvSpPr>
        <p:spPr>
          <a:xfrm>
            <a:off x="313678" y="5121479"/>
            <a:ext cx="5740893" cy="923330"/>
          </a:xfrm>
          <a:prstGeom prst="rect">
            <a:avLst/>
          </a:prstGeom>
        </p:spPr>
        <p:txBody>
          <a:bodyPr wrap="square">
            <a:spAutoFit/>
          </a:bodyPr>
          <a:lstStyle/>
          <a:p>
            <a:r>
              <a:rPr lang="zh-CN" altLang="en-US" b="1" u="sng" dirty="0">
                <a:solidFill>
                  <a:srgbClr val="000000"/>
                </a:solidFill>
                <a:latin typeface="Arial" panose="020B0604020202020204" pitchFamily="34" charset="0"/>
              </a:rPr>
              <a:t>同步相</a:t>
            </a:r>
            <a:r>
              <a:rPr lang="zh-CN" altLang="en-US" b="1" u="sng" dirty="0" smtClean="0">
                <a:solidFill>
                  <a:srgbClr val="000000"/>
                </a:solidFill>
                <a:latin typeface="Arial" panose="020B0604020202020204" pitchFamily="34" charset="0"/>
              </a:rPr>
              <a:t>关</a:t>
            </a:r>
            <a:endParaRPr lang="zh-CN" altLang="en-US" b="1" u="sng" dirty="0">
              <a:solidFill>
                <a:srgbClr val="000000"/>
              </a:solidFill>
              <a:latin typeface="Arial" panose="020B0604020202020204" pitchFamily="34" charset="0"/>
            </a:endParaRPr>
          </a:p>
          <a:p>
            <a:r>
              <a:rPr lang="en-US" altLang="zh-CN" dirty="0">
                <a:solidFill>
                  <a:srgbClr val="000000"/>
                </a:solidFill>
                <a:latin typeface="Arial" panose="020B0604020202020204" pitchFamily="34" charset="0"/>
              </a:rPr>
              <a:t>Events</a:t>
            </a:r>
            <a:r>
              <a:rPr lang="zh-CN" altLang="en-US" dirty="0">
                <a:solidFill>
                  <a:srgbClr val="000000"/>
                </a:solidFill>
                <a:latin typeface="Arial" panose="020B0604020202020204" pitchFamily="34" charset="0"/>
              </a:rPr>
              <a:t>：在这样一个分布式计算的环境中，不同单元之间的同步是一个大问题，</a:t>
            </a:r>
            <a:r>
              <a:rPr lang="en-US" altLang="zh-CN" dirty="0">
                <a:solidFill>
                  <a:srgbClr val="000000"/>
                </a:solidFill>
                <a:latin typeface="Arial" panose="020B0604020202020204" pitchFamily="34" charset="0"/>
              </a:rPr>
              <a:t>event</a:t>
            </a:r>
            <a:r>
              <a:rPr lang="zh-CN" altLang="en-US" dirty="0">
                <a:solidFill>
                  <a:srgbClr val="000000"/>
                </a:solidFill>
                <a:latin typeface="Arial" panose="020B0604020202020204" pitchFamily="34" charset="0"/>
              </a:rPr>
              <a:t>是用来同步</a:t>
            </a:r>
            <a:r>
              <a:rPr lang="zh-CN" altLang="en-US" dirty="0" smtClean="0">
                <a:solidFill>
                  <a:srgbClr val="000000"/>
                </a:solidFill>
                <a:latin typeface="Arial" panose="020B0604020202020204" pitchFamily="34" charset="0"/>
              </a:rPr>
              <a:t>的</a:t>
            </a:r>
            <a:r>
              <a:rPr lang="en-US" altLang="zh-CN" dirty="0" smtClean="0">
                <a:solidFill>
                  <a:srgbClr val="000000"/>
                </a:solidFill>
                <a:latin typeface="Arial" panose="020B0604020202020204" pitchFamily="34" charset="0"/>
              </a:rPr>
              <a:t>.</a:t>
            </a:r>
            <a:endParaRPr lang="zh-CN" altLang="en-US" b="0" i="0" dirty="0">
              <a:solidFill>
                <a:srgbClr val="000000"/>
              </a:solidFill>
              <a:effectLst/>
              <a:latin typeface="Arial" panose="020B0604020202020204"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使用畫面配置元件</a:t>
            </a:r>
            <a:endParaRPr lang="zh-TW" altLang="en-US" b="1" dirty="0"/>
          </a:p>
        </p:txBody>
      </p:sp>
      <p:sp>
        <p:nvSpPr>
          <p:cNvPr id="3" name="Content Placeholder 2"/>
          <p:cNvSpPr>
            <a:spLocks noGrp="1"/>
          </p:cNvSpPr>
          <p:nvPr>
            <p:ph idx="1"/>
          </p:nvPr>
        </p:nvSpPr>
        <p:spPr>
          <a:xfrm>
            <a:off x="838200" y="1825624"/>
            <a:ext cx="10983011" cy="4839127"/>
          </a:xfrm>
        </p:spPr>
        <p:txBody>
          <a:bodyPr>
            <a:normAutofit fontScale="62500" lnSpcReduction="20000"/>
          </a:bodyPr>
          <a:lstStyle/>
          <a:p>
            <a:r>
              <a:rPr lang="en-US" dirty="0"/>
              <a:t>Android</a:t>
            </a:r>
            <a:r>
              <a:rPr lang="zh-CN" altLang="en-US" dirty="0"/>
              <a:t>在「</a:t>
            </a:r>
            <a:r>
              <a:rPr lang="en-US" dirty="0" err="1"/>
              <a:t>android.widget</a:t>
            </a:r>
            <a:r>
              <a:rPr lang="en-US" dirty="0"/>
              <a:t>」</a:t>
            </a:r>
            <a:r>
              <a:rPr lang="zh-CN" altLang="en-US" dirty="0"/>
              <a:t>套件中提供的「</a:t>
            </a:r>
            <a:r>
              <a:rPr lang="en-US" dirty="0" err="1"/>
              <a:t>LinearLayout</a:t>
            </a:r>
            <a:r>
              <a:rPr lang="en-US" dirty="0"/>
              <a:t>」</a:t>
            </a:r>
            <a:r>
              <a:rPr lang="zh-CN" altLang="en-US" dirty="0"/>
              <a:t>和「</a:t>
            </a:r>
            <a:r>
              <a:rPr lang="en-US" dirty="0" err="1"/>
              <a:t>RelativeLayout</a:t>
            </a:r>
            <a:r>
              <a:rPr lang="en-US" dirty="0"/>
              <a:t>」</a:t>
            </a:r>
            <a:r>
              <a:rPr lang="zh-CN" altLang="en-US" dirty="0"/>
              <a:t>是基本的</a:t>
            </a:r>
            <a:r>
              <a:rPr lang="en-US" dirty="0"/>
              <a:t>Layout</a:t>
            </a:r>
            <a:r>
              <a:rPr lang="zh-CN" altLang="en-US" dirty="0"/>
              <a:t>元件。</a:t>
            </a:r>
            <a:r>
              <a:rPr lang="en-US" dirty="0" err="1"/>
              <a:t>LinearLayout</a:t>
            </a:r>
            <a:r>
              <a:rPr lang="zh-CN" altLang="en-US" dirty="0"/>
              <a:t>可以設定為依照水平（</a:t>
            </a:r>
            <a:r>
              <a:rPr lang="en-US" dirty="0"/>
              <a:t>horizontal）</a:t>
            </a:r>
            <a:r>
              <a:rPr lang="zh-CN" altLang="en-US" dirty="0"/>
              <a:t>或垂直（</a:t>
            </a:r>
            <a:r>
              <a:rPr lang="en-US" dirty="0"/>
              <a:t>vertical）</a:t>
            </a:r>
            <a:r>
              <a:rPr lang="zh-CN" altLang="en-US" dirty="0"/>
              <a:t>排列。</a:t>
            </a:r>
            <a:r>
              <a:rPr lang="en-US" dirty="0" err="1"/>
              <a:t>RelativeLayout</a:t>
            </a:r>
            <a:r>
              <a:rPr lang="zh-CN" altLang="en-US" dirty="0"/>
              <a:t>使用畫面元件相對的位置來排列，適合用在比較不規則的畫面元件配置</a:t>
            </a:r>
            <a:r>
              <a:rPr lang="zh-CN" altLang="en-US" dirty="0" smtClean="0"/>
              <a:t>。</a:t>
            </a:r>
            <a:r>
              <a:rPr lang="en-US" dirty="0" err="1"/>
              <a:t>ViewGroup</a:t>
            </a:r>
            <a:r>
              <a:rPr lang="zh-CN" altLang="en-US" dirty="0"/>
              <a:t>還提供一種很常使用的「</a:t>
            </a:r>
            <a:r>
              <a:rPr lang="en-US" dirty="0" err="1"/>
              <a:t>TableLayout</a:t>
            </a:r>
            <a:r>
              <a:rPr lang="en-US" dirty="0" smtClean="0"/>
              <a:t>」</a:t>
            </a:r>
            <a:r>
              <a:rPr lang="zh-CN" altLang="en-US" dirty="0" smtClean="0"/>
              <a:t>。</a:t>
            </a:r>
            <a:endParaRPr lang="en-US" altLang="zh-CN" dirty="0" smtClean="0"/>
          </a:p>
          <a:p>
            <a:r>
              <a:rPr lang="en-US" dirty="0" err="1" smtClean="0"/>
              <a:t>LinearLayout</a:t>
            </a:r>
            <a:r>
              <a:rPr lang="en-US" dirty="0" smtClean="0"/>
              <a:t>: </a:t>
            </a:r>
            <a:r>
              <a:rPr lang="zh-CN" altLang="en-US" dirty="0"/>
              <a:t>使用「</a:t>
            </a:r>
            <a:r>
              <a:rPr lang="en-US" dirty="0" err="1"/>
              <a:t>android:layout_weight</a:t>
            </a:r>
            <a:r>
              <a:rPr lang="en-US" dirty="0"/>
              <a:t>="</a:t>
            </a:r>
            <a:r>
              <a:rPr lang="zh-CN" altLang="en-US" dirty="0"/>
              <a:t>比例</a:t>
            </a:r>
            <a:r>
              <a:rPr lang="en-US" altLang="zh-CN" dirty="0">
                <a:hlinkClick r:id="rId1"/>
              </a:rPr>
              <a:t>"</a:t>
            </a:r>
            <a:r>
              <a:rPr lang="zh-CN" altLang="en-US" dirty="0">
                <a:hlinkClick r:id="rId1"/>
              </a:rPr>
              <a:t>」，依照</a:t>
            </a:r>
            <a:r>
              <a:rPr lang="en-US" dirty="0" err="1">
                <a:hlinkClick r:id="rId1"/>
              </a:rPr>
              <a:t>LinearLayout</a:t>
            </a:r>
            <a:r>
              <a:rPr lang="zh-CN" altLang="en-US" dirty="0">
                <a:hlinkClick r:id="rId1"/>
              </a:rPr>
              <a:t>設定為水平或垂直排列，設定元件的比例後，它的寬或高就由比例來決定，所以應該把元件的寬或高設定為「</a:t>
            </a:r>
            <a:r>
              <a:rPr lang="en-US" altLang="zh-CN" dirty="0">
                <a:hlinkClick r:id="rId1"/>
              </a:rPr>
              <a:t>0</a:t>
            </a:r>
            <a:r>
              <a:rPr lang="en-US" dirty="0">
                <a:hlinkClick r:id="rId1"/>
              </a:rPr>
              <a:t>dp</a:t>
            </a:r>
            <a:r>
              <a:rPr lang="en-US" dirty="0" smtClean="0">
                <a:hlinkClick r:id="rId1"/>
              </a:rPr>
              <a:t>」。</a:t>
            </a:r>
            <a:endParaRPr lang="en-US" dirty="0" smtClean="0"/>
          </a:p>
          <a:p>
            <a:r>
              <a:rPr lang="en-US" dirty="0" err="1" smtClean="0">
                <a:hlinkClick r:id="rId1"/>
              </a:rPr>
              <a:t>RelativeLayout</a:t>
            </a:r>
            <a:r>
              <a:rPr lang="en-US" dirty="0" smtClean="0">
                <a:hlinkClick r:id="rId1"/>
              </a:rPr>
              <a:t>: </a:t>
            </a:r>
            <a:endParaRPr lang="en-US" dirty="0" smtClean="0"/>
          </a:p>
          <a:p>
            <a:pPr lvl="1"/>
            <a:r>
              <a:rPr lang="en-US" dirty="0" err="1">
                <a:hlinkClick r:id="rId1"/>
              </a:rPr>
              <a:t>android:layout</a:t>
            </a:r>
            <a:r>
              <a:rPr lang="en-US" dirty="0">
                <a:hlinkClick r:id="rId1"/>
              </a:rPr>
              <a:t>_</a:t>
            </a:r>
            <a:r>
              <a:rPr lang="zh-CN" altLang="en-US" b="1" dirty="0">
                <a:hlinkClick r:id="rId1"/>
              </a:rPr>
              <a:t>位置</a:t>
            </a:r>
            <a:r>
              <a:rPr lang="zh-CN" altLang="en-US" dirty="0">
                <a:hlinkClick r:id="rId1"/>
              </a:rPr>
              <a:t>＝</a:t>
            </a:r>
            <a:r>
              <a:rPr lang="en-US" altLang="zh-CN" dirty="0">
                <a:hlinkClick r:id="rId1"/>
              </a:rPr>
              <a:t>"@</a:t>
            </a:r>
            <a:r>
              <a:rPr lang="en-US" dirty="0">
                <a:hlinkClick r:id="rId1"/>
              </a:rPr>
              <a:t>id/</a:t>
            </a:r>
            <a:r>
              <a:rPr lang="zh-CN" altLang="en-US" dirty="0">
                <a:hlinkClick r:id="rId1"/>
              </a:rPr>
              <a:t>元件名</a:t>
            </a:r>
            <a:r>
              <a:rPr lang="zh-CN" altLang="en-US" dirty="0" smtClean="0">
                <a:hlinkClick r:id="rId1"/>
              </a:rPr>
              <a:t>稱</a:t>
            </a:r>
            <a:r>
              <a:rPr lang="en-US" altLang="zh-CN" dirty="0" smtClean="0">
                <a:hlinkClick r:id="rId2"/>
              </a:rPr>
              <a:t>“, </a:t>
            </a:r>
            <a:r>
              <a:rPr lang="zh-CN" altLang="en-US" dirty="0">
                <a:hlinkClick r:id="rId2"/>
              </a:rPr>
              <a:t>「位置」可以使用</a:t>
            </a:r>
            <a:r>
              <a:rPr lang="en-US" dirty="0" err="1">
                <a:hlinkClick r:id="rId2"/>
              </a:rPr>
              <a:t>above、below、toLeftOf</a:t>
            </a:r>
            <a:r>
              <a:rPr lang="zh-CN" altLang="en-US" dirty="0">
                <a:hlinkClick r:id="rId2"/>
              </a:rPr>
              <a:t>或</a:t>
            </a:r>
            <a:r>
              <a:rPr lang="en-US" dirty="0" err="1">
                <a:hlinkClick r:id="rId2"/>
              </a:rPr>
              <a:t>toRightOf</a:t>
            </a:r>
            <a:r>
              <a:rPr lang="en-US" dirty="0">
                <a:hlinkClick r:id="rId2"/>
              </a:rPr>
              <a:t>，</a:t>
            </a:r>
            <a:r>
              <a:rPr lang="zh-CN" altLang="en-US" dirty="0">
                <a:hlinkClick r:id="rId2"/>
              </a:rPr>
              <a:t>依照順序表示把自己放在指定元件的上方、下方、左邊或右邊</a:t>
            </a:r>
            <a:r>
              <a:rPr lang="zh-CN" altLang="en-US" dirty="0" smtClean="0">
                <a:hlinkClick r:id="rId2"/>
              </a:rPr>
              <a:t>。</a:t>
            </a:r>
            <a:endParaRPr lang="en-US" altLang="zh-CN" dirty="0" smtClean="0">
              <a:hlinkClick r:id="rId2"/>
            </a:endParaRPr>
          </a:p>
          <a:p>
            <a:pPr lvl="1"/>
            <a:r>
              <a:rPr lang="en-US" dirty="0" err="1">
                <a:hlinkClick r:id="rId2"/>
              </a:rPr>
              <a:t>android:layout_align</a:t>
            </a:r>
            <a:r>
              <a:rPr lang="zh-CN" altLang="en-US" dirty="0">
                <a:hlinkClick r:id="rId2"/>
              </a:rPr>
              <a:t>對齊＝</a:t>
            </a:r>
            <a:r>
              <a:rPr lang="en-US" altLang="zh-CN" dirty="0">
                <a:hlinkClick r:id="rId2"/>
              </a:rPr>
              <a:t>"@</a:t>
            </a:r>
            <a:r>
              <a:rPr lang="en-US" dirty="0">
                <a:hlinkClick r:id="rId2"/>
              </a:rPr>
              <a:t>id/</a:t>
            </a:r>
            <a:r>
              <a:rPr lang="zh-CN" altLang="en-US" dirty="0">
                <a:hlinkClick r:id="rId2"/>
              </a:rPr>
              <a:t>元件名</a:t>
            </a:r>
            <a:r>
              <a:rPr lang="zh-CN" altLang="en-US" dirty="0" smtClean="0">
                <a:hlinkClick r:id="rId2"/>
              </a:rPr>
              <a:t>稱</a:t>
            </a:r>
            <a:r>
              <a:rPr lang="en-US" altLang="zh-CN" dirty="0" smtClean="0"/>
              <a:t>“, </a:t>
            </a:r>
            <a:r>
              <a:rPr lang="zh-TW" altLang="en-US" dirty="0"/>
              <a:t>「對齊」可以使用</a:t>
            </a:r>
            <a:r>
              <a:rPr lang="en-US" altLang="zh-TW" dirty="0"/>
              <a:t>Top</a:t>
            </a:r>
            <a:r>
              <a:rPr lang="zh-TW" altLang="en-US" dirty="0"/>
              <a:t>、</a:t>
            </a:r>
            <a:r>
              <a:rPr lang="en-US" altLang="zh-TW" dirty="0"/>
              <a:t>Bottom</a:t>
            </a:r>
            <a:r>
              <a:rPr lang="zh-TW" altLang="en-US" dirty="0"/>
              <a:t>、</a:t>
            </a:r>
            <a:r>
              <a:rPr lang="en-US" altLang="zh-TW" dirty="0"/>
              <a:t>Left</a:t>
            </a:r>
            <a:r>
              <a:rPr lang="zh-TW" altLang="en-US" dirty="0"/>
              <a:t>或</a:t>
            </a:r>
            <a:r>
              <a:rPr lang="en-US" altLang="zh-TW" dirty="0"/>
              <a:t>right</a:t>
            </a:r>
            <a:r>
              <a:rPr lang="zh-TW" altLang="en-US" dirty="0"/>
              <a:t>，依照順序表示把自己的上、下、左或右對齊指定的元件</a:t>
            </a:r>
            <a:r>
              <a:rPr lang="zh-TW" altLang="en-US" dirty="0" smtClean="0"/>
              <a:t>。</a:t>
            </a:r>
            <a:endParaRPr lang="en-US" altLang="zh-TW" dirty="0" smtClean="0"/>
          </a:p>
          <a:p>
            <a:pPr lvl="1"/>
            <a:r>
              <a:rPr lang="en-US" dirty="0" err="1"/>
              <a:t>android:layout_alignParent</a:t>
            </a:r>
            <a:r>
              <a:rPr lang="zh-CN" altLang="en-US" dirty="0"/>
              <a:t>對齊＝</a:t>
            </a:r>
            <a:r>
              <a:rPr lang="en-US" altLang="zh-CN" dirty="0"/>
              <a:t>"</a:t>
            </a:r>
            <a:r>
              <a:rPr lang="en-US" dirty="0" err="1" smtClean="0"/>
              <a:t>true|flase</a:t>
            </a:r>
            <a:r>
              <a:rPr lang="en-US" dirty="0" smtClean="0"/>
              <a:t>“, </a:t>
            </a:r>
            <a:r>
              <a:rPr lang="zh-TW" altLang="en-US" dirty="0"/>
              <a:t>「對齊」可以使用</a:t>
            </a:r>
            <a:r>
              <a:rPr lang="en-US" altLang="zh-TW" dirty="0"/>
              <a:t>Top</a:t>
            </a:r>
            <a:r>
              <a:rPr lang="zh-TW" altLang="en-US" dirty="0"/>
              <a:t>、</a:t>
            </a:r>
            <a:r>
              <a:rPr lang="en-US" altLang="zh-TW" dirty="0"/>
              <a:t>Bottom</a:t>
            </a:r>
            <a:r>
              <a:rPr lang="zh-TW" altLang="en-US" dirty="0"/>
              <a:t>、</a:t>
            </a:r>
            <a:r>
              <a:rPr lang="en-US" altLang="zh-TW" dirty="0"/>
              <a:t>Left</a:t>
            </a:r>
            <a:r>
              <a:rPr lang="zh-TW" altLang="en-US" dirty="0"/>
              <a:t>或</a:t>
            </a:r>
            <a:r>
              <a:rPr lang="en-US" altLang="zh-TW" dirty="0"/>
              <a:t>right</a:t>
            </a:r>
            <a:r>
              <a:rPr lang="zh-TW" altLang="en-US" dirty="0"/>
              <a:t>，設定為</a:t>
            </a:r>
            <a:r>
              <a:rPr lang="en-US" altLang="zh-TW" dirty="0"/>
              <a:t>true</a:t>
            </a:r>
            <a:r>
              <a:rPr lang="zh-TW" altLang="en-US" dirty="0"/>
              <a:t>的時候，依照順序表示把自己對齊容器的上、下、左或右</a:t>
            </a:r>
            <a:r>
              <a:rPr lang="zh-TW" altLang="en-US" dirty="0" smtClean="0"/>
              <a:t>。</a:t>
            </a:r>
            <a:endParaRPr lang="en-US" altLang="zh-TW" dirty="0" smtClean="0"/>
          </a:p>
          <a:p>
            <a:pPr lvl="1"/>
            <a:r>
              <a:rPr lang="en-US" dirty="0" err="1"/>
              <a:t>android:layout_center</a:t>
            </a:r>
            <a:r>
              <a:rPr lang="zh-CN" altLang="en-US" dirty="0"/>
              <a:t>對齊＝</a:t>
            </a:r>
            <a:r>
              <a:rPr lang="en-US" altLang="zh-CN" dirty="0"/>
              <a:t>"</a:t>
            </a:r>
            <a:r>
              <a:rPr lang="en-US" dirty="0" err="1" smtClean="0"/>
              <a:t>true|flase</a:t>
            </a:r>
            <a:r>
              <a:rPr lang="en-US" dirty="0" smtClean="0"/>
              <a:t>“, </a:t>
            </a:r>
            <a:r>
              <a:rPr lang="zh-CN" altLang="en-US" dirty="0"/>
              <a:t>「對齊」可以使用</a:t>
            </a:r>
            <a:r>
              <a:rPr lang="en-US" dirty="0" err="1"/>
              <a:t>Horizontal、Vertical</a:t>
            </a:r>
            <a:r>
              <a:rPr lang="zh-CN" altLang="en-US" dirty="0"/>
              <a:t>或</a:t>
            </a:r>
            <a:r>
              <a:rPr lang="en-US" dirty="0" err="1"/>
              <a:t>InParent</a:t>
            </a:r>
            <a:r>
              <a:rPr lang="en-US" dirty="0"/>
              <a:t>，</a:t>
            </a:r>
            <a:r>
              <a:rPr lang="zh-CN" altLang="en-US" dirty="0"/>
              <a:t>設定為</a:t>
            </a:r>
            <a:r>
              <a:rPr lang="en-US" dirty="0"/>
              <a:t>true</a:t>
            </a:r>
            <a:r>
              <a:rPr lang="zh-CN" altLang="en-US" dirty="0"/>
              <a:t>的時候，依序表示將自己對齊容器的水平中央、垂直中央或容器中央</a:t>
            </a:r>
            <a:r>
              <a:rPr lang="zh-CN" altLang="en-US" dirty="0" smtClean="0"/>
              <a:t>。</a:t>
            </a:r>
            <a:endParaRPr lang="en-US" altLang="zh-CN" dirty="0" smtClean="0"/>
          </a:p>
          <a:p>
            <a:r>
              <a:rPr lang="en-US" altLang="zh-TW" dirty="0" err="1" smtClean="0"/>
              <a:t>TableLayout</a:t>
            </a:r>
            <a:r>
              <a:rPr lang="en-US" altLang="zh-TW" dirty="0" smtClean="0"/>
              <a:t>: </a:t>
            </a:r>
            <a:r>
              <a:rPr lang="en-US" altLang="zh-TW" dirty="0" err="1"/>
              <a:t>TableLayout</a:t>
            </a:r>
            <a:r>
              <a:rPr lang="zh-TW" altLang="en-US" dirty="0"/>
              <a:t>會管理與控制畫面元件的大小，預設的情況，畫面元件的寬度都是「</a:t>
            </a:r>
            <a:r>
              <a:rPr lang="en-US" altLang="zh-TW" dirty="0" err="1"/>
              <a:t>wrap_content</a:t>
            </a:r>
            <a:r>
              <a:rPr lang="zh-TW" altLang="en-US" dirty="0"/>
              <a:t>」的效果</a:t>
            </a:r>
            <a:r>
              <a:rPr lang="zh-TW" altLang="en-US" dirty="0" smtClean="0"/>
              <a:t>。</a:t>
            </a:r>
            <a:endParaRPr lang="en-US" altLang="zh-TW" dirty="0" smtClean="0"/>
          </a:p>
          <a:p>
            <a:pPr lvl="1"/>
            <a:r>
              <a:rPr lang="en-US" altLang="zh-TW" dirty="0" err="1"/>
              <a:t>android:stretchColumns</a:t>
            </a:r>
            <a:r>
              <a:rPr lang="zh-TW" altLang="en-US" dirty="0"/>
              <a:t>：放大指定的欄位寬度。第一個欄位是</a:t>
            </a:r>
            <a:r>
              <a:rPr lang="en-US" altLang="zh-TW" dirty="0"/>
              <a:t>0</a:t>
            </a:r>
            <a:r>
              <a:rPr lang="zh-TW" altLang="en-US" dirty="0"/>
              <a:t>，可以設定多個欄位，例如「</a:t>
            </a:r>
            <a:r>
              <a:rPr lang="en-US" altLang="zh-TW" dirty="0"/>
              <a:t>1,3,5</a:t>
            </a:r>
            <a:r>
              <a:rPr lang="zh-TW" altLang="en-US" dirty="0"/>
              <a:t>」；設定為「*」表示所有欄位。</a:t>
            </a:r>
            <a:endParaRPr lang="zh-TW" altLang="en-US" dirty="0"/>
          </a:p>
          <a:p>
            <a:pPr lvl="1"/>
            <a:r>
              <a:rPr lang="en-US" altLang="zh-TW" dirty="0" err="1"/>
              <a:t>android:shrinkColumns</a:t>
            </a:r>
            <a:r>
              <a:rPr lang="zh-TW" altLang="en-US" dirty="0"/>
              <a:t>：寬度不夠顯示所有內容的時候，指定的欄位會自動縮小。第一個欄位是</a:t>
            </a:r>
            <a:r>
              <a:rPr lang="en-US" altLang="zh-TW" dirty="0"/>
              <a:t>0</a:t>
            </a:r>
            <a:r>
              <a:rPr lang="zh-TW" altLang="en-US" dirty="0"/>
              <a:t>，可以設定多個欄位，例如「</a:t>
            </a:r>
            <a:r>
              <a:rPr lang="en-US" altLang="zh-TW" dirty="0"/>
              <a:t>1,3,5</a:t>
            </a:r>
            <a:r>
              <a:rPr lang="zh-TW" altLang="en-US" dirty="0"/>
              <a:t>」；設定為「*」表示所有欄位。</a:t>
            </a:r>
            <a:endParaRPr lang="zh-TW" altLang="en-US" dirty="0"/>
          </a:p>
          <a:p>
            <a:pPr lvl="1"/>
            <a:r>
              <a:rPr lang="en-US" altLang="zh-TW" dirty="0" err="1"/>
              <a:t>android:collapseColumns</a:t>
            </a:r>
            <a:r>
              <a:rPr lang="zh-TW" altLang="en-US" dirty="0"/>
              <a:t>：隱藏指定的欄位。第一個欄位是</a:t>
            </a:r>
            <a:r>
              <a:rPr lang="en-US" altLang="zh-TW" dirty="0"/>
              <a:t>0</a:t>
            </a:r>
            <a:r>
              <a:rPr lang="zh-TW" altLang="en-US" dirty="0"/>
              <a:t>，可以設定多個欄位，例如「</a:t>
            </a:r>
            <a:r>
              <a:rPr lang="en-US" altLang="zh-TW" dirty="0"/>
              <a:t>1,3,5</a:t>
            </a:r>
            <a:r>
              <a:rPr lang="zh-TW" altLang="en-US" dirty="0"/>
              <a:t>」；設定為「*」表示所有欄位。</a:t>
            </a:r>
            <a:endParaRPr lang="zh-TW" altLang="en-US" dirty="0"/>
          </a:p>
          <a:p>
            <a:pPr lvl="1"/>
            <a:endParaRPr 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6350540" cy="662397"/>
          </a:xfrm>
        </p:spPr>
        <p:txBody>
          <a:bodyPr>
            <a:normAutofit fontScale="90000"/>
          </a:bodyPr>
          <a:lstStyle/>
          <a:p>
            <a:r>
              <a:rPr lang="zh-TW" altLang="en-US" dirty="0"/>
              <a:t>應用程式與使用者的互</a:t>
            </a:r>
            <a:r>
              <a:rPr lang="zh-TW" altLang="en-US" dirty="0" smtClean="0"/>
              <a:t>動</a:t>
            </a:r>
            <a:endParaRPr lang="en-US" dirty="0"/>
          </a:p>
        </p:txBody>
      </p:sp>
      <p:sp>
        <p:nvSpPr>
          <p:cNvPr id="3" name="Content Placeholder 2"/>
          <p:cNvSpPr>
            <a:spLocks noGrp="1"/>
          </p:cNvSpPr>
          <p:nvPr>
            <p:ph idx="1"/>
          </p:nvPr>
        </p:nvSpPr>
        <p:spPr>
          <a:xfrm>
            <a:off x="838200" y="961534"/>
            <a:ext cx="7174584" cy="5896465"/>
          </a:xfrm>
        </p:spPr>
        <p:txBody>
          <a:bodyPr>
            <a:normAutofit fontScale="92500" lnSpcReduction="20000"/>
          </a:bodyPr>
          <a:lstStyle/>
          <a:p>
            <a:r>
              <a:rPr lang="zh-TW" altLang="en-US" b="1" dirty="0"/>
              <a:t>畫面元件的</a:t>
            </a:r>
            <a:r>
              <a:rPr lang="en-US" altLang="zh-TW" b="1" dirty="0" err="1"/>
              <a:t>onClick</a:t>
            </a:r>
            <a:r>
              <a:rPr lang="zh-TW" altLang="en-US" b="1" dirty="0"/>
              <a:t>設</a:t>
            </a:r>
            <a:r>
              <a:rPr lang="zh-TW" altLang="en-US" b="1" dirty="0" smtClean="0"/>
              <a:t>定</a:t>
            </a:r>
            <a:endParaRPr lang="en-US" altLang="zh-TW" b="1" dirty="0" smtClean="0"/>
          </a:p>
          <a:p>
            <a:pPr lvl="1"/>
            <a:r>
              <a:rPr lang="en-US" altLang="zh-TW" b="1" dirty="0" smtClean="0"/>
              <a:t>Add “</a:t>
            </a:r>
            <a:r>
              <a:rPr lang="en-US" altLang="zh-TW" b="1" dirty="0" err="1" smtClean="0"/>
              <a:t>android:onClick</a:t>
            </a:r>
            <a:r>
              <a:rPr lang="en-US" altLang="zh-TW" b="1" dirty="0" smtClean="0"/>
              <a:t>=“</a:t>
            </a:r>
            <a:r>
              <a:rPr lang="en-US" altLang="zh-TW" b="1" dirty="0" err="1" smtClean="0"/>
              <a:t>aboutApp</a:t>
            </a:r>
            <a:r>
              <a:rPr lang="en-US" altLang="zh-TW" b="1" dirty="0" smtClean="0"/>
              <a:t>” in Layout res file, then implement “public void </a:t>
            </a:r>
            <a:r>
              <a:rPr lang="en-US" altLang="zh-TW" b="1" dirty="0" err="1" smtClean="0"/>
              <a:t>aboutApp</a:t>
            </a:r>
            <a:r>
              <a:rPr lang="en-US" altLang="zh-TW" b="1" dirty="0" smtClean="0"/>
              <a:t>(View view)”</a:t>
            </a:r>
            <a:endParaRPr lang="en-US" altLang="zh-TW" b="1" dirty="0" smtClean="0"/>
          </a:p>
          <a:p>
            <a:r>
              <a:rPr lang="zh-TW" altLang="en-US" b="1" dirty="0"/>
              <a:t>選單事件控</a:t>
            </a:r>
            <a:r>
              <a:rPr lang="zh-TW" altLang="en-US" b="1" dirty="0" smtClean="0"/>
              <a:t>制</a:t>
            </a:r>
            <a:endParaRPr lang="en-US" altLang="zh-TW" b="1" dirty="0" smtClean="0"/>
          </a:p>
          <a:p>
            <a:pPr lvl="1"/>
            <a:r>
              <a:rPr lang="zh-CN" altLang="en-US" dirty="0"/>
              <a:t>最簡單的作法是為選單項目加入「</a:t>
            </a:r>
            <a:r>
              <a:rPr lang="en-US" dirty="0" err="1"/>
              <a:t>onClick</a:t>
            </a:r>
            <a:r>
              <a:rPr lang="en-US" dirty="0"/>
              <a:t>」</a:t>
            </a:r>
            <a:r>
              <a:rPr lang="zh-CN" altLang="en-US" dirty="0"/>
              <a:t>的設定。開啟「</a:t>
            </a:r>
            <a:r>
              <a:rPr lang="en-US" dirty="0"/>
              <a:t>res/menu/main_menu.xml」</a:t>
            </a:r>
            <a:r>
              <a:rPr lang="zh-CN" altLang="en-US" dirty="0"/>
              <a:t>檔</a:t>
            </a:r>
            <a:r>
              <a:rPr lang="zh-CN" altLang="en-US" dirty="0" smtClean="0"/>
              <a:t>案</a:t>
            </a:r>
            <a:endParaRPr lang="en-US" altLang="zh-CN" dirty="0" smtClean="0"/>
          </a:p>
          <a:p>
            <a:r>
              <a:rPr lang="zh-TW" altLang="en-US" b="1" dirty="0"/>
              <a:t>監聽與事件介紹</a:t>
            </a:r>
            <a:endParaRPr lang="zh-TW" altLang="en-US" b="1" dirty="0"/>
          </a:p>
          <a:p>
            <a:pPr lvl="1"/>
            <a:r>
              <a:rPr lang="zh-TW" altLang="en-US" dirty="0"/>
              <a:t>「</a:t>
            </a:r>
            <a:r>
              <a:rPr lang="en-US" altLang="zh-TW" dirty="0" err="1"/>
              <a:t>android.view</a:t>
            </a:r>
            <a:r>
              <a:rPr lang="zh-TW" altLang="en-US" dirty="0"/>
              <a:t>」和「</a:t>
            </a:r>
            <a:r>
              <a:rPr lang="en-US" altLang="zh-TW" dirty="0" err="1"/>
              <a:t>android.widget</a:t>
            </a:r>
            <a:r>
              <a:rPr lang="zh-TW" altLang="en-US" dirty="0"/>
              <a:t>」套件宣告了許多「</a:t>
            </a:r>
            <a:r>
              <a:rPr lang="en-US" altLang="zh-TW" dirty="0"/>
              <a:t>Listener</a:t>
            </a:r>
            <a:r>
              <a:rPr lang="zh-TW" altLang="en-US" dirty="0"/>
              <a:t>」介面，這些介面通常會叫作「監聽介面」。每一個監聽介面可以控制使用者在應用程式中執行的一種操作，這些介面的名稱都很規則，都是使用「</a:t>
            </a:r>
            <a:r>
              <a:rPr lang="en-US" altLang="zh-TW" dirty="0"/>
              <a:t>On</a:t>
            </a:r>
            <a:r>
              <a:rPr lang="zh-TW" altLang="en-US" dirty="0"/>
              <a:t>種類</a:t>
            </a:r>
            <a:r>
              <a:rPr lang="en-US" altLang="zh-TW" dirty="0"/>
              <a:t>Listener</a:t>
            </a:r>
            <a:r>
              <a:rPr lang="zh-TW" altLang="en-US" dirty="0"/>
              <a:t>」的格式命名</a:t>
            </a:r>
            <a:r>
              <a:rPr lang="zh-TW" altLang="en-US" dirty="0" smtClean="0"/>
              <a:t>。</a:t>
            </a:r>
            <a:r>
              <a:rPr lang="zh-TW" altLang="en-US" dirty="0"/>
              <a:t>宣告在「</a:t>
            </a:r>
            <a:r>
              <a:rPr lang="en-US" altLang="zh-TW" dirty="0" err="1"/>
              <a:t>android.view.View</a:t>
            </a:r>
            <a:r>
              <a:rPr lang="zh-TW" altLang="en-US" dirty="0"/>
              <a:t>」類別中的基本監聽介面</a:t>
            </a:r>
            <a:r>
              <a:rPr lang="zh-TW" altLang="en-US" dirty="0" smtClean="0"/>
              <a:t>：</a:t>
            </a:r>
            <a:endParaRPr lang="en-US" altLang="zh-TW" dirty="0" smtClean="0"/>
          </a:p>
          <a:p>
            <a:pPr lvl="2"/>
            <a:r>
              <a:rPr lang="en-US" dirty="0" err="1"/>
              <a:t>View.OnClickListener</a:t>
            </a:r>
            <a:r>
              <a:rPr lang="en-US" dirty="0"/>
              <a:t>：</a:t>
            </a:r>
            <a:r>
              <a:rPr lang="zh-CN" altLang="en-US" dirty="0"/>
              <a:t>執行點擊事件。</a:t>
            </a:r>
            <a:endParaRPr lang="zh-CN" altLang="en-US" dirty="0"/>
          </a:p>
          <a:p>
            <a:pPr lvl="2"/>
            <a:r>
              <a:rPr lang="en-US" dirty="0" err="1"/>
              <a:t>View.OnLongClickListener</a:t>
            </a:r>
            <a:r>
              <a:rPr lang="en-US" dirty="0"/>
              <a:t>：</a:t>
            </a:r>
            <a:r>
              <a:rPr lang="zh-CN" altLang="en-US" dirty="0"/>
              <a:t>執行長按事件。</a:t>
            </a:r>
            <a:endParaRPr lang="zh-CN" altLang="en-US" dirty="0"/>
          </a:p>
          <a:p>
            <a:pPr lvl="2"/>
            <a:r>
              <a:rPr lang="en-US" dirty="0" err="1"/>
              <a:t>View.OnKeyListener</a:t>
            </a:r>
            <a:r>
              <a:rPr lang="en-US" dirty="0"/>
              <a:t>：</a:t>
            </a:r>
            <a:r>
              <a:rPr lang="zh-CN" altLang="en-US" dirty="0"/>
              <a:t>執行實體按鍵操作事件。</a:t>
            </a:r>
            <a:endParaRPr lang="zh-CN" altLang="en-US" dirty="0"/>
          </a:p>
          <a:p>
            <a:pPr lvl="2"/>
            <a:r>
              <a:rPr lang="en-US" dirty="0" err="1"/>
              <a:t>View.OnTouchListener</a:t>
            </a:r>
            <a:r>
              <a:rPr lang="en-US" dirty="0"/>
              <a:t>：</a:t>
            </a:r>
            <a:r>
              <a:rPr lang="zh-CN" altLang="en-US" dirty="0"/>
              <a:t>執行觸控螢幕操作事件</a:t>
            </a:r>
            <a:r>
              <a:rPr lang="zh-CN" altLang="en-US" dirty="0" smtClean="0"/>
              <a:t>。</a:t>
            </a:r>
            <a:endParaRPr lang="en-US" altLang="zh-CN" dirty="0" smtClean="0"/>
          </a:p>
          <a:p>
            <a:pPr lvl="1"/>
            <a:r>
              <a:rPr lang="zh-CN" altLang="en-US" dirty="0"/>
              <a:t>採用這種方式為某個畫面元件加入事件控制，因為需要在程式碼使用畫面元件，所以一定要為元件取一個名稱，設定元件名稱使用「</a:t>
            </a:r>
            <a:r>
              <a:rPr lang="en-US" dirty="0" err="1"/>
              <a:t>android:id</a:t>
            </a:r>
            <a:r>
              <a:rPr lang="en-US" dirty="0"/>
              <a:t>="@+id/</a:t>
            </a:r>
            <a:r>
              <a:rPr lang="zh-CN" altLang="en-US" dirty="0"/>
              <a:t>名稱</a:t>
            </a:r>
            <a:r>
              <a:rPr lang="en-US" altLang="zh-CN" dirty="0"/>
              <a:t>"</a:t>
            </a:r>
            <a:r>
              <a:rPr lang="zh-CN" altLang="en-US" dirty="0"/>
              <a:t>」的格式</a:t>
            </a:r>
            <a:endParaRPr lang="zh-CN" altLang="en-US" dirty="0"/>
          </a:p>
          <a:p>
            <a:pPr lvl="2"/>
            <a:endParaRPr lang="zh-TW" altLang="en-US" b="1" dirty="0"/>
          </a:p>
          <a:p>
            <a:endParaRPr lang="zh-TW" altLang="en-US" b="1" dirty="0"/>
          </a:p>
          <a:p>
            <a:endParaRPr lang="en-US" dirty="0"/>
          </a:p>
        </p:txBody>
      </p:sp>
      <p:sp>
        <p:nvSpPr>
          <p:cNvPr id="4" name="Rectangle 3"/>
          <p:cNvSpPr/>
          <p:nvPr/>
        </p:nvSpPr>
        <p:spPr>
          <a:xfrm>
            <a:off x="8512403" y="913846"/>
            <a:ext cx="3412503" cy="5678478"/>
          </a:xfrm>
          <a:prstGeom prst="rect">
            <a:avLst/>
          </a:prstGeom>
        </p:spPr>
        <p:txBody>
          <a:bodyPr wrap="square">
            <a:spAutoFit/>
          </a:bodyPr>
          <a:lstStyle/>
          <a:p>
            <a:r>
              <a:rPr lang="en-US" sz="1100" dirty="0"/>
              <a:t>package </a:t>
            </a:r>
            <a:r>
              <a:rPr lang="en-US" sz="1100" dirty="0" err="1"/>
              <a:t>net.macdidi.myandroidtutorial</a:t>
            </a:r>
            <a:r>
              <a:rPr lang="en-US" sz="1100" dirty="0"/>
              <a:t>;</a:t>
            </a:r>
            <a:endParaRPr lang="en-US" sz="1100" dirty="0"/>
          </a:p>
          <a:p>
            <a:r>
              <a:rPr lang="en-US" sz="1100" dirty="0"/>
              <a:t> </a:t>
            </a:r>
            <a:endParaRPr lang="en-US" sz="1100" dirty="0"/>
          </a:p>
          <a:p>
            <a:r>
              <a:rPr lang="en-US" sz="1100" dirty="0"/>
              <a:t>...</a:t>
            </a:r>
            <a:endParaRPr lang="en-US" sz="1100" dirty="0"/>
          </a:p>
          <a:p>
            <a:r>
              <a:rPr lang="en-US" sz="1100" dirty="0"/>
              <a:t> </a:t>
            </a:r>
            <a:endParaRPr lang="en-US" sz="1100" dirty="0"/>
          </a:p>
          <a:p>
            <a:r>
              <a:rPr lang="en-US" sz="1100" dirty="0"/>
              <a:t>public class </a:t>
            </a:r>
            <a:r>
              <a:rPr lang="en-US" sz="1100" dirty="0" err="1"/>
              <a:t>MainActivity</a:t>
            </a:r>
            <a:r>
              <a:rPr lang="en-US" sz="1100" dirty="0"/>
              <a:t> extends </a:t>
            </a:r>
            <a:r>
              <a:rPr lang="en-US" sz="1100" dirty="0" err="1"/>
              <a:t>ActionBarActivity</a:t>
            </a:r>
            <a:r>
              <a:rPr lang="en-US" sz="1100" dirty="0"/>
              <a:t> {</a:t>
            </a:r>
            <a:endParaRPr lang="en-US" sz="1100" dirty="0"/>
          </a:p>
          <a:p>
            <a:r>
              <a:rPr lang="en-US" sz="1100" dirty="0"/>
              <a:t> </a:t>
            </a:r>
            <a:endParaRPr lang="en-US" sz="1100" dirty="0"/>
          </a:p>
          <a:p>
            <a:r>
              <a:rPr lang="en-US" sz="1100" dirty="0"/>
              <a:t>    @Override</a:t>
            </a:r>
            <a:endParaRPr lang="en-US" sz="1100" dirty="0"/>
          </a:p>
          <a:p>
            <a:r>
              <a:rPr lang="en-US" sz="1100" dirty="0"/>
              <a:t>    protected void </a:t>
            </a:r>
            <a:r>
              <a:rPr lang="en-US" sz="1100" dirty="0" err="1"/>
              <a:t>onCreate</a:t>
            </a:r>
            <a:r>
              <a:rPr lang="en-US" sz="1100" dirty="0"/>
              <a:t>(Bundle </a:t>
            </a:r>
            <a:r>
              <a:rPr lang="en-US" sz="1100" dirty="0" err="1"/>
              <a:t>savedInstanceState</a:t>
            </a:r>
            <a:r>
              <a:rPr lang="en-US" sz="1100" dirty="0"/>
              <a:t>) {</a:t>
            </a:r>
            <a:endParaRPr lang="en-US" sz="1100" dirty="0"/>
          </a:p>
          <a:p>
            <a:r>
              <a:rPr lang="en-US" sz="1100" dirty="0"/>
              <a:t>        ...</a:t>
            </a:r>
            <a:endParaRPr lang="en-US" sz="1100" dirty="0"/>
          </a:p>
          <a:p>
            <a:r>
              <a:rPr lang="en-US" sz="1100" dirty="0"/>
              <a:t>        // </a:t>
            </a:r>
            <a:r>
              <a:rPr lang="en-US" sz="1100" dirty="0" err="1"/>
              <a:t>讀取在畫面配置檔已經設定好名稱的元件</a:t>
            </a:r>
            <a:endParaRPr lang="en-US" sz="1100" dirty="0"/>
          </a:p>
          <a:p>
            <a:r>
              <a:rPr lang="en-US" sz="1100" dirty="0"/>
              <a:t>        </a:t>
            </a:r>
            <a:r>
              <a:rPr lang="en-US" sz="1100" dirty="0" err="1"/>
              <a:t>TextView</a:t>
            </a:r>
            <a:r>
              <a:rPr lang="en-US" sz="1100" dirty="0"/>
              <a:t> </a:t>
            </a:r>
            <a:r>
              <a:rPr lang="en-US" sz="1100" dirty="0" err="1"/>
              <a:t>show_app_name</a:t>
            </a:r>
            <a:r>
              <a:rPr lang="en-US" sz="1100" dirty="0"/>
              <a:t> = (</a:t>
            </a:r>
            <a:r>
              <a:rPr lang="en-US" sz="1100" dirty="0" err="1"/>
              <a:t>TextView</a:t>
            </a:r>
            <a:r>
              <a:rPr lang="en-US" sz="1100" dirty="0"/>
              <a:t>) </a:t>
            </a:r>
            <a:r>
              <a:rPr lang="en-US" sz="1100" dirty="0" err="1"/>
              <a:t>findViewById</a:t>
            </a:r>
            <a:r>
              <a:rPr lang="en-US" sz="1100" dirty="0"/>
              <a:t>(</a:t>
            </a:r>
            <a:r>
              <a:rPr lang="en-US" sz="1100" dirty="0" err="1"/>
              <a:t>R.id.show_app_name</a:t>
            </a:r>
            <a:r>
              <a:rPr lang="en-US" sz="1100" dirty="0"/>
              <a:t>);</a:t>
            </a:r>
            <a:endParaRPr lang="en-US" sz="1100" dirty="0"/>
          </a:p>
          <a:p>
            <a:r>
              <a:rPr lang="en-US" sz="1100" dirty="0"/>
              <a:t> </a:t>
            </a:r>
            <a:endParaRPr lang="en-US" sz="1100" dirty="0"/>
          </a:p>
          <a:p>
            <a:r>
              <a:rPr lang="en-US" sz="1100" dirty="0"/>
              <a:t>        // </a:t>
            </a:r>
            <a:r>
              <a:rPr lang="en-US" sz="1100" dirty="0" err="1"/>
              <a:t>建立點擊監聽物件</a:t>
            </a:r>
            <a:endParaRPr lang="en-US" sz="1100" dirty="0"/>
          </a:p>
          <a:p>
            <a:r>
              <a:rPr lang="en-US" sz="1100" dirty="0"/>
              <a:t>        </a:t>
            </a:r>
            <a:r>
              <a:rPr lang="en-US" sz="1100" dirty="0" err="1"/>
              <a:t>View.OnClickListener</a:t>
            </a:r>
            <a:r>
              <a:rPr lang="en-US" sz="1100" dirty="0"/>
              <a:t> listener = new </a:t>
            </a:r>
            <a:r>
              <a:rPr lang="en-US" sz="1100" dirty="0" err="1"/>
              <a:t>View.OnClickListener</a:t>
            </a:r>
            <a:r>
              <a:rPr lang="en-US" sz="1100" dirty="0"/>
              <a:t>() {</a:t>
            </a:r>
            <a:endParaRPr lang="en-US" sz="1100" dirty="0"/>
          </a:p>
          <a:p>
            <a:r>
              <a:rPr lang="en-US" sz="1100" dirty="0"/>
              <a:t> </a:t>
            </a:r>
            <a:endParaRPr lang="en-US" sz="1100" dirty="0"/>
          </a:p>
          <a:p>
            <a:r>
              <a:rPr lang="en-US" sz="1100" dirty="0"/>
              <a:t>            @Override</a:t>
            </a:r>
            <a:endParaRPr lang="en-US" sz="1100" dirty="0"/>
          </a:p>
          <a:p>
            <a:r>
              <a:rPr lang="en-US" sz="1100" dirty="0"/>
              <a:t>            public void </a:t>
            </a:r>
            <a:r>
              <a:rPr lang="en-US" sz="1100" dirty="0" err="1"/>
              <a:t>onClick</a:t>
            </a:r>
            <a:r>
              <a:rPr lang="en-US" sz="1100" dirty="0"/>
              <a:t>(View view) {</a:t>
            </a:r>
            <a:endParaRPr lang="en-US" sz="1100" dirty="0"/>
          </a:p>
          <a:p>
            <a:r>
              <a:rPr lang="en-US" sz="1100" dirty="0"/>
              <a:t>                </a:t>
            </a:r>
            <a:r>
              <a:rPr lang="en-US" sz="1100" dirty="0" err="1"/>
              <a:t>AlertDialog.Builder</a:t>
            </a:r>
            <a:r>
              <a:rPr lang="en-US" sz="1100" dirty="0"/>
              <a:t> d = </a:t>
            </a:r>
            <a:endParaRPr lang="en-US" sz="1100" dirty="0"/>
          </a:p>
          <a:p>
            <a:r>
              <a:rPr lang="en-US" sz="1100" dirty="0"/>
              <a:t>                    new </a:t>
            </a:r>
            <a:r>
              <a:rPr lang="en-US" sz="1100" dirty="0" err="1"/>
              <a:t>AlertDialog.Builder</a:t>
            </a:r>
            <a:r>
              <a:rPr lang="en-US" sz="1100" dirty="0"/>
              <a:t>(</a:t>
            </a:r>
            <a:r>
              <a:rPr lang="en-US" sz="1100" dirty="0" err="1"/>
              <a:t>MainActivity.this</a:t>
            </a:r>
            <a:r>
              <a:rPr lang="en-US" sz="1100" dirty="0"/>
              <a:t>);</a:t>
            </a:r>
            <a:endParaRPr lang="en-US" sz="1100" dirty="0"/>
          </a:p>
          <a:p>
            <a:r>
              <a:rPr lang="en-US" sz="1100" dirty="0"/>
              <a:t>                </a:t>
            </a:r>
            <a:r>
              <a:rPr lang="en-US" sz="1100" dirty="0" err="1"/>
              <a:t>d.setTitle</a:t>
            </a:r>
            <a:r>
              <a:rPr lang="en-US" sz="1100" dirty="0"/>
              <a:t>(</a:t>
            </a:r>
            <a:r>
              <a:rPr lang="en-US" sz="1100" dirty="0" err="1"/>
              <a:t>R.string.app_name</a:t>
            </a:r>
            <a:r>
              <a:rPr lang="en-US" sz="1100" dirty="0"/>
              <a:t>)</a:t>
            </a:r>
            <a:endParaRPr lang="en-US" sz="1100" dirty="0"/>
          </a:p>
          <a:p>
            <a:r>
              <a:rPr lang="en-US" sz="1100" dirty="0"/>
              <a:t>                 .</a:t>
            </a:r>
            <a:r>
              <a:rPr lang="en-US" sz="1100" dirty="0" err="1"/>
              <a:t>setMessage</a:t>
            </a:r>
            <a:r>
              <a:rPr lang="en-US" sz="1100" dirty="0"/>
              <a:t>(</a:t>
            </a:r>
            <a:r>
              <a:rPr lang="en-US" sz="1100" dirty="0" err="1"/>
              <a:t>R.string.about</a:t>
            </a:r>
            <a:r>
              <a:rPr lang="en-US" sz="1100" dirty="0"/>
              <a:t>)</a:t>
            </a:r>
            <a:endParaRPr lang="en-US" sz="1100" dirty="0"/>
          </a:p>
          <a:p>
            <a:r>
              <a:rPr lang="en-US" sz="1100" dirty="0"/>
              <a:t>                 .show();</a:t>
            </a:r>
            <a:endParaRPr lang="en-US" sz="1100" dirty="0"/>
          </a:p>
          <a:p>
            <a:r>
              <a:rPr lang="en-US" sz="1100" dirty="0"/>
              <a:t>            }</a:t>
            </a:r>
            <a:endParaRPr lang="en-US" sz="1100" dirty="0"/>
          </a:p>
          <a:p>
            <a:r>
              <a:rPr lang="en-US" sz="1100" dirty="0"/>
              <a:t> </a:t>
            </a:r>
            <a:endParaRPr lang="en-US" sz="1100" dirty="0"/>
          </a:p>
          <a:p>
            <a:r>
              <a:rPr lang="en-US" sz="1100" dirty="0"/>
              <a:t>        };</a:t>
            </a:r>
            <a:endParaRPr lang="en-US" sz="1100" dirty="0"/>
          </a:p>
          <a:p>
            <a:r>
              <a:rPr lang="en-US" sz="1100" dirty="0"/>
              <a:t> </a:t>
            </a:r>
            <a:endParaRPr lang="en-US" sz="1100" dirty="0"/>
          </a:p>
          <a:p>
            <a:r>
              <a:rPr lang="en-US" sz="1100" dirty="0"/>
              <a:t>        // </a:t>
            </a:r>
            <a:r>
              <a:rPr lang="en-US" sz="1100" dirty="0" err="1"/>
              <a:t>註冊點擊監聽物件</a:t>
            </a:r>
            <a:endParaRPr lang="en-US" sz="1100" dirty="0"/>
          </a:p>
          <a:p>
            <a:r>
              <a:rPr lang="en-US" sz="1100" dirty="0"/>
              <a:t>        </a:t>
            </a:r>
            <a:r>
              <a:rPr lang="en-US" sz="1100" dirty="0" err="1"/>
              <a:t>show_app_name.setOnClickListener</a:t>
            </a:r>
            <a:r>
              <a:rPr lang="en-US" sz="1100" dirty="0"/>
              <a:t>(listener);</a:t>
            </a:r>
            <a:endParaRPr lang="en-US" sz="1100" dirty="0"/>
          </a:p>
          <a:p>
            <a:r>
              <a:rPr lang="en-US" sz="1100" dirty="0"/>
              <a:t>    }</a:t>
            </a:r>
            <a:endParaRPr lang="en-US" sz="1100" dirty="0"/>
          </a:p>
          <a:p>
            <a:r>
              <a:rPr lang="en-US" sz="1100" dirty="0"/>
              <a:t>    ...</a:t>
            </a:r>
            <a:endParaRPr lang="en-US" sz="1100" dirty="0"/>
          </a:p>
          <a:p>
            <a:r>
              <a:rPr lang="en-US" sz="1100" dirty="0"/>
              <a:t>}</a:t>
            </a:r>
            <a:endParaRPr lang="en-US" sz="110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31657"/>
            <a:ext cx="10515600" cy="578458"/>
          </a:xfrm>
        </p:spPr>
        <p:txBody>
          <a:bodyPr>
            <a:normAutofit fontScale="90000"/>
          </a:bodyPr>
          <a:lstStyle/>
          <a:p>
            <a:r>
              <a:rPr lang="en-US" b="1" dirty="0" err="1"/>
              <a:t>ListView</a:t>
            </a:r>
            <a:r>
              <a:rPr lang="zh-CN" altLang="en-US" b="1" dirty="0"/>
              <a:t>元件的事件控</a:t>
            </a:r>
            <a:r>
              <a:rPr lang="zh-CN" altLang="en-US" b="1" dirty="0" smtClean="0"/>
              <a:t>制</a:t>
            </a:r>
            <a:endParaRPr lang="en-US" dirty="0"/>
          </a:p>
        </p:txBody>
      </p:sp>
      <p:sp>
        <p:nvSpPr>
          <p:cNvPr id="4" name="Rectangle 2"/>
          <p:cNvSpPr>
            <a:spLocks noChangeArrowheads="1"/>
          </p:cNvSpPr>
          <p:nvPr/>
        </p:nvSpPr>
        <p:spPr bwMode="auto">
          <a:xfrm>
            <a:off x="0" y="367645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android.widget.ArrayAdapter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android.widget.ListView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ActionBarActivity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R.layout.activity_main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增加「final」關鍵字，讓巢狀類別中的程式碼使用</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data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關於Android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 </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Tutorial的事情</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一隻非常可愛的小狗狗</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一首非常好聽的音樂</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layoutId</a:t>
            </a:r>
            <a:r>
              <a:rPr kumimoji="0" lang="en-US" altLang="en-US" sz="900" b="0" i="0" u="none" strike="noStrike" cap="none" normalizeH="0" baseline="0" dirty="0" smtClean="0">
                <a:ln>
                  <a:noFill/>
                </a:ln>
                <a:solidFill>
                  <a:srgbClr val="000000"/>
                </a:solidFill>
                <a:effectLst/>
                <a:latin typeface="Consolas" panose="020B0609020204030204" pitchFamily="49" charset="0"/>
              </a:rPr>
              <a:t> = android.R.layout.simple_list_item_1;</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 adapter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layoutId</a:t>
            </a:r>
            <a:r>
              <a:rPr kumimoji="0" lang="en-US" altLang="en-US" sz="900" b="0" i="0" u="none" strike="noStrike" cap="none" normalizeH="0" baseline="0" dirty="0" smtClean="0">
                <a:ln>
                  <a:noFill/>
                </a:ln>
                <a:solidFill>
                  <a:srgbClr val="000000"/>
                </a:solidFill>
                <a:effectLst/>
                <a:latin typeface="Consolas" panose="020B0609020204030204" pitchFamily="49" charset="0"/>
              </a:rPr>
              <a:t>, data);</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ListView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ListView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R.id.item_list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item_list.setAdapter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(adapter);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建立選單項目點擊監聽物件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AdapterView.OnItemClickListener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AdapterView.OnItemClickListener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第一個參數是使用者操作的ListView物件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第二個參數是使用者選擇的項目</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第三個參數是使用者選擇的項目編號，第一個是0</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第四個參數在這裡沒有用途</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onItemClick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AdapterView</a:t>
            </a:r>
            <a:r>
              <a:rPr kumimoji="0" lang="en-US" altLang="en-US" sz="900" b="0" i="0" u="none" strike="noStrike" cap="none" normalizeH="0" baseline="0" dirty="0" smtClean="0">
                <a:ln>
                  <a:noFill/>
                </a:ln>
                <a:solidFill>
                  <a:srgbClr val="000000"/>
                </a:solidFill>
                <a:effectLst/>
                <a:latin typeface="Consolas" panose="020B0609020204030204" pitchFamily="49" charset="0"/>
              </a:rPr>
              <a:t>&lt;?&gt; parent, View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a:t>
            </a:r>
            <a:r>
              <a:rPr kumimoji="0" lang="en-US" altLang="en-US" sz="900" b="1" i="0" u="none" strike="noStrike" cap="none" normalizeH="0" baseline="0" dirty="0" smtClean="0">
                <a:ln>
                  <a:noFill/>
                </a:ln>
                <a:solidFill>
                  <a:srgbClr val="006699"/>
                </a:solidFill>
                <a:effectLst/>
                <a:latin typeface="Consolas" panose="020B0609020204030204" pitchFamily="49" charset="0"/>
              </a:rPr>
              <a:t>long</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Toast.makeText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MainActivity.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data[position],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Toast.LENGTH_LONG</a:t>
            </a:r>
            <a:r>
              <a:rPr kumimoji="0" lang="en-US" altLang="en-US" sz="900" b="0" i="0" u="none" strike="noStrike" cap="none" normalizeH="0" baseline="0" dirty="0" smtClean="0">
                <a:ln>
                  <a:noFill/>
                </a:ln>
                <a:solidFill>
                  <a:srgbClr val="000000"/>
                </a:solidFill>
                <a:effectLst/>
                <a:latin typeface="Consolas" panose="020B0609020204030204" pitchFamily="49" charset="0"/>
              </a:rPr>
              <a:t>).show();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註冊選單項目點擊監聽物件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item_list.setOnItemClickListener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54036"/>
            <a:ext cx="10515600" cy="596409"/>
          </a:xfrm>
        </p:spPr>
        <p:txBody>
          <a:bodyPr>
            <a:normAutofit fontScale="90000"/>
          </a:bodyPr>
          <a:lstStyle/>
          <a:p>
            <a:r>
              <a:rPr lang="zh-CN" altLang="en-US" b="1" dirty="0"/>
              <a:t>重新規劃</a:t>
            </a:r>
            <a:r>
              <a:rPr lang="en-US" b="1" dirty="0"/>
              <a:t>Activity</a:t>
            </a:r>
            <a:r>
              <a:rPr lang="zh-CN" altLang="en-US" b="1" dirty="0"/>
              <a:t>元件的程式</a:t>
            </a:r>
            <a:r>
              <a:rPr lang="zh-CN" altLang="en-US" b="1" dirty="0" smtClean="0"/>
              <a:t>碼</a:t>
            </a:r>
            <a:endParaRPr lang="en-US" dirty="0"/>
          </a:p>
        </p:txBody>
      </p:sp>
      <p:sp>
        <p:nvSpPr>
          <p:cNvPr id="4" name="Rectangle 2"/>
          <p:cNvSpPr>
            <a:spLocks noChangeArrowheads="1"/>
          </p:cNvSpPr>
          <p:nvPr/>
        </p:nvSpPr>
        <p:spPr bwMode="auto">
          <a:xfrm>
            <a:off x="7635711" y="1032810"/>
            <a:ext cx="4289197"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SampleActivity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宣告所有需要的畫面元件物件欄位變數</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呼叫自己額外宣告的方法，執行所有取得畫面元件物件的工作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呼叫自己額外宣告的方法，執行所有註冊的工作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processControllers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在這個方法中，取得畫面元件物件後指定給欄位變數</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 =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R.id.xxx</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processControllers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在這個方法中，宣告或建立需要的監聽物件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並執行所有需要的註冊工作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TextBox 4"/>
          <p:cNvSpPr txBox="1"/>
          <p:nvPr/>
        </p:nvSpPr>
        <p:spPr>
          <a:xfrm>
            <a:off x="763572" y="1074653"/>
            <a:ext cx="6070862" cy="5632311"/>
          </a:xfrm>
          <a:prstGeom prst="rect">
            <a:avLst/>
          </a:prstGeom>
          <a:noFill/>
        </p:spPr>
        <p:txBody>
          <a:bodyPr wrap="square" rtlCol="0">
            <a:spAutoFit/>
          </a:bodyPr>
          <a:lstStyle/>
          <a:p>
            <a:r>
              <a:rPr lang="zh-TW" altLang="en-US" dirty="0"/>
              <a:t>在</a:t>
            </a:r>
            <a:r>
              <a:rPr lang="en-US" altLang="zh-TW" dirty="0" err="1"/>
              <a:t>processViews</a:t>
            </a:r>
            <a:r>
              <a:rPr lang="zh-TW" altLang="en-US" dirty="0"/>
              <a:t>方法中取得與設定畫面元件物件，如果需要執行註冊監聽物件的工</a:t>
            </a:r>
            <a:r>
              <a:rPr lang="zh-TW" altLang="en-US" dirty="0" smtClean="0"/>
              <a:t>作</a:t>
            </a:r>
            <a:r>
              <a:rPr lang="zh-CN" altLang="en-US" dirty="0" smtClean="0"/>
              <a:t>或者在随后的</a:t>
            </a:r>
            <a:r>
              <a:rPr lang="en-US" altLang="zh-CN" dirty="0" err="1" smtClean="0"/>
              <a:t>onClick</a:t>
            </a:r>
            <a:r>
              <a:rPr lang="en-US" altLang="zh-CN" dirty="0" smtClean="0"/>
              <a:t>()</a:t>
            </a:r>
            <a:r>
              <a:rPr lang="zh-CN" altLang="en-US" dirty="0" smtClean="0"/>
              <a:t>的方法中需要提取数据，如从</a:t>
            </a:r>
            <a:r>
              <a:rPr lang="en-US" altLang="zh-CN" dirty="0" err="1" smtClean="0"/>
              <a:t>EditText</a:t>
            </a:r>
            <a:r>
              <a:rPr lang="zh-CN" altLang="en-US" dirty="0" smtClean="0"/>
              <a:t>元件中提取输入数据等，才需要在</a:t>
            </a:r>
            <a:r>
              <a:rPr lang="en-US" altLang="zh-CN" dirty="0" err="1" smtClean="0"/>
              <a:t>processViews</a:t>
            </a:r>
            <a:r>
              <a:rPr lang="en-US" altLang="zh-CN" dirty="0" smtClean="0"/>
              <a:t>()</a:t>
            </a:r>
            <a:r>
              <a:rPr lang="zh-CN" altLang="en-US" dirty="0" smtClean="0"/>
              <a:t>提取元件</a:t>
            </a:r>
            <a:r>
              <a:rPr lang="en-US" altLang="zh-CN" dirty="0" smtClean="0"/>
              <a:t>id</a:t>
            </a:r>
            <a:r>
              <a:rPr lang="zh-CN" altLang="en-US" dirty="0" smtClean="0"/>
              <a:t>，并存储在</a:t>
            </a:r>
            <a:r>
              <a:rPr lang="en-US" altLang="zh-CN" dirty="0" smtClean="0"/>
              <a:t>private</a:t>
            </a:r>
            <a:r>
              <a:rPr lang="zh-CN" altLang="en-US" dirty="0" smtClean="0"/>
              <a:t>变量中</a:t>
            </a:r>
            <a:r>
              <a:rPr lang="en-US" altLang="zh-CN" dirty="0" smtClean="0"/>
              <a:t>(Ex. private </a:t>
            </a:r>
            <a:r>
              <a:rPr lang="en-US" altLang="zh-CN" dirty="0" err="1" smtClean="0"/>
              <a:t>title_text</a:t>
            </a:r>
            <a:r>
              <a:rPr lang="en-US" altLang="zh-CN" dirty="0" smtClean="0"/>
              <a:t>; </a:t>
            </a:r>
            <a:r>
              <a:rPr lang="en-US" altLang="zh-CN" dirty="0" err="1" smtClean="0"/>
              <a:t>title_text</a:t>
            </a:r>
            <a:r>
              <a:rPr lang="en-US" altLang="zh-CN" dirty="0" smtClean="0"/>
              <a:t> = (</a:t>
            </a:r>
            <a:r>
              <a:rPr lang="en-US" altLang="zh-CN" dirty="0" err="1" smtClean="0"/>
              <a:t>EditText</a:t>
            </a:r>
            <a:r>
              <a:rPr lang="en-US" altLang="zh-CN" dirty="0" smtClean="0"/>
              <a:t>) </a:t>
            </a:r>
            <a:r>
              <a:rPr lang="en-US" altLang="zh-CN" dirty="0" err="1" smtClean="0"/>
              <a:t>findViewById</a:t>
            </a:r>
            <a:r>
              <a:rPr lang="en-US" altLang="zh-CN" dirty="0" smtClean="0"/>
              <a:t>(</a:t>
            </a:r>
            <a:r>
              <a:rPr lang="en-US" altLang="zh-CN" dirty="0" err="1" smtClean="0"/>
              <a:t>R.id.title_text</a:t>
            </a:r>
            <a:r>
              <a:rPr lang="en-US" altLang="zh-CN" dirty="0" smtClean="0"/>
              <a:t>))</a:t>
            </a:r>
            <a:r>
              <a:rPr lang="zh-CN" altLang="en-US" dirty="0" smtClean="0"/>
              <a:t>。</a:t>
            </a:r>
            <a:r>
              <a:rPr lang="zh-TW" altLang="en-US" dirty="0" smtClean="0"/>
              <a:t>在</a:t>
            </a:r>
            <a:r>
              <a:rPr lang="en-US" altLang="zh-TW" dirty="0" err="1"/>
              <a:t>processControllers</a:t>
            </a:r>
            <a:r>
              <a:rPr lang="zh-TW" altLang="en-US" dirty="0"/>
              <a:t>方法中加入需要的程式碼。這樣把程式碼依照工作簡單的分開在不同方法中執行，對以後的維護與修改都會有一個比較固定的作法，而且比較不容易出錯</a:t>
            </a:r>
            <a:r>
              <a:rPr lang="zh-TW" altLang="en-US" dirty="0" smtClean="0"/>
              <a:t>。</a:t>
            </a:r>
            <a:r>
              <a:rPr lang="zh-CN" altLang="en-US" dirty="0" smtClean="0"/>
              <a:t>同样，在</a:t>
            </a:r>
            <a:r>
              <a:rPr lang="en-US" altLang="zh-CN" dirty="0" smtClean="0"/>
              <a:t>event listener</a:t>
            </a:r>
            <a:r>
              <a:rPr lang="zh-CN" altLang="en-US" dirty="0" smtClean="0"/>
              <a:t>中需要识别的事件元件，必须在该元件所在</a:t>
            </a:r>
            <a:r>
              <a:rPr lang="en-US" altLang="zh-CN" dirty="0" smtClean="0"/>
              <a:t>layout xml</a:t>
            </a:r>
            <a:r>
              <a:rPr lang="zh-CN" altLang="en-US" dirty="0" smtClean="0"/>
              <a:t>定义中，有</a:t>
            </a:r>
            <a:r>
              <a:rPr lang="en-US" altLang="zh-CN" dirty="0" smtClean="0"/>
              <a:t>id</a:t>
            </a:r>
            <a:r>
              <a:rPr lang="zh-CN" altLang="en-US" dirty="0" smtClean="0"/>
              <a:t>属性的定义。</a:t>
            </a:r>
            <a:r>
              <a:rPr lang="en-US" altLang="zh-CN" dirty="0" smtClean="0"/>
              <a:t>Ex.</a:t>
            </a:r>
            <a:endParaRPr lang="en-US" altLang="zh-CN" dirty="0" smtClean="0"/>
          </a:p>
          <a:p>
            <a:r>
              <a:rPr lang="en-US" dirty="0" smtClean="0"/>
              <a:t>public void </a:t>
            </a:r>
            <a:r>
              <a:rPr lang="en-US" dirty="0" err="1" smtClean="0"/>
              <a:t>clickFunction</a:t>
            </a:r>
            <a:r>
              <a:rPr lang="en-US" dirty="0" smtClean="0"/>
              <a:t>(View view) {</a:t>
            </a:r>
            <a:endParaRPr lang="en-US" dirty="0" smtClean="0"/>
          </a:p>
          <a:p>
            <a:r>
              <a:rPr lang="en-US" dirty="0"/>
              <a:t> </a:t>
            </a:r>
            <a:r>
              <a:rPr lang="en-US" dirty="0" smtClean="0"/>
              <a:t> </a:t>
            </a:r>
            <a:r>
              <a:rPr lang="en-US" dirty="0" err="1" smtClean="0"/>
              <a:t>int</a:t>
            </a:r>
            <a:r>
              <a:rPr lang="en-US" dirty="0" smtClean="0"/>
              <a:t> id = </a:t>
            </a:r>
            <a:r>
              <a:rPr lang="en-US" dirty="0" err="1" smtClean="0"/>
              <a:t>view.getId</a:t>
            </a:r>
            <a:r>
              <a:rPr lang="en-US" dirty="0" smtClean="0"/>
              <a:t>();</a:t>
            </a:r>
            <a:endParaRPr lang="en-US" dirty="0" smtClean="0"/>
          </a:p>
          <a:p>
            <a:r>
              <a:rPr lang="en-US" dirty="0"/>
              <a:t> </a:t>
            </a:r>
            <a:r>
              <a:rPr lang="en-US" dirty="0" smtClean="0"/>
              <a:t> switch (id) {</a:t>
            </a:r>
            <a:endParaRPr lang="en-US" dirty="0" smtClean="0"/>
          </a:p>
          <a:p>
            <a:r>
              <a:rPr lang="en-US" dirty="0"/>
              <a:t> </a:t>
            </a:r>
            <a:r>
              <a:rPr lang="en-US" dirty="0" smtClean="0"/>
              <a:t>   case </a:t>
            </a:r>
            <a:r>
              <a:rPr lang="en-US" dirty="0" err="1" smtClean="0"/>
              <a:t>R.id.take_picture</a:t>
            </a:r>
            <a:r>
              <a:rPr lang="en-US" dirty="0" smtClean="0"/>
              <a:t>:</a:t>
            </a:r>
            <a:endParaRPr lang="en-US" dirty="0" smtClean="0"/>
          </a:p>
          <a:p>
            <a:r>
              <a:rPr lang="en-US" dirty="0"/>
              <a:t> </a:t>
            </a:r>
            <a:r>
              <a:rPr lang="en-US" dirty="0" smtClean="0"/>
              <a:t>     /* Do </a:t>
            </a:r>
            <a:r>
              <a:rPr lang="en-US" dirty="0" err="1" smtClean="0"/>
              <a:t>sth</a:t>
            </a:r>
            <a:r>
              <a:rPr lang="en-US" dirty="0" smtClean="0"/>
              <a:t>. */</a:t>
            </a:r>
            <a:endParaRPr lang="en-US" dirty="0" smtClean="0"/>
          </a:p>
          <a:p>
            <a:r>
              <a:rPr lang="en-US" dirty="0" smtClean="0"/>
              <a:t>      break;</a:t>
            </a:r>
            <a:endParaRPr lang="en-US" dirty="0" smtClean="0"/>
          </a:p>
          <a:p>
            <a:r>
              <a:rPr lang="en-US" dirty="0"/>
              <a:t> </a:t>
            </a:r>
            <a:r>
              <a:rPr lang="en-US" dirty="0" smtClean="0"/>
              <a:t>   ………</a:t>
            </a:r>
            <a:endParaRPr lang="en-US" dirty="0" smtClean="0"/>
          </a:p>
          <a:p>
            <a:r>
              <a:rPr lang="en-US" dirty="0"/>
              <a:t> </a:t>
            </a:r>
            <a:r>
              <a:rPr lang="en-US" dirty="0" smtClean="0"/>
              <a:t> }</a:t>
            </a:r>
            <a:endParaRPr lang="en-US" dirty="0" smtClean="0"/>
          </a:p>
          <a:p>
            <a:r>
              <a:rPr lang="en-US" dirty="0"/>
              <a:t>}</a:t>
            </a:r>
            <a:endParaRPr 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4229"/>
            <a:ext cx="10515600" cy="605836"/>
          </a:xfrm>
        </p:spPr>
        <p:txBody>
          <a:bodyPr>
            <a:normAutofit fontScale="90000"/>
          </a:bodyPr>
          <a:lstStyle/>
          <a:p>
            <a:r>
              <a:rPr lang="zh-CN" altLang="en-US" dirty="0"/>
              <a:t>建立與使用 </a:t>
            </a:r>
            <a:r>
              <a:rPr lang="en-US" dirty="0"/>
              <a:t>Activity </a:t>
            </a:r>
            <a:r>
              <a:rPr lang="zh-CN" altLang="en-US" dirty="0"/>
              <a:t>元</a:t>
            </a:r>
            <a:r>
              <a:rPr lang="zh-CN" altLang="en-US" dirty="0" smtClean="0"/>
              <a:t>件</a:t>
            </a:r>
            <a:endParaRPr lang="en-US" dirty="0"/>
          </a:p>
        </p:txBody>
      </p:sp>
      <p:sp>
        <p:nvSpPr>
          <p:cNvPr id="3" name="Content Placeholder 2"/>
          <p:cNvSpPr>
            <a:spLocks noGrp="1"/>
          </p:cNvSpPr>
          <p:nvPr>
            <p:ph idx="1"/>
          </p:nvPr>
        </p:nvSpPr>
        <p:spPr/>
        <p:txBody>
          <a:bodyPr/>
          <a:lstStyle/>
          <a:p>
            <a:r>
              <a:rPr lang="en-US" altLang="zh-TW" dirty="0"/>
              <a:t>Android</a:t>
            </a:r>
            <a:r>
              <a:rPr lang="zh-TW" altLang="en-US" dirty="0"/>
              <a:t>系統使用</a:t>
            </a:r>
            <a:r>
              <a:rPr lang="en-US" altLang="zh-TW" dirty="0"/>
              <a:t>Activity</a:t>
            </a:r>
            <a:r>
              <a:rPr lang="zh-TW" altLang="en-US" dirty="0"/>
              <a:t>元件，負責提供應用程式一個畫面的所有相關工作。一個畫面就是一個繼承自「</a:t>
            </a:r>
            <a:r>
              <a:rPr lang="en-US" altLang="zh-TW" dirty="0" err="1"/>
              <a:t>android.app.Activity</a:t>
            </a:r>
            <a:r>
              <a:rPr lang="zh-TW" altLang="en-US" dirty="0"/>
              <a:t>」的</a:t>
            </a:r>
            <a:r>
              <a:rPr lang="en-US" altLang="zh-TW" dirty="0"/>
              <a:t>Java</a:t>
            </a:r>
            <a:r>
              <a:rPr lang="zh-TW" altLang="en-US" dirty="0"/>
              <a:t>類別，所以通常會把它稱為</a:t>
            </a:r>
            <a:r>
              <a:rPr lang="en-US" altLang="zh-TW" dirty="0"/>
              <a:t>Activity</a:t>
            </a:r>
            <a:r>
              <a:rPr lang="zh-TW" altLang="en-US" dirty="0"/>
              <a:t>元件，也有人叫它「活動」元件。</a:t>
            </a:r>
            <a:endParaRPr lang="en-US" altLang="zh-TW" dirty="0" smtClean="0"/>
          </a:p>
          <a:p>
            <a:r>
              <a:rPr lang="zh-TW" altLang="en-US" dirty="0" smtClean="0"/>
              <a:t>每</a:t>
            </a:r>
            <a:r>
              <a:rPr lang="zh-TW" altLang="en-US" dirty="0"/>
              <a:t>一個</a:t>
            </a:r>
            <a:r>
              <a:rPr lang="en-US" altLang="zh-TW" dirty="0"/>
              <a:t>Activity</a:t>
            </a:r>
            <a:r>
              <a:rPr lang="zh-TW" altLang="en-US" dirty="0"/>
              <a:t>元件除了撰寫需要的</a:t>
            </a:r>
            <a:r>
              <a:rPr lang="en-US" altLang="zh-TW" dirty="0"/>
              <a:t>Java</a:t>
            </a:r>
            <a:r>
              <a:rPr lang="zh-TW" altLang="en-US" dirty="0"/>
              <a:t>原始程式碼，也需要在應用程式設定檔加入相關的設定，在</a:t>
            </a:r>
            <a:r>
              <a:rPr lang="en-US" altLang="zh-TW" dirty="0"/>
              <a:t>application</a:t>
            </a:r>
            <a:r>
              <a:rPr lang="zh-TW" altLang="en-US" dirty="0"/>
              <a:t>的開始和結束標籤裡面，使用</a:t>
            </a:r>
            <a:r>
              <a:rPr lang="en-US" altLang="zh-TW" dirty="0"/>
              <a:t>activity</a:t>
            </a:r>
            <a:r>
              <a:rPr lang="zh-TW" altLang="en-US" dirty="0"/>
              <a:t>標籤為每一個</a:t>
            </a:r>
            <a:r>
              <a:rPr lang="en-US" altLang="zh-TW" dirty="0"/>
              <a:t>Activity</a:t>
            </a:r>
            <a:r>
              <a:rPr lang="zh-TW" altLang="en-US" dirty="0"/>
              <a:t>元件加入設定，所以從應用程式設定檔的內容，也可以知道一個應用程式有幾個</a:t>
            </a:r>
            <a:r>
              <a:rPr lang="en-US" altLang="zh-TW" dirty="0"/>
              <a:t>Activity</a:t>
            </a:r>
            <a:r>
              <a:rPr lang="zh-TW" altLang="en-US" dirty="0"/>
              <a:t>元件。</a:t>
            </a:r>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0027"/>
            <a:ext cx="10515600" cy="737811"/>
          </a:xfrm>
        </p:spPr>
        <p:txBody>
          <a:bodyPr/>
          <a:lstStyle/>
          <a:p>
            <a:r>
              <a:rPr lang="zh-TW" altLang="en-US" b="1" dirty="0"/>
              <a:t>記事本應用程</a:t>
            </a:r>
            <a:r>
              <a:rPr lang="zh-TW" altLang="en-US" b="1" dirty="0" smtClean="0"/>
              <a:t>式</a:t>
            </a:r>
            <a:endParaRPr lang="en-US" dirty="0"/>
          </a:p>
        </p:txBody>
      </p:sp>
      <p:pic>
        <p:nvPicPr>
          <p:cNvPr id="2050" name="Picture 2" descr="AndroidTutorial5_02_04_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1203734"/>
            <a:ext cx="2857500" cy="15430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364610" y="1338606"/>
            <a:ext cx="7607431" cy="923330"/>
          </a:xfrm>
          <a:prstGeom prst="rect">
            <a:avLst/>
          </a:prstGeom>
          <a:noFill/>
        </p:spPr>
        <p:txBody>
          <a:bodyPr wrap="square" rtlCol="0">
            <a:spAutoFit/>
          </a:bodyPr>
          <a:lstStyle/>
          <a:p>
            <a:r>
              <a:rPr lang="zh-CN" altLang="en-US"/>
              <a:t>在規畫這些元件的時候，就可以整理好需要建立的</a:t>
            </a:r>
            <a:r>
              <a:rPr lang="en-US"/>
              <a:t>Activity</a:t>
            </a:r>
            <a:r>
              <a:rPr lang="zh-CN" altLang="en-US"/>
              <a:t>與畫面配置檔：</a:t>
            </a:r>
            <a:endParaRPr lang="zh-CN" altLang="en-US"/>
          </a:p>
          <a:p>
            <a:r>
              <a:rPr lang="zh-CN" altLang="en-US"/>
              <a:t>應用程式資訊：</a:t>
            </a:r>
            <a:r>
              <a:rPr lang="en-US"/>
              <a:t>AboutActivity.java，activity_about.xml</a:t>
            </a:r>
            <a:endParaRPr lang="en-US"/>
          </a:p>
          <a:p>
            <a:r>
              <a:rPr lang="zh-CN" altLang="en-US"/>
              <a:t>新增記事本：</a:t>
            </a:r>
            <a:r>
              <a:rPr lang="en-US"/>
              <a:t>ItemActivity.java，activity_item.xml</a:t>
            </a:r>
            <a:endParaRPr lang="en-US"/>
          </a:p>
        </p:txBody>
      </p:sp>
      <p:pic>
        <p:nvPicPr>
          <p:cNvPr id="2052" name="Picture 4" descr="AndroidTutorial5_02_04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092681"/>
            <a:ext cx="2857500" cy="27432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ndroidTutorial5_02_04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4610" y="3092680"/>
            <a:ext cx="2857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777113" y="3195687"/>
            <a:ext cx="4194928" cy="923330"/>
          </a:xfrm>
          <a:prstGeom prst="rect">
            <a:avLst/>
          </a:prstGeom>
          <a:noFill/>
        </p:spPr>
        <p:txBody>
          <a:bodyPr wrap="square" rtlCol="0">
            <a:spAutoFit/>
          </a:bodyPr>
          <a:lstStyle/>
          <a:p>
            <a:r>
              <a:rPr lang="zh-CN" altLang="en-US" dirty="0"/>
              <a:t>應用程式可以呼叫「</a:t>
            </a:r>
            <a:r>
              <a:rPr lang="en-US" dirty="0" err="1"/>
              <a:t>startActivity</a:t>
            </a:r>
            <a:r>
              <a:rPr lang="en-US" dirty="0"/>
              <a:t>」</a:t>
            </a:r>
            <a:r>
              <a:rPr lang="zh-CN" altLang="en-US" dirty="0"/>
              <a:t>方法啟動其它</a:t>
            </a:r>
            <a:r>
              <a:rPr lang="en-US" dirty="0"/>
              <a:t>Activity</a:t>
            </a:r>
            <a:r>
              <a:rPr lang="zh-CN" altLang="en-US" dirty="0"/>
              <a:t>元件，呼叫「</a:t>
            </a:r>
            <a:r>
              <a:rPr lang="en-US" dirty="0"/>
              <a:t>finish」</a:t>
            </a:r>
            <a:r>
              <a:rPr lang="zh-CN" altLang="en-US" dirty="0"/>
              <a:t>方法可以結束</a:t>
            </a:r>
            <a:r>
              <a:rPr lang="en-US" dirty="0"/>
              <a:t>Activity</a:t>
            </a:r>
            <a:r>
              <a:rPr lang="zh-CN" altLang="en-US" dirty="0"/>
              <a:t>元</a:t>
            </a:r>
            <a:r>
              <a:rPr lang="zh-CN" altLang="en-US" dirty="0" smtClean="0"/>
              <a:t>件。</a:t>
            </a:r>
            <a:endParaRPr lang="en-US" dirty="0"/>
          </a:p>
        </p:txBody>
      </p:sp>
      <p:pic>
        <p:nvPicPr>
          <p:cNvPr id="2056" name="Picture 8" descr="AndroidTutorial5_02_04_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1020" y="4558010"/>
            <a:ext cx="2857500" cy="1800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20027"/>
            <a:ext cx="10515600" cy="737811"/>
          </a:xfrm>
        </p:spPr>
        <p:txBody>
          <a:bodyPr/>
          <a:lstStyle/>
          <a:p>
            <a:r>
              <a:rPr lang="zh-TW" altLang="en-US" b="1" dirty="0"/>
              <a:t>記事本應用程</a:t>
            </a:r>
            <a:r>
              <a:rPr lang="zh-TW" altLang="en-US" b="1" dirty="0" smtClean="0"/>
              <a:t>式</a:t>
            </a:r>
            <a:endParaRPr lang="en-US" dirty="0"/>
          </a:p>
        </p:txBody>
      </p:sp>
      <p:sp>
        <p:nvSpPr>
          <p:cNvPr id="3" name="TextBox 2"/>
          <p:cNvSpPr txBox="1"/>
          <p:nvPr/>
        </p:nvSpPr>
        <p:spPr>
          <a:xfrm>
            <a:off x="970961" y="1282045"/>
            <a:ext cx="45719" cy="369332"/>
          </a:xfrm>
          <a:prstGeom prst="rect">
            <a:avLst/>
          </a:prstGeom>
          <a:noFill/>
        </p:spPr>
        <p:txBody>
          <a:bodyPr wrap="square" rtlCol="0">
            <a:spAutoFit/>
          </a:bodyPr>
          <a:lstStyle/>
          <a:p>
            <a:endParaRPr lang="en-US" dirty="0"/>
          </a:p>
        </p:txBody>
      </p:sp>
      <p:sp>
        <p:nvSpPr>
          <p:cNvPr id="6" name="Rectangle 2"/>
          <p:cNvSpPr>
            <a:spLocks noChangeArrowheads="1"/>
          </p:cNvSpPr>
          <p:nvPr/>
        </p:nvSpPr>
        <p:spPr bwMode="auto">
          <a:xfrm>
            <a:off x="0" y="1177831"/>
            <a:ext cx="457200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android.app.Activity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android.os.Bundle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android.view.View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android.view.Window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AboutActivity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取消元件的應用程式標題</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FF0000"/>
                </a:solidFill>
                <a:effectLst/>
                <a:latin typeface="Consolas" panose="020B0609020204030204" pitchFamily="49" charset="0"/>
              </a:rPr>
              <a:t>requestWindowFeature</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1" i="0" u="none" strike="noStrike" cap="none" normalizeH="0" baseline="0" dirty="0" err="1" smtClean="0">
                <a:ln>
                  <a:noFill/>
                </a:ln>
                <a:solidFill>
                  <a:srgbClr val="FF0000"/>
                </a:solidFill>
                <a:effectLst/>
                <a:latin typeface="Consolas" panose="020B0609020204030204" pitchFamily="49" charset="0"/>
              </a:rPr>
              <a:t>Window.FEATURE_NO_TITLE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R.layout.activity_about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結束按鈕</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clickOk</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呼叫這個方法結束Activity元件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6155703" y="1198682"/>
            <a:ext cx="6592478" cy="3739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&lt;manifest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&lt;application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android:allowBackup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"true"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android:icon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ic_launcher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android:label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app_name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FF0000"/>
                </a:solidFill>
                <a:effectLst/>
                <a:latin typeface="Consolas" panose="020B0609020204030204" pitchFamily="49" charset="0"/>
              </a:rPr>
              <a:t>android:theme</a:t>
            </a:r>
            <a:r>
              <a:rPr kumimoji="0" lang="en-US" altLang="en-US" sz="900" b="1" i="0" u="none" strike="noStrike" cap="none" normalizeH="0" baseline="0" dirty="0" smtClean="0">
                <a:ln>
                  <a:noFill/>
                </a:ln>
                <a:solidFill>
                  <a:srgbClr val="FF0000"/>
                </a:solidFill>
                <a:effectLst/>
                <a:latin typeface="Consolas" panose="020B0609020204030204" pitchFamily="49" charset="0"/>
              </a:rPr>
              <a:t>="@style/</a:t>
            </a:r>
            <a:r>
              <a:rPr kumimoji="0" lang="en-US" altLang="en-US" sz="900" b="1" i="0" u="none" strike="noStrike" cap="none" normalizeH="0" baseline="0" dirty="0" err="1" smtClean="0">
                <a:ln>
                  <a:noFill/>
                </a:ln>
                <a:solidFill>
                  <a:srgbClr val="FF0000"/>
                </a:solidFill>
                <a:effectLst/>
                <a:latin typeface="Consolas" panose="020B0609020204030204" pitchFamily="49" charset="0"/>
              </a:rPr>
              <a:t>AppTheme</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android:label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app_name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android.intent.action.MAIN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&lt;category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android.intent.category.LAUNCHER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關於應用程式的資訊</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FF0000"/>
                </a:solidFill>
                <a:effectLst/>
                <a:latin typeface="Consolas" panose="020B0609020204030204" pitchFamily="49" charset="0"/>
              </a:rPr>
              <a:t>&lt;!-- </a:t>
            </a:r>
            <a:r>
              <a:rPr kumimoji="0" lang="en-US" altLang="en-US" sz="900" b="1" i="0" u="none" strike="noStrike" cap="none" normalizeH="0" baseline="0" dirty="0" err="1" smtClean="0">
                <a:ln>
                  <a:noFill/>
                </a:ln>
                <a:solidFill>
                  <a:srgbClr val="FF0000"/>
                </a:solidFill>
                <a:effectLst/>
                <a:latin typeface="Consolas" panose="020B0609020204030204" pitchFamily="49" charset="0"/>
              </a:rPr>
              <a:t>因為使用對話框的樣式，所以不用設定標題</a:t>
            </a:r>
            <a:r>
              <a:rPr kumimoji="0" lang="en-US" altLang="en-US" sz="900" b="1" i="0" u="none" strike="noStrike" cap="none" normalizeH="0" baseline="0" dirty="0" smtClean="0">
                <a:ln>
                  <a:noFill/>
                </a:ln>
                <a:solidFill>
                  <a:srgbClr val="FF0000"/>
                </a:solidFill>
                <a:effectLst/>
                <a:latin typeface="Consolas" panose="020B0609020204030204" pitchFamily="49" charset="0"/>
              </a:rPr>
              <a:t> --&gt;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net.macdidi.myandroidtutorial.AboutActivity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FF0000"/>
                </a:solidFill>
                <a:effectLst/>
                <a:latin typeface="Consolas" panose="020B0609020204030204" pitchFamily="49" charset="0"/>
              </a:rPr>
              <a:t>android:theme</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1" i="0" u="none" strike="noStrike" cap="none" normalizeH="0" baseline="0" dirty="0" err="1" smtClean="0">
                <a:ln>
                  <a:noFill/>
                </a:ln>
                <a:solidFill>
                  <a:srgbClr val="FF0000"/>
                </a:solidFill>
                <a:effectLst/>
                <a:latin typeface="Consolas" panose="020B0609020204030204" pitchFamily="49" charset="0"/>
              </a:rPr>
              <a:t>android:style</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1" i="0" u="none" strike="noStrike" cap="none" normalizeH="0" baseline="0" dirty="0" err="1" smtClean="0">
                <a:ln>
                  <a:noFill/>
                </a:ln>
                <a:solidFill>
                  <a:srgbClr val="FF0000"/>
                </a:solidFill>
                <a:effectLst/>
                <a:latin typeface="Consolas" panose="020B0609020204030204" pitchFamily="49" charset="0"/>
              </a:rPr>
              <a:t>Theme.Dialog</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&lt;/application&gt;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&lt;/manifest&gt;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TextBox 7"/>
          <p:cNvSpPr txBox="1"/>
          <p:nvPr/>
        </p:nvSpPr>
        <p:spPr>
          <a:xfrm>
            <a:off x="254524" y="4938167"/>
            <a:ext cx="9421169" cy="369332"/>
          </a:xfrm>
          <a:prstGeom prst="rect">
            <a:avLst/>
          </a:prstGeom>
          <a:noFill/>
        </p:spPr>
        <p:txBody>
          <a:bodyPr wrap="none" rtlCol="0">
            <a:spAutoFit/>
          </a:bodyPr>
          <a:lstStyle/>
          <a:p>
            <a:r>
              <a:rPr lang="en-US" dirty="0" smtClean="0"/>
              <a:t>Note: </a:t>
            </a:r>
            <a:r>
              <a:rPr lang="en-US" dirty="0" err="1" smtClean="0"/>
              <a:t>requestWindowFeature</a:t>
            </a:r>
            <a:r>
              <a:rPr lang="en-US" dirty="0" smtClean="0"/>
              <a:t>() and </a:t>
            </a:r>
            <a:r>
              <a:rPr lang="en-US" dirty="0" err="1" smtClean="0"/>
              <a:t>android:theme</a:t>
            </a:r>
            <a:r>
              <a:rPr lang="en-US" dirty="0" smtClean="0"/>
              <a:t>=“@</a:t>
            </a:r>
            <a:r>
              <a:rPr lang="en-US" dirty="0" err="1" smtClean="0"/>
              <a:t>android:style</a:t>
            </a:r>
            <a:r>
              <a:rPr lang="en-US" dirty="0" smtClean="0"/>
              <a:t>/</a:t>
            </a:r>
            <a:r>
              <a:rPr lang="en-US" dirty="0" err="1" smtClean="0"/>
              <a:t>Theme.Dialog</a:t>
            </a:r>
            <a:r>
              <a:rPr lang="en-US" dirty="0" smtClean="0"/>
              <a:t>” for </a:t>
            </a:r>
            <a:r>
              <a:rPr lang="en-US" dirty="0" err="1" smtClean="0"/>
              <a:t>DialogBox</a:t>
            </a:r>
            <a:r>
              <a:rPr lang="en-US" dirty="0"/>
              <a:t>.</a:t>
            </a:r>
            <a:endParaRPr lang="en-US" dirty="0"/>
          </a:p>
        </p:txBody>
      </p:sp>
      <p:sp>
        <p:nvSpPr>
          <p:cNvPr id="9" name="Rectangle 4"/>
          <p:cNvSpPr>
            <a:spLocks noChangeArrowheads="1"/>
          </p:cNvSpPr>
          <p:nvPr/>
        </p:nvSpPr>
        <p:spPr bwMode="auto">
          <a:xfrm>
            <a:off x="59703" y="5442290"/>
            <a:ext cx="4295481"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點擊應用程式名稱元件後呼叫的方法</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aboutApp(View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建立啟動另一個Activity元件需要的Intent物件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建構式的第一個參數：「this」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建構式的第二個參數：「Activity元件類別名稱.class」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 AboutActivity.</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呼叫「startActivity」，參數為一個建立好的Intent物件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這行敘述執行以後，如果沒有任何錯誤，就會啟動指定的元件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startActivity(intent);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TextBox 9"/>
          <p:cNvSpPr txBox="1"/>
          <p:nvPr/>
        </p:nvSpPr>
        <p:spPr>
          <a:xfrm>
            <a:off x="4703975" y="5674936"/>
            <a:ext cx="5301708" cy="369332"/>
          </a:xfrm>
          <a:prstGeom prst="rect">
            <a:avLst/>
          </a:prstGeom>
          <a:noFill/>
        </p:spPr>
        <p:txBody>
          <a:bodyPr wrap="none" rtlCol="0">
            <a:spAutoFit/>
          </a:bodyPr>
          <a:lstStyle/>
          <a:p>
            <a:r>
              <a:rPr lang="en-US" dirty="0" smtClean="0"/>
              <a:t>Setup </a:t>
            </a:r>
            <a:r>
              <a:rPr lang="en-US" dirty="0" err="1" smtClean="0"/>
              <a:t>onClick</a:t>
            </a:r>
            <a:r>
              <a:rPr lang="en-US" dirty="0" smtClean="0"/>
              <a:t>() callback to activate </a:t>
            </a:r>
            <a:r>
              <a:rPr lang="en-US" dirty="0" err="1" smtClean="0"/>
              <a:t>AboutActivity.class</a:t>
            </a:r>
            <a:r>
              <a:rPr lang="en-US" dirty="0" smtClean="0"/>
              <a:t>.</a:t>
            </a:r>
            <a:endParaRPr 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44612"/>
            <a:ext cx="10515600" cy="643544"/>
          </a:xfrm>
        </p:spPr>
        <p:txBody>
          <a:bodyPr>
            <a:normAutofit fontScale="90000"/>
          </a:bodyPr>
          <a:lstStyle/>
          <a:p>
            <a:r>
              <a:rPr lang="zh-TW" altLang="en-US" b="1" dirty="0"/>
              <a:t>記事本應用程</a:t>
            </a:r>
            <a:r>
              <a:rPr lang="zh-TW" altLang="en-US" b="1" dirty="0" smtClean="0"/>
              <a:t>式</a:t>
            </a:r>
            <a:endParaRPr lang="en-US" dirty="0"/>
          </a:p>
        </p:txBody>
      </p:sp>
      <p:sp>
        <p:nvSpPr>
          <p:cNvPr id="3" name="TextBox 2"/>
          <p:cNvSpPr txBox="1"/>
          <p:nvPr/>
        </p:nvSpPr>
        <p:spPr>
          <a:xfrm flipH="1">
            <a:off x="838197" y="801279"/>
            <a:ext cx="11199829" cy="646331"/>
          </a:xfrm>
          <a:prstGeom prst="rect">
            <a:avLst/>
          </a:prstGeom>
          <a:noFill/>
        </p:spPr>
        <p:txBody>
          <a:bodyPr wrap="square" rtlCol="0">
            <a:spAutoFit/>
          </a:bodyPr>
          <a:lstStyle/>
          <a:p>
            <a:r>
              <a:rPr lang="zh-TW" altLang="en-US" b="1" dirty="0"/>
              <a:t>在結束</a:t>
            </a:r>
            <a:r>
              <a:rPr lang="en-US" altLang="zh-TW" b="1" dirty="0"/>
              <a:t>Activity</a:t>
            </a:r>
            <a:r>
              <a:rPr lang="zh-TW" altLang="en-US" b="1" dirty="0"/>
              <a:t>元件時傳送資料</a:t>
            </a:r>
            <a:endParaRPr lang="zh-TW" altLang="en-US" b="1" dirty="0"/>
          </a:p>
          <a:p>
            <a:endParaRPr lang="en-US" dirty="0"/>
          </a:p>
        </p:txBody>
      </p:sp>
      <p:pic>
        <p:nvPicPr>
          <p:cNvPr id="5122" name="Picture 2" descr="AndroidTutorial5_02_04_0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197" y="1224780"/>
            <a:ext cx="2857500" cy="17430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4075889" y="1214485"/>
            <a:ext cx="5466131"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900" b="0" i="0" u="none" strike="noStrike" cap="none" normalizeH="0" baseline="0" dirty="0" smtClean="0">
                <a:ln>
                  <a:noFill/>
                </a:ln>
                <a:solidFill>
                  <a:srgbClr val="000000"/>
                </a:solidFill>
                <a:effectLst/>
                <a:latin typeface="Consolas" panose="020B0609020204030204" pitchFamily="49" charset="0"/>
              </a:rPr>
              <a:t>在</a:t>
            </a:r>
            <a:r>
              <a:rPr kumimoji="0" lang="en-US" altLang="zh-CN" sz="900" b="0" i="0" u="none" strike="noStrike" cap="none" normalizeH="0" baseline="0" dirty="0" smtClean="0">
                <a:ln>
                  <a:noFill/>
                </a:ln>
                <a:solidFill>
                  <a:srgbClr val="000000"/>
                </a:solidFill>
                <a:effectLst/>
                <a:latin typeface="Consolas" panose="020B0609020204030204" pitchFamily="49" charset="0"/>
              </a:rPr>
              <a:t>AndroidManifest.xml</a:t>
            </a:r>
            <a:r>
              <a:rPr kumimoji="0" lang="zh-CN" altLang="en-US" sz="900" b="0" i="0" u="none" strike="noStrike" cap="none" normalizeH="0" baseline="0" dirty="0" smtClean="0">
                <a:ln>
                  <a:noFill/>
                </a:ln>
                <a:solidFill>
                  <a:srgbClr val="000000"/>
                </a:solidFill>
                <a:effectLst/>
                <a:latin typeface="Consolas" panose="020B0609020204030204" pitchFamily="49" charset="0"/>
              </a:rPr>
              <a:t>中的加入定义的</a:t>
            </a:r>
            <a:r>
              <a:rPr kumimoji="0" lang="en-US" altLang="zh-CN" sz="900" b="0" i="0" u="none" strike="noStrike" cap="none" normalizeH="0" baseline="0" dirty="0" smtClean="0">
                <a:ln>
                  <a:noFill/>
                </a:ln>
                <a:solidFill>
                  <a:srgbClr val="000000"/>
                </a:solidFill>
                <a:effectLst/>
                <a:latin typeface="Consolas" panose="020B0609020204030204" pitchFamily="49" charset="0"/>
              </a:rPr>
              <a:t>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zh-CN"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記事項目元件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net.macdidi.myandroidtutorial.ItemActivity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4"/>
          <p:cNvSpPr>
            <a:spLocks noChangeArrowheads="1"/>
          </p:cNvSpPr>
          <p:nvPr/>
        </p:nvSpPr>
        <p:spPr bwMode="auto">
          <a:xfrm>
            <a:off x="4075889" y="2159925"/>
            <a:ext cx="796213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900" b="0" i="0" u="none" strike="noStrike" cap="none" normalizeH="0" baseline="0" dirty="0" smtClean="0">
                <a:ln>
                  <a:noFill/>
                </a:ln>
                <a:solidFill>
                  <a:srgbClr val="000000"/>
                </a:solidFill>
                <a:effectLst/>
                <a:latin typeface="Consolas" panose="020B0609020204030204" pitchFamily="49" charset="0"/>
              </a:rPr>
              <a:t>在主</a:t>
            </a:r>
            <a:r>
              <a:rPr kumimoji="0" lang="en-US" altLang="zh-CN" sz="900" b="0" i="0" u="none" strike="noStrike" cap="none" normalizeH="0" baseline="0" dirty="0" smtClean="0">
                <a:ln>
                  <a:noFill/>
                </a:ln>
                <a:solidFill>
                  <a:srgbClr val="000000"/>
                </a:solidFill>
                <a:effectLst/>
                <a:latin typeface="Consolas" panose="020B0609020204030204" pitchFamily="49" charset="0"/>
              </a:rPr>
              <a:t>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的按键响应中，处理启动</a:t>
            </a:r>
            <a:r>
              <a:rPr kumimoji="0" lang="en-US" altLang="zh-CN" sz="900" b="0" i="0" u="none" strike="noStrike" cap="none" normalizeH="0" baseline="0" dirty="0" err="1" smtClean="0">
                <a:ln>
                  <a:noFill/>
                </a:ln>
                <a:solidFill>
                  <a:srgbClr val="000000"/>
                </a:solidFill>
                <a:effectLst/>
                <a:latin typeface="Consolas" panose="020B0609020204030204" pitchFamily="49" charset="0"/>
              </a:rPr>
              <a:t>ItemActivity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呼叫「startActivityForResult</a:t>
            </a:r>
            <a:r>
              <a:rPr kumimoji="0" lang="en-US" altLang="en-US" sz="900" b="0" i="0" u="none" strike="noStrike" cap="none" normalizeH="0" baseline="0" dirty="0" smtClean="0">
                <a:ln>
                  <a:noFill/>
                </a:ln>
                <a:solidFill>
                  <a:srgbClr val="008200"/>
                </a:solidFill>
                <a:effectLst/>
                <a:latin typeface="Consolas" panose="020B0609020204030204" pitchFamily="49" charset="0"/>
              </a:rPr>
              <a:t>」，第二個參數「0」目前沒有使用</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(intent,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5"/>
          <p:cNvSpPr>
            <a:spLocks noChangeArrowheads="1"/>
          </p:cNvSpPr>
          <p:nvPr/>
        </p:nvSpPr>
        <p:spPr bwMode="auto">
          <a:xfrm>
            <a:off x="4075889" y="2894934"/>
            <a:ext cx="5065489"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900" b="0" i="0" u="none" strike="noStrike" cap="none" normalizeH="0" baseline="0" dirty="0" smtClean="0">
                <a:ln>
                  <a:noFill/>
                </a:ln>
                <a:solidFill>
                  <a:srgbClr val="000000"/>
                </a:solidFill>
                <a:effectLst/>
                <a:latin typeface="Consolas" panose="020B0609020204030204" pitchFamily="49" charset="0"/>
              </a:rPr>
              <a:t>在主</a:t>
            </a:r>
            <a:r>
              <a:rPr kumimoji="0" lang="en-US" altLang="zh-CN" sz="900" b="0" i="0" u="none" strike="noStrike" cap="none" normalizeH="0" baseline="0" dirty="0" smtClean="0">
                <a:ln>
                  <a:noFill/>
                </a:ln>
                <a:solidFill>
                  <a:srgbClr val="000000"/>
                </a:solidFill>
                <a:effectLst/>
                <a:latin typeface="Consolas" panose="020B0609020204030204" pitchFamily="49" charset="0"/>
              </a:rPr>
              <a:t>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中处理从</a:t>
            </a:r>
            <a:r>
              <a:rPr kumimoji="0" lang="en-US" altLang="zh-CN" sz="900" b="0" i="0" u="none" strike="noStrike" cap="none" normalizeH="0" baseline="0" dirty="0" err="1" smtClean="0">
                <a:ln>
                  <a:noFill/>
                </a:ln>
                <a:solidFill>
                  <a:srgbClr val="000000"/>
                </a:solidFill>
                <a:effectLst/>
                <a:latin typeface="Consolas" panose="020B0609020204030204" pitchFamily="49" charset="0"/>
              </a:rPr>
              <a:t>ItemActivity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返回的信息，</a:t>
            </a:r>
            <a:endParaRPr kumimoji="0" lang="en-US" altLang="zh-CN"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000000"/>
                </a:solidFill>
                <a:latin typeface="Consolas" panose="020B0609020204030204" pitchFamily="49" charset="0"/>
              </a:rPr>
              <a:t>private </a:t>
            </a:r>
            <a:r>
              <a:rPr lang="en-US" altLang="en-US" sz="900" dirty="0" err="1" smtClean="0">
                <a:solidFill>
                  <a:srgbClr val="000000"/>
                </a:solidFill>
                <a:latin typeface="Consolas" panose="020B0609020204030204" pitchFamily="49" charset="0"/>
              </a:rPr>
              <a:t>ArrayList</a:t>
            </a:r>
            <a:r>
              <a:rPr lang="en-US" altLang="en-US" sz="900" dirty="0" smtClean="0">
                <a:solidFill>
                  <a:srgbClr val="000000"/>
                </a:solidFill>
                <a:latin typeface="Consolas" panose="020B0609020204030204" pitchFamily="49" charset="0"/>
              </a:rPr>
              <a:t>&lt;string&gt; data = new </a:t>
            </a:r>
            <a:r>
              <a:rPr lang="en-US" altLang="en-US" sz="900" dirty="0" err="1" smtClean="0">
                <a:solidFill>
                  <a:srgbClr val="000000"/>
                </a:solidFill>
                <a:latin typeface="Consolas" panose="020B0609020204030204" pitchFamily="49" charset="0"/>
              </a:rPr>
              <a:t>ArrayList</a:t>
            </a:r>
            <a:r>
              <a:rPr lang="en-US" altLang="en-US" sz="900" dirty="0" smtClean="0">
                <a:solidFill>
                  <a:srgbClr val="000000"/>
                </a:solidFill>
                <a:latin typeface="Consolas" panose="020B0609020204030204" pitchFamily="49" charset="0"/>
              </a:rPr>
              <a:t>&lt;&gt;();</a:t>
            </a:r>
            <a:endParaRPr lang="en-US" altLang="en-US" sz="900" dirty="0" smtClean="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000000"/>
                </a:solidFill>
                <a:latin typeface="Consolas" panose="020B0609020204030204" pitchFamily="49" charset="0"/>
              </a:rPr>
              <a:t>private </a:t>
            </a:r>
            <a:r>
              <a:rPr lang="en-US" altLang="en-US" sz="900" dirty="0" err="1" smtClean="0">
                <a:solidFill>
                  <a:srgbClr val="000000"/>
                </a:solidFill>
                <a:latin typeface="Consolas" panose="020B0609020204030204" pitchFamily="49" charset="0"/>
              </a:rPr>
              <a:t>ArrayAdapter</a:t>
            </a:r>
            <a:r>
              <a:rPr lang="en-US" altLang="en-US" sz="900" dirty="0" smtClean="0">
                <a:solidFill>
                  <a:srgbClr val="000000"/>
                </a:solidFill>
                <a:latin typeface="Consolas" panose="020B0609020204030204" pitchFamily="49" charset="0"/>
              </a:rPr>
              <a:t>&lt;string&gt; adapter;</a:t>
            </a:r>
            <a:endParaRPr lang="en-US" altLang="en-US" sz="900" dirty="0" smtClean="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onActivityResult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 data)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如果被啟動的Activity元件傳回確定的結果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讀取標題</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加入標題項目</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.data.add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通知資料已經改變，ListView元件才會重新顯示</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44612"/>
            <a:ext cx="10515600" cy="643544"/>
          </a:xfrm>
        </p:spPr>
        <p:txBody>
          <a:bodyPr>
            <a:normAutofit fontScale="90000"/>
          </a:bodyPr>
          <a:lstStyle/>
          <a:p>
            <a:r>
              <a:rPr lang="zh-TW" altLang="en-US" b="1" dirty="0"/>
              <a:t>在啟動</a:t>
            </a:r>
            <a:r>
              <a:rPr lang="en-US" altLang="zh-TW" b="1" dirty="0"/>
              <a:t>Activity</a:t>
            </a:r>
            <a:r>
              <a:rPr lang="zh-TW" altLang="en-US" b="1" dirty="0"/>
              <a:t>元件時傳送資料</a:t>
            </a:r>
            <a:endParaRPr lang="zh-TW" altLang="en-US" b="1" dirty="0"/>
          </a:p>
        </p:txBody>
      </p:sp>
      <p:sp>
        <p:nvSpPr>
          <p:cNvPr id="3" name="TextBox 2"/>
          <p:cNvSpPr txBox="1"/>
          <p:nvPr/>
        </p:nvSpPr>
        <p:spPr>
          <a:xfrm flipH="1">
            <a:off x="838197" y="801279"/>
            <a:ext cx="11199829" cy="369332"/>
          </a:xfrm>
          <a:prstGeom prst="rect">
            <a:avLst/>
          </a:prstGeom>
          <a:noFill/>
        </p:spPr>
        <p:txBody>
          <a:bodyPr wrap="square" rtlCol="0">
            <a:spAutoFit/>
          </a:bodyPr>
          <a:lstStyle/>
          <a:p>
            <a:r>
              <a:rPr lang="zh-TW" altLang="en-US" dirty="0"/>
              <a:t>讓已經設計好的「</a:t>
            </a:r>
            <a:r>
              <a:rPr lang="en-US" altLang="zh-TW" dirty="0" err="1"/>
              <a:t>ItemActivity</a:t>
            </a:r>
            <a:r>
              <a:rPr lang="zh-TW" altLang="en-US" dirty="0"/>
              <a:t>」同時提供新增與修改兩種功能。</a:t>
            </a:r>
            <a:endParaRPr lang="en-US" dirty="0"/>
          </a:p>
        </p:txBody>
      </p:sp>
      <p:sp>
        <p:nvSpPr>
          <p:cNvPr id="6" name="Rectangle 2"/>
          <p:cNvSpPr>
            <a:spLocks noChangeArrowheads="1"/>
          </p:cNvSpPr>
          <p:nvPr/>
        </p:nvSpPr>
        <p:spPr bwMode="auto">
          <a:xfrm>
            <a:off x="0" y="1300382"/>
            <a:ext cx="5307291"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&lt;manifest ...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&lt;application ...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記事項目元件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net.macdidi.myandroidtutorial.ItemActivity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新增用的名稱</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net.macdidi.myandroidtutorial.ADD_ITEM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修改用的名稱</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net.macdidi.myandroidtutorial.EDIT_ITEM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一定要加入，內容固定不變</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&lt;category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android.intent.category.DEFAULT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&lt;/application&gt;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&lt;/manifest&gt;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5307291" y="1286973"/>
            <a:ext cx="5101305" cy="4293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package</a:t>
            </a:r>
            <a:r>
              <a:rPr kumimoji="0" lang="en-US" altLang="en-US" sz="900" b="0" i="0" u="none" strike="noStrike" cap="none" normalizeH="0" baseline="0" smtClean="0">
                <a:ln>
                  <a:noFill/>
                </a:ln>
                <a:solidFill>
                  <a:srgbClr val="000000"/>
                </a:solidFill>
                <a:effectLst/>
                <a:latin typeface="Consolas" panose="020B0609020204030204" pitchFamily="49" charset="0"/>
              </a:rPr>
              <a:t> net.macdidi.myandroidtutorial;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 ItemActivity </a:t>
            </a:r>
            <a:r>
              <a:rPr kumimoji="0" lang="en-US" altLang="en-US" sz="900" b="1" i="0" u="none" strike="noStrike" cap="none" normalizeH="0" baseline="0" smtClean="0">
                <a:ln>
                  <a:noFill/>
                </a:ln>
                <a:solidFill>
                  <a:srgbClr val="006699"/>
                </a:solidFill>
                <a:effectLst/>
                <a:latin typeface="Consolas" panose="020B0609020204030204" pitchFamily="49" charset="0"/>
              </a:rPr>
              <a:t>extends</a:t>
            </a:r>
            <a:r>
              <a:rPr kumimoji="0" lang="en-US" altLang="en-US" sz="900" b="0" i="0" u="none" strike="noStrike" cap="none" normalizeH="0" baseline="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EditText title_text, content_text;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onCreate(Bundle savedInstanceState)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.onCreate(savedInstanceState);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setContentView(R.layout.activity_item);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processViews();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取得Intent物件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getIntent();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讀取Action名稱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action = intent.getAction();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如果是修改記事</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(action.equals(</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"net.macdidi.myandroidtutorial.EDIT_ITEM"</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接收與設定記事標題</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titleText = intent.getStringExtra(</a:t>
            </a:r>
            <a:r>
              <a:rPr kumimoji="0" lang="en-US" altLang="en-US" sz="900" b="0" i="0" u="none" strike="noStrike" cap="none" normalizeH="0" baseline="0" smtClean="0">
                <a:ln>
                  <a:noFill/>
                </a:ln>
                <a:solidFill>
                  <a:srgbClr val="0000FF"/>
                </a:solidFill>
                <a:effectLst/>
                <a:latin typeface="Consolas" panose="020B0609020204030204" pitchFamily="49" charset="0"/>
              </a:rPr>
              <a:t>"titleText"</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title_text.setText(titleText);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Rectangle 4"/>
          <p:cNvSpPr>
            <a:spLocks noChangeArrowheads="1"/>
          </p:cNvSpPr>
          <p:nvPr/>
        </p:nvSpPr>
        <p:spPr bwMode="auto">
          <a:xfrm>
            <a:off x="0" y="938816"/>
            <a:ext cx="5087566" cy="581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ListView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show_app_name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ArrayList</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 data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ArrayList</a:t>
            </a:r>
            <a:r>
              <a:rPr kumimoji="0" lang="en-US" altLang="en-US" sz="900" b="0" i="0" u="none" strike="noStrike" cap="none" normalizeH="0" baseline="0" dirty="0" smtClean="0">
                <a:ln>
                  <a:noFill/>
                </a:ln>
                <a:solidFill>
                  <a:srgbClr val="000000"/>
                </a:solidFill>
                <a:effectLst/>
                <a:latin typeface="Consolas" panose="020B0609020204030204" pitchFamily="49" charset="0"/>
              </a:rPr>
              <a:t>&lt;&gt;();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 adapter;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onActivityResult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 data)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如果是新增記事</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加入標題項目</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.data.add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通知資料已經改變，ListView元件才會重新顯示</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如果是修改記事</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讀取記事編號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data.getIntExtra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"position"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設定標題項目</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.data.set</a:t>
            </a:r>
            <a:r>
              <a:rPr kumimoji="0" lang="en-US" altLang="en-US" sz="900" b="0" i="0" u="none" strike="noStrike" cap="none" normalizeH="0" baseline="0" dirty="0" smtClean="0">
                <a:ln>
                  <a:noFill/>
                </a:ln>
                <a:solidFill>
                  <a:srgbClr val="000000"/>
                </a:solidFill>
                <a:effectLst/>
                <a:latin typeface="Consolas" panose="020B0609020204030204" pitchFamily="49" charset="0"/>
              </a:rPr>
              <a:t>(position,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通知資料已經改變，ListView元件才會重新顯示</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5"/>
          <p:cNvSpPr>
            <a:spLocks noChangeArrowheads="1"/>
          </p:cNvSpPr>
          <p:nvPr/>
        </p:nvSpPr>
        <p:spPr bwMode="auto">
          <a:xfrm>
            <a:off x="5447488" y="20265"/>
            <a:ext cx="6744511" cy="7478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processViews()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item_list = (ListView)findViewById(R.id.item_list);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show_app_name = (TextView) findViewById(R.id.show_app_name);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processControllers()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OnItemClickListener itemListener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OnItemClickListener()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onItemClick(AdapterView&lt;?&gt; parent, 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position, </a:t>
            </a:r>
            <a:r>
              <a:rPr kumimoji="0" lang="en-US" altLang="en-US" sz="900" b="1" i="0" u="none" strike="noStrike" cap="none" normalizeH="0" baseline="0" smtClean="0">
                <a:ln>
                  <a:noFill/>
                </a:ln>
                <a:solidFill>
                  <a:srgbClr val="006699"/>
                </a:solidFill>
                <a:effectLst/>
                <a:latin typeface="Consolas" panose="020B0609020204030204" pitchFamily="49" charset="0"/>
              </a:rPr>
              <a:t>long</a:t>
            </a:r>
            <a:r>
              <a:rPr kumimoji="0" lang="en-US" altLang="en-US" sz="900" b="0" i="0" u="none" strike="noStrike" cap="none" normalizeH="0" baseline="0" smtClean="0">
                <a:ln>
                  <a:noFill/>
                </a:ln>
                <a:solidFill>
                  <a:srgbClr val="000000"/>
                </a:solidFill>
                <a:effectLst/>
                <a:latin typeface="Consolas" panose="020B0609020204030204" pitchFamily="49" charset="0"/>
              </a:rPr>
              <a:t> id)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使用Action名稱建立啟動另一個Activity元件需要的Intent物件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"net.macdidi.myandroidtutorial.EDIT_ITEM"</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設定記事編號與標題</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intent.putExtra(</a:t>
            </a:r>
            <a:r>
              <a:rPr kumimoji="0" lang="en-US" altLang="en-US" sz="900" b="0" i="0" u="none" strike="noStrike" cap="none" normalizeH="0" baseline="0" smtClean="0">
                <a:ln>
                  <a:noFill/>
                </a:ln>
                <a:solidFill>
                  <a:srgbClr val="0000FF"/>
                </a:solidFill>
                <a:effectLst/>
                <a:latin typeface="Consolas" panose="020B0609020204030204" pitchFamily="49" charset="0"/>
              </a:rPr>
              <a:t>"position"</a:t>
            </a:r>
            <a:r>
              <a:rPr kumimoji="0" lang="en-US" altLang="en-US" sz="900" b="0" i="0" u="none" strike="noStrike" cap="none" normalizeH="0" baseline="0" smtClean="0">
                <a:ln>
                  <a:noFill/>
                </a:ln>
                <a:solidFill>
                  <a:srgbClr val="000000"/>
                </a:solidFill>
                <a:effectLst/>
                <a:latin typeface="Consolas" panose="020B0609020204030204" pitchFamily="49" charset="0"/>
              </a:rPr>
              <a:t>, position);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intent.putExtra(</a:t>
            </a:r>
            <a:r>
              <a:rPr kumimoji="0" lang="en-US" altLang="en-US" sz="900" b="0" i="0" u="none" strike="noStrike" cap="none" normalizeH="0" baseline="0" smtClean="0">
                <a:ln>
                  <a:noFill/>
                </a:ln>
                <a:solidFill>
                  <a:srgbClr val="0000FF"/>
                </a:solidFill>
                <a:effectLst/>
                <a:latin typeface="Consolas" panose="020B0609020204030204" pitchFamily="49" charset="0"/>
              </a:rPr>
              <a:t>"titleText"</a:t>
            </a:r>
            <a:r>
              <a:rPr kumimoji="0" lang="en-US" altLang="en-US" sz="900" b="0" i="0" u="none" strike="noStrike" cap="none" normalizeH="0" baseline="0" smtClean="0">
                <a:ln>
                  <a:noFill/>
                </a:ln>
                <a:solidFill>
                  <a:srgbClr val="000000"/>
                </a:solidFill>
                <a:effectLst/>
                <a:latin typeface="Consolas" panose="020B0609020204030204" pitchFamily="49" charset="0"/>
              </a:rPr>
              <a:t>, data.get(position));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呼叫「startActivityForResult」，第二個參數「1」表示執行修改</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startActivityForResult(intent, </a:t>
            </a:r>
            <a:r>
              <a:rPr kumimoji="0" lang="en-US" altLang="en-US" sz="900" b="0" i="0" u="none" strike="noStrike" cap="none" normalizeH="0" baseline="0" smtClean="0">
                <a:ln>
                  <a:noFill/>
                </a:ln>
                <a:solidFill>
                  <a:srgbClr val="009900"/>
                </a:solidFill>
                <a:effectLst/>
                <a:latin typeface="Consolas" panose="020B0609020204030204" pitchFamily="49" charset="0"/>
              </a:rPr>
              <a:t>1</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clickMenuItem(MenuItem item)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itemId = item.getItemId();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(itemId)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R.id.search_item: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R.id.add_item: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使用Action名稱建立啟動另一個Activity元件需要的Intent物件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"net.macdidi.myandroidtutorial.ADD_ITEM"</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呼叫「startActivityForResult」，，第二個參數「0」表示執行新增</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startActivityForResult(intent,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R.id.revert_item: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R.id.delete_item: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R.id.googleplus_item: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R.id.facebook_item: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211733</Words>
  <Application>WPS Presentation</Application>
  <PresentationFormat>Widescreen</PresentationFormat>
  <Paragraphs>6000</Paragraphs>
  <Slides>238</Slides>
  <Notes>39</Notes>
  <HiddenSlides>0</HiddenSlides>
  <MMClips>0</MMClips>
  <ScaleCrop>false</ScaleCrop>
  <HeadingPairs>
    <vt:vector size="6" baseType="variant">
      <vt:variant>
        <vt:lpstr>已用的字体</vt:lpstr>
      </vt:variant>
      <vt:variant>
        <vt:i4>33</vt:i4>
      </vt:variant>
      <vt:variant>
        <vt:lpstr>主题</vt:lpstr>
      </vt:variant>
      <vt:variant>
        <vt:i4>1</vt:i4>
      </vt:variant>
      <vt:variant>
        <vt:lpstr>幻灯片标题</vt:lpstr>
      </vt:variant>
      <vt:variant>
        <vt:i4>238</vt:i4>
      </vt:variant>
    </vt:vector>
  </HeadingPairs>
  <TitlesOfParts>
    <vt:vector size="272" baseType="lpstr">
      <vt:lpstr>Arial</vt:lpstr>
      <vt:lpstr>SimSun</vt:lpstr>
      <vt:lpstr>Wingdings</vt:lpstr>
      <vt:lpstr>Helvetica</vt:lpstr>
      <vt:lpstr>微软雅黑</vt:lpstr>
      <vt:lpstr>Verdana</vt:lpstr>
      <vt:lpstr>Arial Unicode MS</vt:lpstr>
      <vt:lpstr>Times New Roman</vt:lpstr>
      <vt:lpstr>Source Sans Pro</vt:lpstr>
      <vt:lpstr>Monaco</vt:lpstr>
      <vt:lpstr>Helvetica Neue</vt:lpstr>
      <vt:lpstr>Lucida Grande</vt:lpstr>
      <vt:lpstr>Gubbi</vt:lpstr>
      <vt:lpstr>Trebuchet MS</vt:lpstr>
      <vt:lpstr>Courier New</vt:lpstr>
      <vt:lpstr>Consolas</vt:lpstr>
      <vt:lpstr>Liberation Sans Narrow</vt:lpstr>
      <vt:lpstr>Microsoft JhengHei</vt:lpstr>
      <vt:lpstr>Sans Serif</vt:lpstr>
      <vt:lpstr>Open Sans</vt:lpstr>
      <vt:lpstr>SFMono-Regular</vt:lpstr>
      <vt:lpstr>-apple-system</vt:lpstr>
      <vt:lpstr>Noto Sans</vt:lpstr>
      <vt:lpstr>Inconsolata</vt:lpstr>
      <vt:lpstr>PingFang SC</vt:lpstr>
      <vt:lpstr>Calibri Light</vt:lpstr>
      <vt:lpstr>SimSun</vt:lpstr>
      <vt:lpstr>Droid Sans Fallback</vt:lpstr>
      <vt:lpstr>Calibri</vt:lpstr>
      <vt:lpstr>Arial Unicode MS</vt:lpstr>
      <vt:lpstr>SimSun</vt:lpstr>
      <vt:lpstr>MT Extra</vt:lpstr>
      <vt:lpstr>esint10</vt:lpstr>
      <vt:lpstr>Office Theme</vt:lpstr>
      <vt:lpstr>Blockchain &amp; 比特币一种可行的全新货币系统 &amp; Proof of Stake Virtual Mining  </vt:lpstr>
      <vt:lpstr>共享行业的分布式 MQTT 设计</vt:lpstr>
      <vt:lpstr>基于 HBase 的分布式消息队列</vt:lpstr>
      <vt:lpstr>PowerPoint 演示文稿</vt:lpstr>
      <vt:lpstr>PowerPoint 演示文稿</vt:lpstr>
      <vt:lpstr>Free VDI options for KVM hypervisor http://myvirtualcloud.net/three-free-vdi-options-for-kvm-hypervisor/</vt:lpstr>
      <vt:lpstr>Free VDI options for KVM hypervisor http://myvirtualcloud.net/three-free-vdi-options-for-kvm-hypervisor/</vt:lpstr>
      <vt:lpstr>OpenCL开发 http://blog.csdn.net/leonwei/article/details/8880012</vt:lpstr>
      <vt:lpstr>OpenCL开发</vt:lpstr>
      <vt:lpstr>PowerPoint 演示文稿</vt:lpstr>
      <vt:lpstr>OpenCL开发</vt:lpstr>
      <vt:lpstr>OpenCL开发</vt:lpstr>
      <vt:lpstr>OpenCL开发</vt:lpstr>
      <vt:lpstr>OpenCL开发</vt:lpstr>
      <vt:lpstr>OpenCL开发</vt:lpstr>
      <vt:lpstr>OpenCL开发</vt:lpstr>
      <vt:lpstr>OpenCL开发</vt:lpstr>
      <vt:lpstr>安卓 OpenGL ES 2.0</vt:lpstr>
      <vt:lpstr>﻿给深度学习入门者的Python快速教程</vt:lpstr>
      <vt:lpstr>OpenStack的私有云解决方案</vt:lpstr>
      <vt:lpstr>PowerPoint 演示文稿</vt:lpstr>
      <vt:lpstr>PowerPoint 演示文稿</vt:lpstr>
      <vt:lpstr>KVM技术</vt:lpstr>
      <vt:lpstr>Virtualization History</vt:lpstr>
      <vt:lpstr>KVM Framework</vt:lpstr>
      <vt:lpstr>KVM Function List</vt:lpstr>
      <vt:lpstr>KVM Libs and Utilities</vt:lpstr>
      <vt:lpstr>PowerPoint 演示文稿</vt:lpstr>
      <vt:lpstr>Why need CPU virtualization</vt:lpstr>
      <vt:lpstr>CPU Virtualization Implementation -- Full Virtualization with Binary Translation</vt:lpstr>
      <vt:lpstr>CPU Virtualization Implementation -- Paravirtualization</vt:lpstr>
      <vt:lpstr>CPU Virtualization Implementation -- 硬件辅助的全虚拟化</vt:lpstr>
      <vt:lpstr>Virtualization Technical Summary</vt:lpstr>
      <vt:lpstr>多 CPU 服务器架构：SMP，NMP，NUMA</vt:lpstr>
      <vt:lpstr>KVM CPU 虚拟化 -- KVM 虚机的创建过程</vt:lpstr>
      <vt:lpstr>KVM CPU 虚拟化 -- KVM 虚机的创建过程</vt:lpstr>
      <vt:lpstr>RAID磁盘阵列配置和调优小结 https://wsgzao.github.io/post/raid/</vt:lpstr>
      <vt:lpstr>Docker and Its Usage https://www.youtube.com/watch?v=k5iwKUZY9tk&amp;t=129s  </vt:lpstr>
      <vt:lpstr>PowerPoint 演示文稿</vt:lpstr>
      <vt:lpstr>PowerPoint 演示文稿</vt:lpstr>
      <vt:lpstr>Technical Foundation of Docker http://coolshell.cn/articles/17049.html</vt:lpstr>
      <vt:lpstr>Technical Foundation of Docker http://coolshell.cn/articles/17049.html</vt:lpstr>
      <vt:lpstr>Tips to use Docker https://www.youtube.com/watch?v=k5iwKUZY9tk</vt:lpstr>
      <vt:lpstr>Tips to use Docker https://www.youtube.com/watch?v=k5iwKUZY9tk</vt:lpstr>
      <vt:lpstr>VAGRANT 和 Docker的使用场景和区别?</vt:lpstr>
      <vt:lpstr>VAGRANT 和 Docker的使用场景和区别?</vt:lpstr>
      <vt:lpstr>虚拟机</vt:lpstr>
      <vt:lpstr>容器的概念</vt:lpstr>
      <vt:lpstr>Docker原理解析 提高篇</vt:lpstr>
      <vt:lpstr>Docker原理解析 提高篇</vt:lpstr>
      <vt:lpstr>Docker原理解析 提高篇</vt:lpstr>
      <vt:lpstr>Docker原理解析 提高篇</vt:lpstr>
      <vt:lpstr>PowerPoint 演示文稿</vt:lpstr>
      <vt:lpstr>八个Docker的真实应用场景</vt:lpstr>
      <vt:lpstr>八个Docker的真实应用场景</vt:lpstr>
      <vt:lpstr>PowerPoint 演示文稿</vt:lpstr>
      <vt:lpstr>Docker与虚拟化的比对分析</vt:lpstr>
      <vt:lpstr>适用场景不同</vt:lpstr>
      <vt:lpstr>PowerPoint 演示文稿</vt:lpstr>
      <vt:lpstr>PowerPoint 演示文稿</vt:lpstr>
      <vt:lpstr>DLNA/UPnP</vt:lpstr>
      <vt:lpstr>PowerPoint 演示文稿</vt:lpstr>
      <vt:lpstr>DLNA 7-Layer Architecture</vt:lpstr>
      <vt:lpstr>PowerPoint 演示文稿</vt:lpstr>
      <vt:lpstr>UPnP Architecture</vt:lpstr>
      <vt:lpstr>UPnP Protocol Communication</vt:lpstr>
      <vt:lpstr>UPnP影音架构</vt:lpstr>
      <vt:lpstr>Zero Configuration Networking with Linux</vt:lpstr>
      <vt:lpstr>How does Zeroconf compare with Viiv/DLNA/DHWG/UPnP?</vt:lpstr>
      <vt:lpstr>How does Zeroconf compare with Viiv/DLNA/DHWG/UPnP?</vt:lpstr>
      <vt:lpstr>How does Zeroconf compare with Viiv/DLNA/DHWG/UPnP?</vt:lpstr>
      <vt:lpstr>How does Zeroconf compare with Viiv/DLNA/DHWG/UPnP?</vt:lpstr>
      <vt:lpstr>rEFInd - A Boot Manager</vt:lpstr>
      <vt:lpstr>Android-X86 Work Steps</vt:lpstr>
      <vt:lpstr>Enabling USB IP Connection Between 2 Android Devices</vt:lpstr>
      <vt:lpstr>Keystores used in Android - 1</vt:lpstr>
      <vt:lpstr>Keystores used in Android - 2</vt:lpstr>
      <vt:lpstr>BKM to resolve Android Studio Build Failures http://blog.csdn.net/raywang2009/article/details/46429299 </vt:lpstr>
      <vt:lpstr>PowerPoint 演示文稿</vt:lpstr>
      <vt:lpstr>規劃你的應用程式</vt:lpstr>
      <vt:lpstr>Android應用程式資源介紹</vt:lpstr>
      <vt:lpstr>一般資源</vt:lpstr>
      <vt:lpstr>圖形資源</vt:lpstr>
      <vt:lpstr>圖形資源</vt:lpstr>
      <vt:lpstr>選單資源</vt:lpstr>
      <vt:lpstr>設計與使用動態資源</vt:lpstr>
      <vt:lpstr>Android應用程式設計使用者介面</vt:lpstr>
      <vt:lpstr>畫面元件的基本設定</vt:lpstr>
      <vt:lpstr>畫面元件的基本設定</vt:lpstr>
      <vt:lpstr>使用畫面配置元件</vt:lpstr>
      <vt:lpstr>應用程式與使用者的互動</vt:lpstr>
      <vt:lpstr>ListView元件的事件控制</vt:lpstr>
      <vt:lpstr>重新規劃Activity元件的程式碼</vt:lpstr>
      <vt:lpstr>建立與使用 Activity 元件</vt:lpstr>
      <vt:lpstr>記事本應用程式</vt:lpstr>
      <vt:lpstr>記事本應用程式</vt:lpstr>
      <vt:lpstr>記事本應用程式</vt:lpstr>
      <vt:lpstr>在啟動Activity元件時傳送資料</vt:lpstr>
      <vt:lpstr>PowerPoint 演示文稿</vt:lpstr>
      <vt:lpstr>為ListView元件建立自定畫面</vt:lpstr>
      <vt:lpstr>為ListView元件建立自定畫面</vt:lpstr>
      <vt:lpstr>設定記事顏色</vt:lpstr>
      <vt:lpstr>選擇記事資料與主功能表</vt:lpstr>
      <vt:lpstr>儲存與讀取應用程式資訊</vt:lpstr>
      <vt:lpstr>系統Preference設計架構介紹</vt:lpstr>
      <vt:lpstr>設計設定元件使用的畫面配置檔</vt:lpstr>
      <vt:lpstr>設計設定元件</vt:lpstr>
      <vt:lpstr>在設計設定元件中啟動其它元件</vt:lpstr>
      <vt:lpstr>在設計設定元件中啟動其它元件</vt:lpstr>
      <vt:lpstr>使用儲存的設定值</vt:lpstr>
      <vt:lpstr>Android 內建的 SQLite 資料庫</vt:lpstr>
      <vt:lpstr>建立SQLiteOpenHelper類別</vt:lpstr>
      <vt:lpstr>資料庫功能類別</vt:lpstr>
      <vt:lpstr>資料庫功能類別</vt:lpstr>
      <vt:lpstr>資料庫功能類別</vt:lpstr>
      <vt:lpstr>資料庫功能類別</vt:lpstr>
      <vt:lpstr>使用照相機與麥克風</vt:lpstr>
      <vt:lpstr>使用相機拍攝照片</vt:lpstr>
      <vt:lpstr>使用相機拍攝照片</vt:lpstr>
      <vt:lpstr>使用相機拍攝照片</vt:lpstr>
      <vt:lpstr>使用相機拍攝照片</vt:lpstr>
      <vt:lpstr>使用相機拍攝照片</vt:lpstr>
      <vt:lpstr>錄製語音備忘</vt:lpstr>
      <vt:lpstr>錄製語音備忘</vt:lpstr>
      <vt:lpstr>錄製語音備忘</vt:lpstr>
      <vt:lpstr>錄製語音備忘</vt:lpstr>
      <vt:lpstr>錄製語音備忘</vt:lpstr>
      <vt:lpstr>錄製語音備忘</vt:lpstr>
      <vt:lpstr>錄製語音備忘</vt:lpstr>
      <vt:lpstr>播放語音備忘</vt:lpstr>
      <vt:lpstr>播放語音備忘</vt:lpstr>
      <vt:lpstr>播放語音備忘</vt:lpstr>
      <vt:lpstr>播放語音備忘</vt:lpstr>
      <vt:lpstr>設計地圖應用程式 - Google Maps Android API v2</vt:lpstr>
      <vt:lpstr>建立地圖元件</vt:lpstr>
      <vt:lpstr>啟動地圖元件</vt:lpstr>
      <vt:lpstr>管理與新增Google Maps API Key</vt:lpstr>
      <vt:lpstr>設定地圖顯示的位置</vt:lpstr>
      <vt:lpstr>新增地圖標記</vt:lpstr>
      <vt:lpstr>讀取裝置目前的位置 - Google Services Location</vt:lpstr>
      <vt:lpstr>準備工作</vt:lpstr>
      <vt:lpstr>使用Google Services Location API</vt:lpstr>
      <vt:lpstr>Google API用戶端連線與接收位置更新資訊</vt:lpstr>
      <vt:lpstr>Google API用戶端連線與接收位置更新資訊</vt:lpstr>
      <vt:lpstr>Google API用戶端連線與接收位置更新資訊</vt:lpstr>
      <vt:lpstr>傳送、接收與儲存位置資訊</vt:lpstr>
      <vt:lpstr>地圖元件的操作功能</vt:lpstr>
      <vt:lpstr>地圖元件的操作功能</vt:lpstr>
      <vt:lpstr>地圖元件的操作功能</vt:lpstr>
      <vt:lpstr>More Elaboration on Android Application Context Quote: https://guides.codepath.com/android/Using-Context#what-is-a-context-used-for</vt:lpstr>
      <vt:lpstr>More Elaboration on Android Application Context</vt:lpstr>
      <vt:lpstr>More Elaboration on Android Application Context</vt:lpstr>
      <vt:lpstr>More Elaboration on Android Application Context</vt:lpstr>
      <vt:lpstr>More Elaboration on Android Application Context</vt:lpstr>
      <vt:lpstr>More Elaboration on Android Application Context</vt:lpstr>
      <vt:lpstr>More Elaboration on Android Application Context</vt:lpstr>
      <vt:lpstr>More Elaboration on Android Application Context</vt:lpstr>
      <vt:lpstr>ActionBar Usage</vt:lpstr>
      <vt:lpstr>ActionBar与Activities的树形结构</vt:lpstr>
      <vt:lpstr>ActionBar with Tab</vt:lpstr>
      <vt:lpstr>ActionBar with Tab</vt:lpstr>
      <vt:lpstr>ActionBar with Tab</vt:lpstr>
      <vt:lpstr>PowerPoint 演示文稿</vt:lpstr>
      <vt:lpstr>Android應用程式資源介紹</vt:lpstr>
      <vt:lpstr>Android系統資源</vt:lpstr>
      <vt:lpstr>How to Define &amp; Utilize Android Resources</vt:lpstr>
      <vt:lpstr>圖形資源</vt:lpstr>
      <vt:lpstr>How to Define &amp; Utilize Android Resources</vt:lpstr>
      <vt:lpstr>PowerPoint 演示文稿</vt:lpstr>
      <vt:lpstr>Methods to Create Javascript Class/Object</vt:lpstr>
      <vt:lpstr>Key Concepts on Javascript Class/Object (1)</vt:lpstr>
      <vt:lpstr>Key Concepts on Javascript Class/Object (2)</vt:lpstr>
      <vt:lpstr>Key Concepts on Javascript Class/Object (3)</vt:lpstr>
      <vt:lpstr>Categories of Design Pattern</vt:lpstr>
      <vt:lpstr>Class defined in Javascript</vt:lpstr>
      <vt:lpstr>Closure for Private Var and Function Definition</vt:lpstr>
      <vt:lpstr>創建型設計模式</vt:lpstr>
      <vt:lpstr>創建型設計模式</vt:lpstr>
      <vt:lpstr>結構型設計模式</vt:lpstr>
      <vt:lpstr>行為型模式</vt:lpstr>
      <vt:lpstr>行為型模式</vt:lpstr>
      <vt:lpstr>PowerPoint 演示文稿</vt:lpstr>
      <vt:lpstr>4 JavaScript Design Patterns </vt:lpstr>
      <vt:lpstr>Module Design Pattern</vt:lpstr>
      <vt:lpstr>PowerPoint 演示文稿</vt:lpstr>
      <vt:lpstr>Revealing Module Pattern</vt:lpstr>
      <vt:lpstr>Prototype Design Pattern</vt:lpstr>
      <vt:lpstr>Prototype Design Pattern</vt:lpstr>
      <vt:lpstr>Revealing Prototype Pattern</vt:lpstr>
      <vt:lpstr>Observer Design Pattern</vt:lpstr>
      <vt:lpstr>Observer Design Pattern</vt:lpstr>
      <vt:lpstr>Singleton Pattern</vt:lpstr>
      <vt:lpstr>Questions and Conclusion</vt:lpstr>
      <vt:lpstr>Apollo Lake Yocto Release</vt:lpstr>
      <vt:lpstr>Material Design实质</vt:lpstr>
      <vt:lpstr>Angular2.0以后与React和Vue的区别</vt:lpstr>
      <vt:lpstr>PowerPoint 演示文稿</vt:lpstr>
      <vt:lpstr>PowerPoint 演示文稿</vt:lpstr>
      <vt:lpstr>wpa_supplicant整体通信架构</vt:lpstr>
      <vt:lpstr>Tips and Tricks</vt:lpstr>
      <vt:lpstr>Tips and Tricks</vt:lpstr>
      <vt:lpstr>Tips and Tricks</vt:lpstr>
      <vt:lpstr>Tips and Tricks</vt:lpstr>
      <vt:lpstr>Tips and Tricks</vt:lpstr>
      <vt:lpstr>Tips and Tricks</vt:lpstr>
      <vt:lpstr>Tips and Tricks</vt:lpstr>
      <vt:lpstr>Tips and Tricks</vt:lpstr>
      <vt:lpstr>Tips and Tricks</vt:lpstr>
      <vt:lpstr>Tips and Tricks</vt:lpstr>
      <vt:lpstr>Tips and Tricks</vt:lpstr>
      <vt:lpstr>Build AIC-P</vt:lpstr>
      <vt:lpstr>Android CPU Isolation - 1</vt:lpstr>
      <vt:lpstr>Android CPU Isolation - 2</vt:lpstr>
      <vt:lpstr>Android CPU Isolation - 3</vt:lpstr>
      <vt:lpstr>Android 开发中常见 Crash 的情况 - 1</vt:lpstr>
      <vt:lpstr>Android 开发中常见 Crash 的情况 - 2</vt:lpstr>
      <vt:lpstr>Android 开发中常见 Crash 的情况 - 3</vt:lpstr>
      <vt:lpstr>Intel Celadon Build</vt:lpstr>
      <vt:lpstr>Android Security Overview</vt:lpstr>
      <vt:lpstr>Android Security Features - 1</vt:lpstr>
      <vt:lpstr>Android Security Features - 2</vt:lpstr>
      <vt:lpstr>Android Security Features -3</vt:lpstr>
      <vt:lpstr>Android Security Features - 4</vt:lpstr>
      <vt:lpstr>Android Security Features - 4</vt:lpstr>
      <vt:lpstr>SELinux Concept &amp; Overview - 1</vt:lpstr>
      <vt:lpstr>SELinux Concept &amp; Overview - 2</vt:lpstr>
      <vt:lpstr>SELinux Concept &amp; Overview - 3</vt:lpstr>
      <vt:lpstr>SELinux Concept &amp; Overview - 4</vt:lpstr>
      <vt:lpstr>SELinux on Android - 1</vt:lpstr>
      <vt:lpstr>SELinux on Android - 2</vt:lpstr>
      <vt:lpstr>SELinux on Android - 3</vt:lpstr>
      <vt:lpstr>SELinux on Android - 4</vt:lpstr>
      <vt:lpstr>SELinux on Android - 5</vt:lpstr>
      <vt:lpstr>SELinux on Android - 6</vt:lpstr>
      <vt:lpstr>SELinux on Android - 7</vt:lpstr>
      <vt:lpstr>Default AOSP SEAndroid Domain Hierarchy</vt:lpstr>
      <vt:lpstr>Android Mesa Stack Enabling in 1A Master</vt:lpstr>
      <vt:lpstr>Android KVM Boot</vt:lpstr>
    </vt:vector>
  </TitlesOfParts>
  <Company>Intel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Zhang, Alan</dc:creator>
  <cp:keywords>CTPClassification=CTP_PUBLIC:VisualMarkings=, CTPClassification=CTP_NT</cp:keywords>
  <cp:lastModifiedBy>alanz</cp:lastModifiedBy>
  <cp:revision>786</cp:revision>
  <dcterms:created xsi:type="dcterms:W3CDTF">2019-10-09T07:54:11Z</dcterms:created>
  <dcterms:modified xsi:type="dcterms:W3CDTF">2019-10-09T07:54:11Z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6638c80b-4ac5-4ba0-9f3f-91e8dd1ed72d</vt:lpwstr>
  </property>
  <property fmtid="{D5CDD505-2E9C-101B-9397-08002B2CF9AE}" pid="3" name="CTP_TimeStamp">
    <vt:lpwstr>2019-10-07 14:46:41Z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y fmtid="{D5CDD505-2E9C-101B-9397-08002B2CF9AE}" pid="8" name="KSOProductBuildVer">
    <vt:lpwstr>1033-11.1.0.8865</vt:lpwstr>
  </property>
</Properties>
</file>